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756400" cy="98679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>
    <p:push dir="r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498E3F-AD8E-42B1-AAEE-8A8465200EC5}" type="datetimeFigureOut">
              <a:rPr lang="ar-IQ" smtClean="0"/>
              <a:t>3/28/1441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13DAA7-FD13-496C-91E9-699246FBA11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sh dir="r"/>
    <p:sndAc>
      <p:stSnd>
        <p:snd r:embed="rId13" name="camera.wav" builtIn="1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The Discursive  Construction of Legitiation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people follow the example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models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opinion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</a:t>
            </a:r>
            <a:r>
              <a:rPr lang="en-US" dirty="0" smtClean="0"/>
              <a:t>. The role models may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of a peer group or media </a:t>
            </a:r>
            <a:r>
              <a:rPr lang="en-US" dirty="0" smtClean="0"/>
              <a:t>celebrities imitated </a:t>
            </a:r>
            <a:r>
              <a:rPr lang="en-US" dirty="0" smtClean="0"/>
              <a:t>from afar, and the mere fact that these role models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 certain </a:t>
            </a:r>
            <a:r>
              <a:rPr lang="en-US" dirty="0" smtClean="0"/>
              <a:t>kind of </a:t>
            </a:r>
            <a:r>
              <a:rPr lang="en-US" dirty="0" smtClean="0"/>
              <a:t>behavior, 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certain things, is enough </a:t>
            </a:r>
            <a:r>
              <a:rPr lang="en-US" dirty="0" smtClean="0"/>
              <a:t>to </a:t>
            </a:r>
            <a:r>
              <a:rPr lang="en-US" dirty="0" smtClean="0"/>
              <a:t>legitimize the actions of their followers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wise teacher </a:t>
            </a:r>
            <a:r>
              <a:rPr lang="en-US" b="1" dirty="0" err="1" smtClean="0">
                <a:solidFill>
                  <a:srgbClr val="FF0000"/>
                </a:solidFill>
              </a:rPr>
              <a:t>fi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nds</a:t>
            </a:r>
            <a:r>
              <a:rPr lang="en-US" b="1" dirty="0" smtClean="0">
                <a:solidFill>
                  <a:srgbClr val="FF0000"/>
                </a:solidFill>
              </a:rPr>
              <a:t> out the correct way to pronounce the child’s name.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Experienced </a:t>
            </a:r>
            <a:r>
              <a:rPr lang="en-US" b="1" dirty="0" smtClean="0">
                <a:solidFill>
                  <a:srgbClr val="FF0000"/>
                </a:solidFill>
              </a:rPr>
              <a:t>teachers involve the whole class in supporting the newcomer.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Model Authority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the impersonal authority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Impersonal authorities can be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process clauses just </a:t>
            </a:r>
            <a:r>
              <a:rPr lang="en-US" dirty="0" smtClean="0"/>
              <a:t>as readily </a:t>
            </a:r>
            <a:r>
              <a:rPr lang="en-US" dirty="0" smtClean="0"/>
              <a:t>as can personal authorities (“The rules state . . .”; “The law says . . </a:t>
            </a:r>
            <a:r>
              <a:rPr lang="en-US" dirty="0" smtClean="0"/>
              <a:t>.”)</a:t>
            </a:r>
          </a:p>
          <a:p>
            <a:pPr algn="l" rtl="0"/>
            <a:r>
              <a:rPr lang="en-US" dirty="0" smtClean="0"/>
              <a:t>the presence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such </a:t>
            </a:r>
            <a:r>
              <a:rPr lang="en-US" dirty="0" smtClean="0"/>
              <a:t>as “policy</a:t>
            </a:r>
            <a:r>
              <a:rPr lang="en-US" dirty="0" smtClean="0"/>
              <a:t>,” “regulation,” “rule,” “law,” etc., or their cognate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adverbs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(e.g</a:t>
            </a:r>
            <a:r>
              <a:rPr lang="en-US" dirty="0" smtClean="0"/>
              <a:t>., “compulsory,” “mandatory,” “obligatory</a:t>
            </a:r>
            <a:r>
              <a:rPr lang="en-US" dirty="0" smtClean="0"/>
              <a:t>”)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dirty="0" smtClean="0">
                <a:solidFill>
                  <a:srgbClr val="FF0000"/>
                </a:solidFill>
              </a:rPr>
              <a:t>is the policy in her area to admit children </a:t>
            </a:r>
            <a:r>
              <a:rPr lang="en-US" b="1" dirty="0" err="1" smtClean="0">
                <a:solidFill>
                  <a:srgbClr val="FF0000"/>
                </a:solidFill>
              </a:rPr>
              <a:t>termly</a:t>
            </a:r>
            <a:r>
              <a:rPr lang="en-US" b="1" dirty="0" smtClean="0">
                <a:solidFill>
                  <a:srgbClr val="FF0000"/>
                </a:solidFill>
              </a:rPr>
              <a:t> after their </a:t>
            </a:r>
            <a:r>
              <a:rPr lang="en-US" b="1" dirty="0" smtClean="0">
                <a:solidFill>
                  <a:srgbClr val="FF0000"/>
                </a:solidFill>
              </a:rPr>
              <a:t>fifth </a:t>
            </a:r>
            <a:r>
              <a:rPr lang="en-US" b="1" dirty="0" smtClean="0">
                <a:solidFill>
                  <a:srgbClr val="FF0000"/>
                </a:solidFill>
              </a:rPr>
              <a:t>birthday.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Playtime </a:t>
            </a:r>
            <a:r>
              <a:rPr lang="en-US" b="1" dirty="0" smtClean="0">
                <a:solidFill>
                  <a:srgbClr val="FF0000"/>
                </a:solidFill>
              </a:rPr>
              <a:t>is usually a compulsory break in the program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Authority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key words like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  <a:r>
              <a:rPr lang="en-US" dirty="0" smtClean="0"/>
              <a:t>,”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en-US" dirty="0" smtClean="0"/>
              <a:t>,”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</a:t>
            </a:r>
            <a:r>
              <a:rPr lang="en-US" dirty="0" smtClean="0"/>
              <a:t>,”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</a:t>
            </a:r>
            <a:r>
              <a:rPr lang="en-US" dirty="0" smtClean="0"/>
              <a:t>”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the practice for children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infant schools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given free milk daily.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Authority of Tradition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The implicit message is, “everybody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doing </a:t>
            </a:r>
            <a:r>
              <a:rPr lang="en-US" dirty="0" smtClean="0"/>
              <a:t>it, and so should you” or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people are doing it, and so should you</a:t>
            </a:r>
            <a:r>
              <a:rPr lang="en-US" dirty="0" smtClean="0"/>
              <a:t>.”</a:t>
            </a:r>
          </a:p>
          <a:p>
            <a:pPr algn="l" rtl="0"/>
            <a:r>
              <a:rPr lang="en-US" dirty="0" smtClean="0"/>
              <a:t> Sometimes</a:t>
            </a:r>
            <a:r>
              <a:rPr lang="en-US" dirty="0" smtClean="0"/>
              <a:t>, conformity legitimation takes the form of 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frequency modality, statistical tips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J</a:t>
            </a:r>
            <a:r>
              <a:rPr lang="en-US" b="1" u="sng" dirty="0" smtClean="0">
                <a:solidFill>
                  <a:srgbClr val="FF0000"/>
                </a:solidFill>
              </a:rPr>
              <a:t>ust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as Uncle Jack and Uncle Ned, Auntie Mary and Mummy had </a:t>
            </a:r>
            <a:r>
              <a:rPr lang="en-US" b="1" dirty="0" smtClean="0">
                <a:solidFill>
                  <a:srgbClr val="FF0000"/>
                </a:solidFill>
              </a:rPr>
              <a:t>done, when </a:t>
            </a:r>
            <a:r>
              <a:rPr lang="en-US" b="1" dirty="0" smtClean="0">
                <a:solidFill>
                  <a:srgbClr val="FF0000"/>
                </a:solidFill>
              </a:rPr>
              <a:t>they were children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Statistically</a:t>
            </a:r>
            <a:r>
              <a:rPr lang="en-US" b="1" dirty="0" smtClean="0">
                <a:solidFill>
                  <a:srgbClr val="FF0000"/>
                </a:solidFill>
              </a:rPr>
              <a:t> proved, </a:t>
            </a:r>
            <a:r>
              <a:rPr lang="en-US" b="1" u="sng" dirty="0" smtClean="0">
                <a:solidFill>
                  <a:srgbClr val="FF0000"/>
                </a:solidFill>
              </a:rPr>
              <a:t>many</a:t>
            </a:r>
            <a:r>
              <a:rPr lang="en-US" b="1" dirty="0" smtClean="0">
                <a:solidFill>
                  <a:srgbClr val="FF0000"/>
                </a:solidFill>
              </a:rPr>
              <a:t> schools now adopt the same technique.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Authority of Conformity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Moral evaluation legitimation is based on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than imposed by some kind </a:t>
            </a:r>
            <a:r>
              <a:rPr lang="en-US" dirty="0" smtClean="0"/>
              <a:t>of authority </a:t>
            </a:r>
            <a:r>
              <a:rPr lang="en-US" dirty="0" smtClean="0"/>
              <a:t>without </a:t>
            </a:r>
            <a:r>
              <a:rPr lang="en-US" dirty="0" smtClean="0"/>
              <a:t>further justification.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moral evaluation is linked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discourses</a:t>
            </a:r>
            <a:r>
              <a:rPr lang="en-US" dirty="0" smtClean="0"/>
              <a:t> </a:t>
            </a:r>
            <a:r>
              <a:rPr lang="en-US" dirty="0" smtClean="0"/>
              <a:t>of moral value. </a:t>
            </a:r>
            <a:endParaRPr lang="en-US" dirty="0" smtClean="0"/>
          </a:p>
          <a:p>
            <a:pPr algn="l" rtl="0"/>
            <a:r>
              <a:rPr lang="en-US" dirty="0" smtClean="0"/>
              <a:t>However</a:t>
            </a:r>
            <a:r>
              <a:rPr lang="en-US" dirty="0" smtClean="0"/>
              <a:t>, these discourses are not made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debatable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by means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such </a:t>
            </a:r>
            <a:r>
              <a:rPr lang="en-US" dirty="0" smtClean="0"/>
              <a:t>as ‘good’ , ‘bad’ </a:t>
            </a:r>
            <a:r>
              <a:rPr lang="en-US" dirty="0" smtClean="0"/>
              <a:t>“healthy,” “normal</a:t>
            </a:r>
            <a:r>
              <a:rPr lang="en-US" dirty="0" smtClean="0"/>
              <a:t>,” “</a:t>
            </a:r>
            <a:r>
              <a:rPr lang="en-US" dirty="0" smtClean="0"/>
              <a:t>natural,” “useful,” and so on.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Evaluation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 Evaluation</a:t>
            </a:r>
          </a:p>
          <a:p>
            <a:pPr algn="l" rtl="0">
              <a:buNone/>
            </a:pPr>
            <a:r>
              <a:rPr lang="en-US" dirty="0" smtClean="0"/>
              <a:t>2- Abstraction</a:t>
            </a:r>
          </a:p>
          <a:p>
            <a:pPr algn="l" rtl="0">
              <a:buNone/>
            </a:pPr>
            <a:r>
              <a:rPr lang="en-US" dirty="0" smtClean="0"/>
              <a:t>3- Analogies (positive or negative comparison)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Moral Evaluation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Evaluative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play a key role in moral evaluation legitimation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for instance, in the case of </a:t>
            </a:r>
            <a:r>
              <a:rPr lang="en-US" dirty="0" smtClean="0"/>
              <a:t>favored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adjectives </a:t>
            </a:r>
            <a:r>
              <a:rPr lang="en-US" dirty="0" smtClean="0"/>
              <a:t>such as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r>
              <a:rPr lang="en-US" dirty="0" smtClean="0"/>
              <a:t>,”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crisp</a:t>
            </a:r>
            <a:r>
              <a:rPr lang="en-US" dirty="0" smtClean="0"/>
              <a:t>,”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</a:t>
            </a:r>
            <a:r>
              <a:rPr lang="en-US" dirty="0" smtClean="0"/>
              <a:t>,”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</a:t>
            </a:r>
            <a:r>
              <a:rPr lang="en-US" dirty="0" smtClean="0"/>
              <a:t>.”</a:t>
            </a:r>
          </a:p>
          <a:p>
            <a:pPr algn="l" rtl="0"/>
            <a:r>
              <a:rPr lang="en-US" dirty="0" smtClean="0"/>
              <a:t> Also ‘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</a:t>
            </a:r>
            <a:r>
              <a:rPr lang="en-US" dirty="0" smtClean="0"/>
              <a:t>” , ‘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r>
              <a:rPr lang="en-US" dirty="0" smtClean="0"/>
              <a:t>’,</a:t>
            </a:r>
          </a:p>
          <a:p>
            <a:pPr algn="l" rtl="0"/>
            <a:r>
              <a:rPr lang="en-US" dirty="0" smtClean="0"/>
              <a:t>Adjectives describing  ‘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of time</a:t>
            </a:r>
            <a:r>
              <a:rPr lang="en-US" dirty="0" smtClean="0"/>
              <a:t>’</a:t>
            </a: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It is only natural that the </a:t>
            </a:r>
            <a:r>
              <a:rPr lang="en-US" b="1" u="sng" dirty="0" smtClean="0">
                <a:solidFill>
                  <a:srgbClr val="FF0000"/>
                </a:solidFill>
              </a:rPr>
              <a:t>first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days of school are </a:t>
            </a:r>
            <a:r>
              <a:rPr lang="en-US" b="1" u="sng" dirty="0" smtClean="0">
                <a:solidFill>
                  <a:srgbClr val="FF0000"/>
                </a:solidFill>
              </a:rPr>
              <a:t>upsetting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 rtl="0">
              <a:buNone/>
            </a:pP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referring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(or to </a:t>
            </a:r>
            <a:r>
              <a:rPr lang="en-US" dirty="0" smtClean="0"/>
              <a:t>one or </a:t>
            </a:r>
            <a:r>
              <a:rPr lang="en-US" dirty="0" smtClean="0"/>
              <a:t>more of their component actions or reactions)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 ways</a:t>
            </a:r>
            <a:r>
              <a:rPr lang="en-US" dirty="0" smtClean="0"/>
              <a:t> that “</a:t>
            </a:r>
            <a:r>
              <a:rPr lang="en-US" dirty="0" smtClean="0"/>
              <a:t>moralize” them </a:t>
            </a:r>
            <a:r>
              <a:rPr lang="en-US" dirty="0" smtClean="0"/>
              <a:t>by distilling from them a quality that links them to discourses of moral </a:t>
            </a:r>
            <a:r>
              <a:rPr lang="en-US" dirty="0" smtClean="0"/>
              <a:t>values. </a:t>
            </a:r>
          </a:p>
          <a:p>
            <a:pPr algn="l" rtl="0"/>
            <a:r>
              <a:rPr lang="en-US" dirty="0" smtClean="0"/>
              <a:t>Instead </a:t>
            </a:r>
            <a:r>
              <a:rPr lang="en-US" dirty="0" smtClean="0"/>
              <a:t>of “</a:t>
            </a:r>
            <a:r>
              <a:rPr lang="en-US" b="1" dirty="0" smtClean="0">
                <a:solidFill>
                  <a:srgbClr val="FF0000"/>
                </a:solidFill>
              </a:rPr>
              <a:t>the child goes to school for the </a:t>
            </a:r>
            <a:r>
              <a:rPr lang="en-US" b="1" dirty="0" smtClean="0">
                <a:solidFill>
                  <a:srgbClr val="FF0000"/>
                </a:solidFill>
              </a:rPr>
              <a:t>first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,” we might say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child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up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independence</a:t>
            </a:r>
            <a:r>
              <a:rPr lang="en-US" dirty="0" smtClean="0"/>
              <a:t>,” so that the practice of schooling is legitimized in terms of a </a:t>
            </a:r>
            <a:r>
              <a:rPr lang="en-US" dirty="0" smtClean="0"/>
              <a:t>discourse of </a:t>
            </a:r>
            <a:r>
              <a:rPr lang="en-US" dirty="0" smtClean="0"/>
              <a:t>“independence.”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in </a:t>
            </a:r>
            <a:r>
              <a:rPr lang="en-US" dirty="0" smtClean="0"/>
              <a:t>discourse almost always have a legitimating or </a:t>
            </a:r>
            <a:r>
              <a:rPr lang="en-US" dirty="0" err="1" smtClean="0"/>
              <a:t>delegitimating</a:t>
            </a:r>
            <a:r>
              <a:rPr lang="en-US" dirty="0" smtClean="0"/>
              <a:t> function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Sometimes, the </a:t>
            </a:r>
            <a:r>
              <a:rPr lang="en-US" dirty="0" smtClean="0"/>
              <a:t>comparison is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implicit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An activity that belongs to one social practice is described by a </a:t>
            </a:r>
            <a:r>
              <a:rPr lang="en-US" dirty="0" smtClean="0"/>
              <a:t>term which</a:t>
            </a:r>
            <a:r>
              <a:rPr lang="en-US" dirty="0" smtClean="0"/>
              <a:t>, literally, refers to an activity belonging to another social </a:t>
            </a:r>
            <a:r>
              <a:rPr lang="en-US" dirty="0" smtClean="0"/>
              <a:t>practice</a:t>
            </a:r>
          </a:p>
          <a:p>
            <a:pPr algn="l" rtl="0"/>
            <a:r>
              <a:rPr lang="en-US" dirty="0" smtClean="0"/>
              <a:t>the positive or </a:t>
            </a:r>
            <a:r>
              <a:rPr lang="en-US" dirty="0" smtClean="0"/>
              <a:t>negative values which, in the given </a:t>
            </a:r>
            <a:r>
              <a:rPr lang="en-US" dirty="0" err="1" smtClean="0"/>
              <a:t>sociocultural</a:t>
            </a:r>
            <a:r>
              <a:rPr lang="en-US" dirty="0" smtClean="0"/>
              <a:t> context, are attached to that </a:t>
            </a:r>
            <a:r>
              <a:rPr lang="en-US" dirty="0" smtClean="0"/>
              <a:t>other activity </a:t>
            </a:r>
            <a:r>
              <a:rPr lang="en-US" dirty="0" smtClean="0"/>
              <a:t>are then transferred to the original activity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Like </a:t>
            </a:r>
            <a:r>
              <a:rPr lang="en-US" b="1" dirty="0" smtClean="0">
                <a:solidFill>
                  <a:srgbClr val="FF0000"/>
                </a:solidFill>
              </a:rPr>
              <a:t>an adult starting in a new job . . . the child will be worried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 rtl="0">
              <a:buNone/>
            </a:pP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Analogies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main types of </a:t>
            </a:r>
            <a:r>
              <a:rPr lang="en-US" dirty="0" smtClean="0"/>
              <a:t>rationality</a:t>
            </a:r>
            <a:r>
              <a:rPr lang="en-US" dirty="0" smtClean="0"/>
              <a:t>:</a:t>
            </a: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1-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Instrumental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/>
              <a:t>rationality </a:t>
            </a:r>
            <a:r>
              <a:rPr lang="en-US" i="1" dirty="0" smtClean="0"/>
              <a:t>legitimizes </a:t>
            </a:r>
            <a:r>
              <a:rPr lang="en-US" dirty="0" smtClean="0"/>
              <a:t>practices </a:t>
            </a:r>
            <a:r>
              <a:rPr lang="en-US" dirty="0" smtClean="0"/>
              <a:t>by reference to their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2- </a:t>
            </a:r>
            <a:r>
              <a:rPr lang="en-US" i="1" dirty="0" smtClean="0">
                <a:solidFill>
                  <a:srgbClr val="FF0000"/>
                </a:solidFill>
              </a:rPr>
              <a:t>Theoretical</a:t>
            </a:r>
            <a:r>
              <a:rPr lang="en-US" i="1" dirty="0" smtClean="0"/>
              <a:t> rationality </a:t>
            </a:r>
            <a:r>
              <a:rPr lang="en-US" dirty="0" smtClean="0"/>
              <a:t>legitimizes </a:t>
            </a:r>
            <a:r>
              <a:rPr lang="en-US" dirty="0" smtClean="0"/>
              <a:t>practices by reference to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order of things</a:t>
            </a:r>
            <a:r>
              <a:rPr lang="en-US" dirty="0" smtClean="0"/>
              <a:t>, but much more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explicitly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than </a:t>
            </a:r>
            <a:r>
              <a:rPr lang="en-US" dirty="0" smtClean="0"/>
              <a:t>the kinds of </a:t>
            </a:r>
            <a:r>
              <a:rPr lang="en-US" dirty="0" smtClean="0"/>
              <a:t>naturalization examined earlier.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Rationalization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</a:t>
            </a:r>
          </a:p>
          <a:p>
            <a:pPr algn="l" rtl="0"/>
            <a:r>
              <a:rPr lang="en-US" dirty="0" smtClean="0"/>
              <a:t>General principles of legitimation</a:t>
            </a:r>
          </a:p>
          <a:p>
            <a:pPr algn="l" rtl="0"/>
            <a:r>
              <a:rPr lang="en-US" dirty="0" smtClean="0"/>
              <a:t>Major categories of legitimation</a:t>
            </a:r>
          </a:p>
          <a:p>
            <a:pPr algn="l" rtl="0"/>
            <a:r>
              <a:rPr lang="en-US" dirty="0" smtClean="0"/>
              <a:t>Authorization</a:t>
            </a:r>
          </a:p>
          <a:p>
            <a:pPr algn="l" rtl="0"/>
            <a:r>
              <a:rPr lang="en-US" dirty="0" smtClean="0"/>
              <a:t>Role model authority</a:t>
            </a:r>
          </a:p>
          <a:p>
            <a:pPr algn="l" rtl="0"/>
            <a:r>
              <a:rPr lang="en-US" dirty="0" smtClean="0"/>
              <a:t>Moral evaluation</a:t>
            </a:r>
          </a:p>
          <a:p>
            <a:pPr algn="l" rtl="0"/>
            <a:r>
              <a:rPr lang="en-US" dirty="0" smtClean="0"/>
              <a:t>Rationalization</a:t>
            </a:r>
          </a:p>
          <a:p>
            <a:pPr algn="l" rtl="0"/>
            <a:r>
              <a:rPr lang="en-US" dirty="0" err="1" smtClean="0"/>
              <a:t>Mythopoesis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Outline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Like </a:t>
            </a:r>
            <a:r>
              <a:rPr lang="en-US" dirty="0" err="1" smtClean="0"/>
              <a:t>legitimations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are constructed in discourse in order to explain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social </a:t>
            </a:r>
            <a:r>
              <a:rPr lang="en-US" dirty="0" smtClean="0"/>
              <a:t>practices exist, 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they take the forms they do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purpose constructions must contain 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of moralization: whether the action is morally-justified (norm-</a:t>
            </a:r>
            <a:r>
              <a:rPr lang="en-US" dirty="0" err="1" smtClean="0"/>
              <a:t>conformative</a:t>
            </a:r>
            <a:r>
              <a:rPr lang="en-US" dirty="0" smtClean="0"/>
              <a:t> action)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His </a:t>
            </a:r>
            <a:r>
              <a:rPr lang="en-US" b="1" dirty="0" smtClean="0">
                <a:solidFill>
                  <a:srgbClr val="FF0000"/>
                </a:solidFill>
              </a:rPr>
              <a:t>mother joins the queue to pay his dinner money to the teacher.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reception teachers went to the nursery unit to see their </a:t>
            </a:r>
            <a:r>
              <a:rPr lang="en-US" b="1" dirty="0" err="1" smtClean="0">
                <a:solidFill>
                  <a:srgbClr val="FF0000"/>
                </a:solidFill>
              </a:rPr>
              <a:t>prospe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Expressions </a:t>
            </a:r>
            <a:r>
              <a:rPr lang="en-US" dirty="0" smtClean="0"/>
              <a:t>like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useful,” “it is effective</a:t>
            </a:r>
            <a:r>
              <a:rPr lang="en-US" dirty="0" smtClean="0"/>
              <a:t>,” and so on are themselves legitimating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Instrumental rationality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purpose legitimizing: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 following strategies were employed to make the introduction to PE more smooth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Jane’s teacher used eye contact and facial expression to establish positive </a:t>
            </a:r>
            <a:r>
              <a:rPr lang="en-US" b="1" dirty="0" smtClean="0">
                <a:solidFill>
                  <a:srgbClr val="FF0000"/>
                </a:solidFill>
              </a:rPr>
              <a:t>bonds with </a:t>
            </a:r>
            <a:r>
              <a:rPr lang="en-US" b="1" dirty="0" smtClean="0">
                <a:solidFill>
                  <a:srgbClr val="FF0000"/>
                </a:solidFill>
              </a:rPr>
              <a:t>her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Goal orientation purposes </a:t>
            </a:r>
            <a:r>
              <a:rPr lang="en-US" dirty="0" err="1" smtClean="0"/>
              <a:t>vs</a:t>
            </a:r>
            <a:r>
              <a:rPr lang="en-US" dirty="0" smtClean="0"/>
              <a:t> means orientation purposes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i="1" dirty="0" smtClean="0"/>
              <a:t>purposes are constructed as “in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i="1" dirty="0" smtClean="0"/>
              <a:t>,”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unconscious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motives, aims, intentions, goals, etc. </a:t>
            </a:r>
          </a:p>
          <a:p>
            <a:pPr algn="l" rtl="0"/>
            <a:r>
              <a:rPr lang="en-US" dirty="0" smtClean="0"/>
              <a:t>This requires (a) that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of the purposeful actor is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explicitly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expressed</a:t>
            </a:r>
            <a:r>
              <a:rPr lang="en-US" dirty="0" smtClean="0"/>
              <a:t>, and (b) that the purposeful action and the purpose have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or, if the purpose is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  <a:r>
              <a:rPr lang="en-US" dirty="0" smtClean="0"/>
              <a:t>, that the person to whom that state is attributed is also the agent of the purposeful action.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Your child may respond by spending hours happily entertaining herself </a:t>
            </a:r>
            <a:r>
              <a:rPr lang="en-US" b="1" dirty="0" smtClean="0">
                <a:solidFill>
                  <a:srgbClr val="FF0000"/>
                </a:solidFill>
              </a:rPr>
              <a:t>drawing while </a:t>
            </a:r>
            <a:r>
              <a:rPr lang="en-US" b="1" dirty="0" smtClean="0">
                <a:solidFill>
                  <a:srgbClr val="FF0000"/>
                </a:solidFill>
              </a:rPr>
              <a:t>she develops her visual, creative and motor skills.</a:t>
            </a:r>
          </a:p>
          <a:p>
            <a:pPr algn="l" rtl="0"/>
            <a:endParaRPr lang="ar-IQ" dirty="0" smtClean="0"/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r>
              <a:rPr lang="en-US" dirty="0" smtClean="0"/>
              <a:t>orientation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In the case of </a:t>
            </a:r>
            <a:r>
              <a:rPr lang="en-US" i="1" dirty="0" smtClean="0"/>
              <a:t>means orientation, the purpose is constructed as “in the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en-US" i="1" dirty="0" smtClean="0"/>
              <a:t>,” </a:t>
            </a:r>
            <a:r>
              <a:rPr lang="en-US" dirty="0" smtClean="0"/>
              <a:t>and </a:t>
            </a:r>
            <a:r>
              <a:rPr lang="en-US" dirty="0" smtClean="0"/>
              <a:t>the action as a means to an end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Formal group time is a powerful mechanism for social control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r>
              <a:rPr lang="en-US" dirty="0" smtClean="0"/>
              <a:t>A number of subcategories are described in Van </a:t>
            </a:r>
            <a:r>
              <a:rPr lang="en-US" dirty="0" err="1" smtClean="0"/>
              <a:t>Leeuwen</a:t>
            </a:r>
            <a:r>
              <a:rPr lang="en-US" dirty="0" smtClean="0"/>
              <a:t> (2000a</a:t>
            </a:r>
            <a:r>
              <a:rPr lang="en-US" dirty="0" smtClean="0"/>
              <a:t>):</a:t>
            </a:r>
          </a:p>
          <a:p>
            <a:pPr algn="l" rtl="0">
              <a:buNone/>
            </a:pPr>
            <a:r>
              <a:rPr lang="en-US" dirty="0" smtClean="0"/>
              <a:t>1-the category </a:t>
            </a:r>
            <a:r>
              <a:rPr lang="en-US" dirty="0" smtClean="0"/>
              <a:t>of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en-US" i="1" dirty="0" smtClean="0"/>
              <a:t>, (used to, used for)</a:t>
            </a:r>
          </a:p>
          <a:p>
            <a:pPr algn="l" rtl="0">
              <a:buNone/>
            </a:pPr>
            <a:r>
              <a:rPr lang="en-US" dirty="0" smtClean="0"/>
              <a:t>2-the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i="1" dirty="0" smtClean="0">
                <a:solidFill>
                  <a:srgbClr val="FF0000"/>
                </a:solidFill>
              </a:rPr>
              <a:t> of </a:t>
            </a:r>
            <a:r>
              <a:rPr lang="en-US" i="1" dirty="0" smtClean="0">
                <a:solidFill>
                  <a:srgbClr val="FF0000"/>
                </a:solidFill>
              </a:rPr>
              <a:t>specific </a:t>
            </a:r>
            <a:r>
              <a:rPr lang="en-US" i="1" dirty="0" smtClean="0">
                <a:solidFill>
                  <a:srgbClr val="FF0000"/>
                </a:solidFill>
              </a:rPr>
              <a:t>actions for </a:t>
            </a:r>
            <a:r>
              <a:rPr lang="en-US" i="1" dirty="0" smtClean="0"/>
              <a:t>serving </a:t>
            </a:r>
            <a:r>
              <a:rPr lang="en-US" i="1" dirty="0" smtClean="0"/>
              <a:t>specific </a:t>
            </a:r>
            <a:r>
              <a:rPr lang="en-US" dirty="0" smtClean="0"/>
              <a:t>purposes </a:t>
            </a:r>
            <a:r>
              <a:rPr lang="en-US" dirty="0" smtClean="0"/>
              <a:t>and </a:t>
            </a:r>
            <a:r>
              <a:rPr lang="en-US" dirty="0" smtClean="0"/>
              <a:t>uses (</a:t>
            </a:r>
            <a:r>
              <a:rPr lang="en-US" dirty="0" smtClean="0"/>
              <a:t>“allow,” “promote,”</a:t>
            </a:r>
          </a:p>
          <a:p>
            <a:pPr algn="l" rtl="0">
              <a:buNone/>
            </a:pPr>
            <a:r>
              <a:rPr lang="en-US" dirty="0" smtClean="0"/>
              <a:t>“help,” “teach,” “build,” “</a:t>
            </a:r>
            <a:r>
              <a:rPr lang="en-US" dirty="0" smtClean="0"/>
              <a:t>facilitate)</a:t>
            </a:r>
          </a:p>
          <a:p>
            <a:pPr algn="l" rtl="0">
              <a:buNone/>
            </a:pPr>
            <a:r>
              <a:rPr lang="en-US" dirty="0" smtClean="0"/>
              <a:t>3-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purposes ( to learn, to help, to control)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orientation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Legitimation is </a:t>
            </a:r>
            <a:r>
              <a:rPr lang="en-US" dirty="0" smtClean="0"/>
              <a:t>founded on some kind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dirty="0" smtClean="0"/>
              <a:t>, on “the way things are</a:t>
            </a:r>
            <a:r>
              <a:rPr lang="en-US" dirty="0" smtClean="0"/>
              <a:t>.”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Theoretical rationalization is </a:t>
            </a:r>
            <a:r>
              <a:rPr lang="en-US" dirty="0" smtClean="0"/>
              <a:t>therefore closely related to the category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naturalization</a:t>
            </a:r>
            <a:r>
              <a:rPr lang="en-US" dirty="0" smtClean="0"/>
              <a:t>, but by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 representations</a:t>
            </a:r>
            <a:r>
              <a:rPr lang="en-US" dirty="0" smtClean="0"/>
              <a:t> of “the way things are.”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Rationalization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 definition</a:t>
            </a:r>
          </a:p>
          <a:p>
            <a:pPr algn="l" rtl="0">
              <a:buNone/>
            </a:pPr>
            <a:r>
              <a:rPr lang="en-US" dirty="0" smtClean="0"/>
              <a:t>2- explanation</a:t>
            </a:r>
          </a:p>
          <a:p>
            <a:pPr algn="l" rtl="0">
              <a:buNone/>
            </a:pPr>
            <a:r>
              <a:rPr lang="en-US" dirty="0" smtClean="0"/>
              <a:t>3- prediction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Theoretical rationalization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The activity </a:t>
            </a:r>
            <a:r>
              <a:rPr lang="en-US" dirty="0" smtClean="0"/>
              <a:t>is </a:t>
            </a:r>
            <a:r>
              <a:rPr lang="en-US" dirty="0" smtClean="0"/>
              <a:t>defined </a:t>
            </a:r>
            <a:r>
              <a:rPr lang="en-US" dirty="0" smtClean="0"/>
              <a:t>in terms of </a:t>
            </a:r>
            <a:r>
              <a:rPr lang="en-US" dirty="0" smtClean="0">
                <a:solidFill>
                  <a:srgbClr val="FF0000"/>
                </a:solidFill>
              </a:rPr>
              <a:t>another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moralized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activity.</a:t>
            </a:r>
          </a:p>
          <a:p>
            <a:pPr algn="l" rtl="0"/>
            <a:r>
              <a:rPr lang="en-US" dirty="0" smtClean="0"/>
              <a:t>both </a:t>
            </a:r>
            <a:r>
              <a:rPr lang="en-US" dirty="0" smtClean="0"/>
              <a:t>activities must be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objectivated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</a:t>
            </a:r>
            <a:r>
              <a:rPr lang="en-US" dirty="0" smtClean="0"/>
              <a:t>, and </a:t>
            </a:r>
            <a:r>
              <a:rPr lang="en-US" dirty="0" smtClean="0"/>
              <a:t>the link between them must either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(“is,” “constitutes,” etc.) </a:t>
            </a:r>
            <a:r>
              <a:rPr lang="en-US" dirty="0" smtClean="0"/>
              <a:t>or 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significative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(“</a:t>
            </a:r>
            <a:r>
              <a:rPr lang="fr-FR" dirty="0" err="1" smtClean="0"/>
              <a:t>means</a:t>
            </a:r>
            <a:r>
              <a:rPr lang="fr-FR" dirty="0" smtClean="0"/>
              <a:t>,” “</a:t>
            </a:r>
            <a:r>
              <a:rPr lang="fr-FR" dirty="0" err="1" smtClean="0"/>
              <a:t>signals</a:t>
            </a:r>
            <a:r>
              <a:rPr lang="fr-FR" dirty="0" smtClean="0"/>
              <a:t>,” “</a:t>
            </a:r>
            <a:r>
              <a:rPr lang="fr-FR" dirty="0" err="1" smtClean="0"/>
              <a:t>symbolizes</a:t>
            </a:r>
            <a:r>
              <a:rPr lang="fr-FR" dirty="0" smtClean="0"/>
              <a:t>,” </a:t>
            </a:r>
            <a:r>
              <a:rPr lang="fr-FR" dirty="0" smtClean="0"/>
              <a:t> ‘  </a:t>
            </a:r>
            <a:r>
              <a:rPr lang="fr-FR" dirty="0" err="1" smtClean="0"/>
              <a:t>necessary</a:t>
            </a:r>
            <a:r>
              <a:rPr lang="fr-FR" dirty="0" smtClean="0"/>
              <a:t> ‘,etc.).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r>
              <a:rPr lang="en-US" b="1" u="sng" dirty="0" smtClean="0">
                <a:solidFill>
                  <a:srgbClr val="FF0000"/>
                </a:solidFill>
              </a:rPr>
              <a:t>is</a:t>
            </a:r>
            <a:r>
              <a:rPr lang="en-US" b="1" dirty="0" smtClean="0">
                <a:solidFill>
                  <a:srgbClr val="FF0000"/>
                </a:solidFill>
              </a:rPr>
              <a:t> a necessary stage in the young child’s experience.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School </a:t>
            </a:r>
            <a:r>
              <a:rPr lang="en-US" b="1" u="sng" dirty="0" smtClean="0">
                <a:solidFill>
                  <a:srgbClr val="FF0000"/>
                </a:solidFill>
              </a:rPr>
              <a:t>signals</a:t>
            </a:r>
            <a:r>
              <a:rPr lang="en-US" b="1" dirty="0" smtClean="0">
                <a:solidFill>
                  <a:srgbClr val="FF0000"/>
                </a:solidFill>
              </a:rPr>
              <a:t> that her children are growing up.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one or more of the actors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in the practice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Explanations 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</a:t>
            </a:r>
            <a:r>
              <a:rPr lang="en-US" dirty="0" smtClean="0"/>
              <a:t> or </a:t>
            </a:r>
            <a:r>
              <a:rPr lang="en-US" dirty="0" smtClean="0"/>
              <a:t>habitual activities of the categories of actors in question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Parents use the same route to school each </a:t>
            </a:r>
            <a:r>
              <a:rPr lang="en-US" b="1" dirty="0" smtClean="0">
                <a:solidFill>
                  <a:srgbClr val="FF0000"/>
                </a:solidFill>
              </a:rPr>
              <a:t>day because Small </a:t>
            </a:r>
            <a:r>
              <a:rPr lang="en-US" b="1" dirty="0" smtClean="0">
                <a:solidFill>
                  <a:srgbClr val="FF0000"/>
                </a:solidFill>
              </a:rPr>
              <a:t>children thrive on </a:t>
            </a:r>
            <a:r>
              <a:rPr lang="en-US" b="1" dirty="0" smtClean="0">
                <a:solidFill>
                  <a:srgbClr val="FF0000"/>
                </a:solidFill>
              </a:rPr>
              <a:t>routine.</a:t>
            </a: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they are meant to be based not </a:t>
            </a:r>
            <a:r>
              <a:rPr lang="en-US" dirty="0" smtClean="0"/>
              <a:t>on authority</a:t>
            </a:r>
            <a:r>
              <a:rPr lang="en-US" dirty="0" smtClean="0"/>
              <a:t>, but on expertise, and they can therefore be denied by contrary </a:t>
            </a:r>
            <a:r>
              <a:rPr lang="en-US" dirty="0" smtClean="0"/>
              <a:t>experience, at </a:t>
            </a:r>
            <a:r>
              <a:rPr lang="en-US" dirty="0" smtClean="0"/>
              <a:t>least in principle.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worry if you or your child cries. It won’t last long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rtl="0">
              <a:buNone/>
            </a:pP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“Every system of authority attempts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cultivate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the belief in </a:t>
            </a:r>
            <a:r>
              <a:rPr lang="en-US" dirty="0" smtClean="0"/>
              <a:t>its legitimacy”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language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legitimation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his </a:t>
            </a:r>
            <a:r>
              <a:rPr lang="en-US" i="1" dirty="0" smtClean="0"/>
              <a:t>Ideology</a:t>
            </a:r>
            <a:r>
              <a:rPr lang="en-US" dirty="0" smtClean="0"/>
              <a:t> (1998), van </a:t>
            </a:r>
            <a:r>
              <a:rPr lang="en-US" dirty="0" err="1" smtClean="0"/>
              <a:t>Dijk</a:t>
            </a:r>
            <a:r>
              <a:rPr lang="en-US" dirty="0" smtClean="0"/>
              <a:t> examines legitimation as "a discourse analytical framework [that] is obviously a social (and political ) act and …is typically accomplished by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  <a:r>
              <a:rPr lang="en-US" dirty="0" smtClean="0"/>
              <a:t>" (p.255).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Legitimation can also be achieved through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storytelling</a:t>
            </a:r>
            <a:r>
              <a:rPr lang="en-US" dirty="0" smtClean="0"/>
              <a:t>. In </a:t>
            </a:r>
            <a:r>
              <a:rPr lang="en-US" i="1" dirty="0" smtClean="0"/>
              <a:t>moral tales, protagonists  </a:t>
            </a:r>
            <a:r>
              <a:rPr lang="en-US" dirty="0" smtClean="0"/>
              <a:t>are rewarded for engaging in legitimate social practices or restoring the legitimate order.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 wonder there had been so many voices cheering her on. The whole family </a:t>
            </a:r>
            <a:r>
              <a:rPr lang="en-US" b="1" dirty="0" smtClean="0">
                <a:solidFill>
                  <a:srgbClr val="FF0000"/>
                </a:solidFill>
              </a:rPr>
              <a:t>had come </a:t>
            </a:r>
            <a:r>
              <a:rPr lang="en-US" b="1" dirty="0" smtClean="0">
                <a:solidFill>
                  <a:srgbClr val="FF0000"/>
                </a:solidFill>
              </a:rPr>
              <a:t>with Daddy to see Mary Kate win her </a:t>
            </a:r>
            <a:r>
              <a:rPr lang="en-US" b="1" dirty="0" smtClean="0">
                <a:solidFill>
                  <a:srgbClr val="FF0000"/>
                </a:solidFill>
              </a:rPr>
              <a:t>first </a:t>
            </a:r>
            <a:r>
              <a:rPr lang="en-US" b="1" dirty="0" smtClean="0">
                <a:solidFill>
                  <a:srgbClr val="FF0000"/>
                </a:solidFill>
              </a:rPr>
              <a:t>race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endParaRPr lang="en-US" i="1" dirty="0" smtClean="0"/>
          </a:p>
          <a:p>
            <a:pPr algn="l" rtl="0"/>
            <a:r>
              <a:rPr lang="en-US" i="1" dirty="0" smtClean="0"/>
              <a:t>Cautionary </a:t>
            </a:r>
            <a:r>
              <a:rPr lang="en-US" i="1" dirty="0" smtClean="0"/>
              <a:t>tales, on the other hand, convey what will happen if you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norms</a:t>
            </a:r>
            <a:r>
              <a:rPr lang="en-US" dirty="0" smtClean="0"/>
              <a:t> of social practices. Their protagonists engage in deviant </a:t>
            </a:r>
            <a:r>
              <a:rPr lang="en-US" dirty="0" smtClean="0"/>
              <a:t>activities that </a:t>
            </a:r>
            <a:r>
              <a:rPr lang="en-US" dirty="0" smtClean="0"/>
              <a:t>lead to unhappy endings</a:t>
            </a:r>
            <a:r>
              <a:rPr lang="en-US" dirty="0" smtClean="0"/>
              <a:t>.</a:t>
            </a:r>
          </a:p>
          <a:p>
            <a:pPr algn="l" rtl="0"/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Mythopoesis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Stories may also use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actions,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en-US" dirty="0" smtClean="0"/>
              <a:t> </a:t>
            </a:r>
            <a:r>
              <a:rPr lang="en-US" dirty="0" smtClean="0"/>
              <a:t>actions that can </a:t>
            </a:r>
            <a:r>
              <a:rPr lang="en-US" dirty="0" smtClean="0"/>
              <a:t>nevertheless represent </a:t>
            </a:r>
            <a:r>
              <a:rPr lang="en-US" dirty="0" smtClean="0"/>
              <a:t>more than one domain of institutionalized social practice and so provide </a:t>
            </a:r>
            <a:r>
              <a:rPr lang="en-US" dirty="0" smtClean="0"/>
              <a:t>a “mythical </a:t>
            </a:r>
            <a:r>
              <a:rPr lang="en-US" dirty="0" smtClean="0"/>
              <a:t>model of social action</a:t>
            </a:r>
            <a:r>
              <a:rPr lang="en-US" dirty="0" smtClean="0"/>
              <a:t>”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Instances of </a:t>
            </a:r>
            <a:r>
              <a:rPr lang="en-US" dirty="0" err="1" smtClean="0"/>
              <a:t>d</a:t>
            </a:r>
            <a:r>
              <a:rPr lang="en-US" dirty="0" err="1" smtClean="0"/>
              <a:t>elegitimization</a:t>
            </a:r>
            <a:r>
              <a:rPr lang="en-US" dirty="0" smtClean="0"/>
              <a:t>  can be seen in a mythical action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00108"/>
            <a:ext cx="7972452" cy="501969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 smtClean="0"/>
              <a:t>a complex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discursive practice involving a set of </a:t>
            </a:r>
            <a:r>
              <a:rPr lang="en-US" sz="2800" dirty="0" smtClean="0"/>
              <a:t>interrelated discourses</a:t>
            </a:r>
          </a:p>
          <a:p>
            <a:pPr algn="l" rtl="0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2) </a:t>
            </a:r>
            <a:r>
              <a:rPr lang="en-US" sz="2800" dirty="0" smtClean="0"/>
              <a:t>accomplished </a:t>
            </a: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contexts</a:t>
            </a:r>
          </a:p>
          <a:p>
            <a:pPr algn="l" rtl="0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3) </a:t>
            </a:r>
            <a:r>
              <a:rPr lang="en-US" sz="2800" dirty="0" smtClean="0"/>
              <a:t>a </a:t>
            </a:r>
            <a:r>
              <a:rPr lang="en-US" sz="2800" dirty="0" smtClean="0"/>
              <a:t>discourse that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'official' actions in terms of the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duties</a:t>
            </a:r>
            <a:r>
              <a:rPr lang="en-US" sz="2800" dirty="0" smtClean="0"/>
              <a:t>, politically, socially or legally associated with that role or position (of its members</a:t>
            </a:r>
            <a:r>
              <a:rPr lang="en-US" sz="2800" dirty="0" smtClean="0"/>
              <a:t>) </a:t>
            </a:r>
          </a:p>
          <a:p>
            <a:pPr algn="l" rtl="0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4) </a:t>
            </a:r>
            <a:r>
              <a:rPr lang="en-US" sz="2800" dirty="0" smtClean="0"/>
              <a:t>presupposes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en-US" sz="2800" dirty="0" smtClean="0"/>
              <a:t> </a:t>
            </a:r>
          </a:p>
          <a:p>
            <a:pPr algn="l" rtl="0"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5) </a:t>
            </a:r>
            <a:r>
              <a:rPr lang="en-US" sz="2800" dirty="0" smtClean="0"/>
              <a:t>has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top-down </a:t>
            </a:r>
            <a:r>
              <a:rPr lang="en-US" sz="2800" dirty="0" smtClean="0"/>
              <a:t>direction</a:t>
            </a:r>
            <a:endParaRPr lang="ar-IQ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legitimation</a:t>
            </a:r>
            <a:endParaRPr lang="ar-IQ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Legitimation 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Deligitimation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Tendency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1-Authorization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: by reference to the authority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evaluation</a:t>
            </a:r>
            <a:r>
              <a:rPr lang="en-US" dirty="0" smtClean="0"/>
              <a:t>: by reference to values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Rationalization</a:t>
            </a:r>
            <a:r>
              <a:rPr lang="en-US" dirty="0" smtClean="0"/>
              <a:t>: by reference to the goals and uses of institutionalized social action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Mythopoesis</a:t>
            </a:r>
            <a:r>
              <a:rPr lang="en-US" dirty="0" smtClean="0"/>
              <a:t>: through narratives whose outcomes reward legitimate actions and punish </a:t>
            </a:r>
            <a:r>
              <a:rPr lang="en-US" dirty="0" err="1" smtClean="0"/>
              <a:t>nonlegitimate</a:t>
            </a:r>
            <a:r>
              <a:rPr lang="en-US" dirty="0" smtClean="0"/>
              <a:t> actions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Categories of Legitimation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 Personal authority</a:t>
            </a:r>
          </a:p>
          <a:p>
            <a:pPr algn="l" rtl="0">
              <a:buNone/>
            </a:pPr>
            <a:r>
              <a:rPr lang="en-US" dirty="0" smtClean="0"/>
              <a:t>2- Expert authority</a:t>
            </a:r>
          </a:p>
          <a:p>
            <a:pPr algn="l" rtl="0">
              <a:buNone/>
            </a:pPr>
            <a:r>
              <a:rPr lang="en-US" dirty="0" smtClean="0"/>
              <a:t>3- Role Model authority</a:t>
            </a:r>
          </a:p>
          <a:p>
            <a:pPr algn="l" rtl="0">
              <a:buNone/>
            </a:pPr>
            <a:r>
              <a:rPr lang="en-US" dirty="0" smtClean="0"/>
              <a:t>4- Impersonal authority</a:t>
            </a:r>
          </a:p>
          <a:p>
            <a:pPr algn="l" rtl="0">
              <a:buNone/>
            </a:pPr>
            <a:r>
              <a:rPr lang="en-US" dirty="0" smtClean="0"/>
              <a:t>5- The authority of tradition</a:t>
            </a:r>
          </a:p>
          <a:p>
            <a:pPr algn="l" rtl="0">
              <a:buNone/>
            </a:pPr>
            <a:r>
              <a:rPr lang="en-US" dirty="0" smtClean="0"/>
              <a:t>6- The authority of </a:t>
            </a:r>
            <a:r>
              <a:rPr lang="en-US" dirty="0" err="1" smtClean="0"/>
              <a:t>confirmity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Authorization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legitimate authority is vested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because </a:t>
            </a:r>
            <a:r>
              <a:rPr lang="en-US" dirty="0" smtClean="0"/>
              <a:t>of their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or role</a:t>
            </a:r>
            <a:r>
              <a:rPr lang="en-US" dirty="0" smtClean="0"/>
              <a:t> in a particular institution, e.g., parents and </a:t>
            </a:r>
            <a:r>
              <a:rPr lang="en-US" dirty="0" smtClean="0"/>
              <a:t>teacher in </a:t>
            </a:r>
            <a:r>
              <a:rPr lang="en-US" dirty="0" smtClean="0"/>
              <a:t>the case of children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Personal authority legitimation typically takes the form of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“verbal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dirty="0" smtClean="0"/>
              <a:t>” clause </a:t>
            </a:r>
            <a:r>
              <a:rPr lang="en-US" dirty="0" smtClean="0"/>
              <a:t>(</a:t>
            </a:r>
            <a:r>
              <a:rPr lang="en-US" dirty="0" err="1" smtClean="0"/>
              <a:t>Halliday</a:t>
            </a:r>
            <a:r>
              <a:rPr lang="en-US" dirty="0" smtClean="0"/>
              <a:t>, 1985: 129) in which the “projected clause,” the authority’s </a:t>
            </a:r>
            <a:r>
              <a:rPr lang="en-US" dirty="0" smtClean="0"/>
              <a:t>utterance, contains </a:t>
            </a:r>
            <a:r>
              <a:rPr lang="en-US" dirty="0" smtClean="0"/>
              <a:t>some form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modality</a:t>
            </a:r>
            <a:r>
              <a:rPr lang="en-US" dirty="0" smtClean="0"/>
              <a:t>: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- Joan sat down. Because the teacher said they had to.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Authority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legitimacy is provided by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expertise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rather than </a:t>
            </a:r>
            <a:r>
              <a:rPr lang="en-US" dirty="0" smtClean="0"/>
              <a:t>status,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mentioning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credentials</a:t>
            </a:r>
            <a:r>
              <a:rPr lang="en-US" dirty="0" smtClean="0"/>
              <a:t> or </a:t>
            </a:r>
            <a:r>
              <a:rPr lang="en-US" dirty="0" smtClean="0"/>
              <a:t>just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their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</a:t>
            </a:r>
            <a:r>
              <a:rPr lang="en-US" dirty="0" smtClean="0"/>
              <a:t>, if known.</a:t>
            </a:r>
          </a:p>
          <a:p>
            <a:pPr algn="l" rtl="0"/>
            <a:r>
              <a:rPr lang="en-US" dirty="0" smtClean="0"/>
              <a:t>expert legitimation takes the form of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process</a:t>
            </a:r>
            <a:r>
              <a:rPr lang="en-US" dirty="0" smtClean="0"/>
              <a:t> clauses” </a:t>
            </a:r>
            <a:r>
              <a:rPr lang="en-US" dirty="0" smtClean="0"/>
              <a:t>or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clauses” .</a:t>
            </a:r>
          </a:p>
          <a:p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Some experts say it is best to kiss the child, not look back and go.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Dr</a:t>
            </a:r>
            <a:r>
              <a:rPr lang="en-US" b="1" dirty="0" smtClean="0">
                <a:solidFill>
                  <a:srgbClr val="FF0000"/>
                </a:solidFill>
              </a:rPr>
              <a:t>. Juan believes it may be a good idea to spend some time with 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Expeert</a:t>
            </a:r>
            <a:r>
              <a:rPr lang="en-US" dirty="0" smtClean="0"/>
              <a:t> Authority</a:t>
            </a:r>
            <a:endParaRPr lang="ar-IQ" dirty="0"/>
          </a:p>
        </p:txBody>
      </p:sp>
    </p:spTree>
  </p:cSld>
  <p:clrMapOvr>
    <a:masterClrMapping/>
  </p:clrMapOvr>
  <p:transition spd="med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1779</Words>
  <Application>Microsoft Office PowerPoint</Application>
  <PresentationFormat>On-screen Show (4:3)</PresentationFormat>
  <Paragraphs>170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The Discursive  Construction of Legitiation</vt:lpstr>
      <vt:lpstr>Outline</vt:lpstr>
      <vt:lpstr>Definition</vt:lpstr>
      <vt:lpstr>General principles of legitimation</vt:lpstr>
      <vt:lpstr>General Tendency</vt:lpstr>
      <vt:lpstr>Major Categories of Legitimation</vt:lpstr>
      <vt:lpstr>Type of Authorization</vt:lpstr>
      <vt:lpstr>Personal Authority</vt:lpstr>
      <vt:lpstr>Expeert Authority</vt:lpstr>
      <vt:lpstr>Role Model Authority</vt:lpstr>
      <vt:lpstr>Impersonal Authority</vt:lpstr>
      <vt:lpstr>The Authority of Tradition</vt:lpstr>
      <vt:lpstr>The Authority of Conformity</vt:lpstr>
      <vt:lpstr>Moral Evaluation</vt:lpstr>
      <vt:lpstr>Types of Moral Evaluation</vt:lpstr>
      <vt:lpstr>Evaluation</vt:lpstr>
      <vt:lpstr>Abstraction</vt:lpstr>
      <vt:lpstr>Analogies</vt:lpstr>
      <vt:lpstr>Rationalization</vt:lpstr>
      <vt:lpstr>Instrumental rationality</vt:lpstr>
      <vt:lpstr>Slide 21</vt:lpstr>
      <vt:lpstr>Slide 22</vt:lpstr>
      <vt:lpstr>Goal orientation</vt:lpstr>
      <vt:lpstr>Means orientation</vt:lpstr>
      <vt:lpstr>Theoretical Rationalization</vt:lpstr>
      <vt:lpstr>Forms of Theoretical rationalization</vt:lpstr>
      <vt:lpstr>Definition</vt:lpstr>
      <vt:lpstr>Explanation</vt:lpstr>
      <vt:lpstr>Prediction</vt:lpstr>
      <vt:lpstr>Mythopoesis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Discursive  Construction of Legitiation</dc:title>
  <dc:creator>مكتب كيكا بايت</dc:creator>
  <cp:lastModifiedBy>مكتب كيكا بايت</cp:lastModifiedBy>
  <cp:revision>25</cp:revision>
  <dcterms:created xsi:type="dcterms:W3CDTF">2019-11-25T19:18:25Z</dcterms:created>
  <dcterms:modified xsi:type="dcterms:W3CDTF">2019-11-25T23:02:26Z</dcterms:modified>
</cp:coreProperties>
</file>