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 id="26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B3B2B3A-01BD-4143-BAE0-0F186BB4033F}"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1B2A27-A8AF-4EAF-9A3F-A81CC1F96649}" type="slidenum">
              <a:rPr lang="en-US" smtClean="0"/>
              <a:t>‹#›</a:t>
            </a:fld>
            <a:endParaRPr lang="en-US"/>
          </a:p>
        </p:txBody>
      </p:sp>
    </p:spTree>
    <p:extLst>
      <p:ext uri="{BB962C8B-B14F-4D97-AF65-F5344CB8AC3E}">
        <p14:creationId xmlns:p14="http://schemas.microsoft.com/office/powerpoint/2010/main" val="4168121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3B2B3A-01BD-4143-BAE0-0F186BB4033F}"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1B2A27-A8AF-4EAF-9A3F-A81CC1F96649}" type="slidenum">
              <a:rPr lang="en-US" smtClean="0"/>
              <a:t>‹#›</a:t>
            </a:fld>
            <a:endParaRPr lang="en-US"/>
          </a:p>
        </p:txBody>
      </p:sp>
    </p:spTree>
    <p:extLst>
      <p:ext uri="{BB962C8B-B14F-4D97-AF65-F5344CB8AC3E}">
        <p14:creationId xmlns:p14="http://schemas.microsoft.com/office/powerpoint/2010/main" val="4094136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3B2B3A-01BD-4143-BAE0-0F186BB4033F}"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1B2A27-A8AF-4EAF-9A3F-A81CC1F96649}" type="slidenum">
              <a:rPr lang="en-US" smtClean="0"/>
              <a:t>‹#›</a:t>
            </a:fld>
            <a:endParaRPr lang="en-US"/>
          </a:p>
        </p:txBody>
      </p:sp>
    </p:spTree>
    <p:extLst>
      <p:ext uri="{BB962C8B-B14F-4D97-AF65-F5344CB8AC3E}">
        <p14:creationId xmlns:p14="http://schemas.microsoft.com/office/powerpoint/2010/main" val="8477585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914400" y="2130426"/>
            <a:ext cx="103632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ar-SA" smtClean="0"/>
              <a:t>انقر لتحرير نمط العنوان الثانوي الرئيسي</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CE5A4F7-8FF6-4670-B1CC-C21C0D56A575}"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829011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79E820A-2B3D-40A5-B069-E5B6D2CEFEDB}"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6786174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963084" y="4406901"/>
            <a:ext cx="103632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ar-SA" smtClean="0"/>
              <a:t>انقر لتحرير أنماط النص الرئيسي</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1A05907-149D-4A8D-99CD-A3B0934E51D8}"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835927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F2BB4B22-7A1F-4F5D-803D-841F78B2C436}"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990641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9F62515D-80ED-4C4C-8D80-A2DB1AF19BC4}"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918983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E1FB08C6-0B2D-4C35-B08C-FAF1F128BB9F}"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431799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6162A132-8E94-410B-9E4F-34DA1D36C175}"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368056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1" y="273050"/>
            <a:ext cx="4011084"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8931A1E-60B5-4307-85C3-C7E4E676DA9A}"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37343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3B2B3A-01BD-4143-BAE0-0F186BB4033F}"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1B2A27-A8AF-4EAF-9A3F-A81CC1F96649}" type="slidenum">
              <a:rPr lang="en-US" smtClean="0"/>
              <a:t>‹#›</a:t>
            </a:fld>
            <a:endParaRPr lang="en-US"/>
          </a:p>
        </p:txBody>
      </p:sp>
    </p:spTree>
    <p:extLst>
      <p:ext uri="{BB962C8B-B14F-4D97-AF65-F5344CB8AC3E}">
        <p14:creationId xmlns:p14="http://schemas.microsoft.com/office/powerpoint/2010/main" val="15094535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2389717" y="4800600"/>
            <a:ext cx="73152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عنصر نائب للنص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08E7C75-5A71-452C-8399-9CC6544DE295}"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0494121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1314638-0CA9-4F13-946E-3604D21D679F}"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6730550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A4968BE-E5C3-40CD-A01E-986F66DCC11B}" type="slidenum">
              <a:rPr lang="ar-SA">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72185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3B2B3A-01BD-4143-BAE0-0F186BB4033F}"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1B2A27-A8AF-4EAF-9A3F-A81CC1F96649}" type="slidenum">
              <a:rPr lang="en-US" smtClean="0"/>
              <a:t>‹#›</a:t>
            </a:fld>
            <a:endParaRPr lang="en-US"/>
          </a:p>
        </p:txBody>
      </p:sp>
    </p:spTree>
    <p:extLst>
      <p:ext uri="{BB962C8B-B14F-4D97-AF65-F5344CB8AC3E}">
        <p14:creationId xmlns:p14="http://schemas.microsoft.com/office/powerpoint/2010/main" val="724988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B3B2B3A-01BD-4143-BAE0-0F186BB4033F}" type="datetimeFigureOut">
              <a:rPr lang="en-US" smtClean="0"/>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1B2A27-A8AF-4EAF-9A3F-A81CC1F96649}" type="slidenum">
              <a:rPr lang="en-US" smtClean="0"/>
              <a:t>‹#›</a:t>
            </a:fld>
            <a:endParaRPr lang="en-US"/>
          </a:p>
        </p:txBody>
      </p:sp>
    </p:spTree>
    <p:extLst>
      <p:ext uri="{BB962C8B-B14F-4D97-AF65-F5344CB8AC3E}">
        <p14:creationId xmlns:p14="http://schemas.microsoft.com/office/powerpoint/2010/main" val="46504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B3B2B3A-01BD-4143-BAE0-0F186BB4033F}" type="datetimeFigureOut">
              <a:rPr lang="en-US" smtClean="0"/>
              <a:t>1/19/2020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1B2A27-A8AF-4EAF-9A3F-A81CC1F96649}" type="slidenum">
              <a:rPr lang="en-US" smtClean="0"/>
              <a:t>‹#›</a:t>
            </a:fld>
            <a:endParaRPr lang="en-US"/>
          </a:p>
        </p:txBody>
      </p:sp>
    </p:spTree>
    <p:extLst>
      <p:ext uri="{BB962C8B-B14F-4D97-AF65-F5344CB8AC3E}">
        <p14:creationId xmlns:p14="http://schemas.microsoft.com/office/powerpoint/2010/main" val="1874829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B3B2B3A-01BD-4143-BAE0-0F186BB4033F}" type="datetimeFigureOut">
              <a:rPr lang="en-US" smtClean="0"/>
              <a:t>1/19/2020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1B2A27-A8AF-4EAF-9A3F-A81CC1F96649}" type="slidenum">
              <a:rPr lang="en-US" smtClean="0"/>
              <a:t>‹#›</a:t>
            </a:fld>
            <a:endParaRPr lang="en-US"/>
          </a:p>
        </p:txBody>
      </p:sp>
    </p:spTree>
    <p:extLst>
      <p:ext uri="{BB962C8B-B14F-4D97-AF65-F5344CB8AC3E}">
        <p14:creationId xmlns:p14="http://schemas.microsoft.com/office/powerpoint/2010/main" val="1071854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3B2B3A-01BD-4143-BAE0-0F186BB4033F}" type="datetimeFigureOut">
              <a:rPr lang="en-US" smtClean="0"/>
              <a:t>1/19/2020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1B2A27-A8AF-4EAF-9A3F-A81CC1F96649}" type="slidenum">
              <a:rPr lang="en-US" smtClean="0"/>
              <a:t>‹#›</a:t>
            </a:fld>
            <a:endParaRPr lang="en-US"/>
          </a:p>
        </p:txBody>
      </p:sp>
    </p:spTree>
    <p:extLst>
      <p:ext uri="{BB962C8B-B14F-4D97-AF65-F5344CB8AC3E}">
        <p14:creationId xmlns:p14="http://schemas.microsoft.com/office/powerpoint/2010/main" val="2576686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3B2B3A-01BD-4143-BAE0-0F186BB4033F}" type="datetimeFigureOut">
              <a:rPr lang="en-US" smtClean="0"/>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1B2A27-A8AF-4EAF-9A3F-A81CC1F96649}" type="slidenum">
              <a:rPr lang="en-US" smtClean="0"/>
              <a:t>‹#›</a:t>
            </a:fld>
            <a:endParaRPr lang="en-US"/>
          </a:p>
        </p:txBody>
      </p:sp>
    </p:spTree>
    <p:extLst>
      <p:ext uri="{BB962C8B-B14F-4D97-AF65-F5344CB8AC3E}">
        <p14:creationId xmlns:p14="http://schemas.microsoft.com/office/powerpoint/2010/main" val="1727028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3B2B3A-01BD-4143-BAE0-0F186BB4033F}" type="datetimeFigureOut">
              <a:rPr lang="en-US" smtClean="0"/>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1B2A27-A8AF-4EAF-9A3F-A81CC1F96649}" type="slidenum">
              <a:rPr lang="en-US" smtClean="0"/>
              <a:t>‹#›</a:t>
            </a:fld>
            <a:endParaRPr lang="en-US"/>
          </a:p>
        </p:txBody>
      </p:sp>
    </p:spTree>
    <p:extLst>
      <p:ext uri="{BB962C8B-B14F-4D97-AF65-F5344CB8AC3E}">
        <p14:creationId xmlns:p14="http://schemas.microsoft.com/office/powerpoint/2010/main" val="11612821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3B2B3A-01BD-4143-BAE0-0F186BB4033F}" type="datetimeFigureOut">
              <a:rPr lang="en-US" smtClean="0"/>
              <a:t>1/19/2020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1B2A27-A8AF-4EAF-9A3F-A81CC1F96649}" type="slidenum">
              <a:rPr lang="en-US" smtClean="0"/>
              <a:t>‹#›</a:t>
            </a:fld>
            <a:endParaRPr lang="en-US"/>
          </a:p>
        </p:txBody>
      </p:sp>
    </p:spTree>
    <p:extLst>
      <p:ext uri="{BB962C8B-B14F-4D97-AF65-F5344CB8AC3E}">
        <p14:creationId xmlns:p14="http://schemas.microsoft.com/office/powerpoint/2010/main" val="22852159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1" eaLnBrk="1" hangingPunct="1">
              <a:defRPr sz="1400">
                <a:latin typeface="Arial" charset="0"/>
                <a:cs typeface="Arial" charset="0"/>
              </a:defRPr>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rtl="1" eaLnBrk="1" hangingPunct="1">
              <a:defRPr sz="1400">
                <a:latin typeface="Arial" charset="0"/>
                <a:cs typeface="Arial" charset="0"/>
              </a:defRPr>
            </a:lvl1pPr>
          </a:lstStyle>
          <a:p>
            <a:pP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rtl="1" eaLnBrk="1" hangingPunct="1">
              <a:defRPr sz="1400"/>
            </a:lvl1pPr>
          </a:lstStyle>
          <a:p>
            <a:pPr fontAlgn="base">
              <a:spcBef>
                <a:spcPct val="0"/>
              </a:spcBef>
              <a:spcAft>
                <a:spcPct val="0"/>
              </a:spcAft>
              <a:defRPr/>
            </a:pPr>
            <a:fld id="{09FA56D9-931A-4425-B286-F6C9D8B87F48}" type="slidenum">
              <a:rPr lang="ar-SA">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34937029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p:titleStyle>
    <p:body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9"/>
          <p:cNvSpPr>
            <a:spLocks noChangeArrowheads="1"/>
          </p:cNvSpPr>
          <p:nvPr/>
        </p:nvSpPr>
        <p:spPr bwMode="auto">
          <a:xfrm>
            <a:off x="152400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endParaRPr lang="en-US" sz="1800">
              <a:solidFill>
                <a:srgbClr val="000000"/>
              </a:solidFill>
            </a:endParaRPr>
          </a:p>
        </p:txBody>
      </p:sp>
      <p:sp>
        <p:nvSpPr>
          <p:cNvPr id="4099" name="Rectangle 10"/>
          <p:cNvSpPr>
            <a:spLocks noChangeArrowheads="1"/>
          </p:cNvSpPr>
          <p:nvPr/>
        </p:nvSpPr>
        <p:spPr bwMode="auto">
          <a:xfrm>
            <a:off x="1524000" y="1"/>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endParaRPr lang="en-US" sz="1800">
              <a:solidFill>
                <a:srgbClr val="000000"/>
              </a:solidFill>
            </a:endParaRPr>
          </a:p>
        </p:txBody>
      </p:sp>
      <p:sp>
        <p:nvSpPr>
          <p:cNvPr id="4100" name="WordArt 11"/>
          <p:cNvSpPr>
            <a:spLocks noChangeArrowheads="1" noChangeShapeType="1" noTextEdit="1"/>
          </p:cNvSpPr>
          <p:nvPr/>
        </p:nvSpPr>
        <p:spPr bwMode="auto">
          <a:xfrm>
            <a:off x="6527800" y="6021388"/>
            <a:ext cx="3924300" cy="46355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SES</a:t>
            </a:r>
          </a:p>
          <a:p>
            <a:pPr algn="ctr" eaLnBrk="0" fontAlgn="base" hangingPunct="0">
              <a:spcBef>
                <a:spcPct val="0"/>
              </a:spcBef>
              <a:spcAft>
                <a:spcPct val="0"/>
              </a:spcAft>
            </a:pP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Center of Strategic Economical Studies</a:t>
            </a:r>
          </a:p>
        </p:txBody>
      </p:sp>
      <p:pic>
        <p:nvPicPr>
          <p:cNvPr id="4101" name="Picture 12" descr="__________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81000"/>
            <a:ext cx="1371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16" descr="___________"/>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3200400" y="838201"/>
            <a:ext cx="5867400" cy="456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41" name="Text Box 17"/>
          <p:cNvSpPr txBox="1">
            <a:spLocks noChangeArrowheads="1"/>
          </p:cNvSpPr>
          <p:nvPr/>
        </p:nvSpPr>
        <p:spPr bwMode="auto">
          <a:xfrm>
            <a:off x="2362200" y="1282700"/>
            <a:ext cx="7418388" cy="4400550"/>
          </a:xfrm>
          <a:prstGeom prst="rect">
            <a:avLst/>
          </a:prstGeom>
          <a:noFill/>
          <a:ln w="9525">
            <a:noFill/>
            <a:miter lim="800000"/>
            <a:headEnd/>
            <a:tailEnd/>
          </a:ln>
          <a:effectLst/>
        </p:spPr>
        <p:txBody>
          <a:bodyPr>
            <a:spAutoFit/>
          </a:bodyPr>
          <a:lstStyle/>
          <a:p>
            <a:pPr algn="ctr" rtl="1" fontAlgn="base">
              <a:spcBef>
                <a:spcPct val="0"/>
              </a:spcBef>
              <a:spcAft>
                <a:spcPct val="0"/>
              </a:spcAft>
              <a:defRPr/>
            </a:pPr>
            <a:endParaRPr lang="ar-IQ" sz="5400" b="1" dirty="0">
              <a:solidFill>
                <a:srgbClr val="000000"/>
              </a:solidFill>
              <a:effectLst>
                <a:outerShdw blurRad="38100" dist="38100" dir="2700000" algn="tl">
                  <a:srgbClr val="C0C0C0"/>
                </a:outerShdw>
              </a:effectLst>
              <a:cs typeface="MCS Modern S_U normal." pitchFamily="2" charset="-78"/>
            </a:endParaRPr>
          </a:p>
          <a:p>
            <a:pPr algn="ctr" rtl="1" fontAlgn="base">
              <a:spcBef>
                <a:spcPct val="0"/>
              </a:spcBef>
              <a:spcAft>
                <a:spcPct val="0"/>
              </a:spcAft>
              <a:defRPr/>
            </a:pPr>
            <a:r>
              <a:rPr lang="ar-IQ" sz="5400" b="1" dirty="0">
                <a:solidFill>
                  <a:srgbClr val="000000"/>
                </a:solidFill>
                <a:effectLst>
                  <a:outerShdw blurRad="38100" dist="38100" dir="2700000" algn="tl">
                    <a:srgbClr val="C0C0C0"/>
                  </a:outerShdw>
                </a:effectLst>
                <a:latin typeface="Courier New" panose="02070309020205020404" pitchFamily="49" charset="0"/>
                <a:cs typeface="Courier New" panose="02070309020205020404" pitchFamily="49" charset="0"/>
              </a:rPr>
              <a:t>إدارة المؤسسات الصحفية</a:t>
            </a:r>
          </a:p>
          <a:p>
            <a:pPr algn="ctr" rtl="1" fontAlgn="base">
              <a:spcBef>
                <a:spcPct val="0"/>
              </a:spcBef>
              <a:spcAft>
                <a:spcPct val="0"/>
              </a:spcAft>
              <a:defRPr/>
            </a:pPr>
            <a:endParaRPr lang="ar-IQ" sz="5400" b="1" dirty="0">
              <a:solidFill>
                <a:srgbClr val="000000"/>
              </a:solidFill>
              <a:effectLst>
                <a:outerShdw blurRad="38100" dist="38100" dir="2700000" algn="tl">
                  <a:srgbClr val="C0C0C0"/>
                </a:outerShdw>
              </a:effectLst>
              <a:latin typeface="Courier New" panose="02070309020205020404" pitchFamily="49" charset="0"/>
              <a:cs typeface="Courier New" panose="02070309020205020404" pitchFamily="49" charset="0"/>
            </a:endParaRPr>
          </a:p>
          <a:p>
            <a:pPr algn="ctr" rtl="1" fontAlgn="base">
              <a:spcBef>
                <a:spcPct val="0"/>
              </a:spcBef>
              <a:spcAft>
                <a:spcPct val="0"/>
              </a:spcAft>
              <a:defRPr/>
            </a:pPr>
            <a:r>
              <a:rPr lang="ar-SA" sz="3200" b="1" dirty="0">
                <a:solidFill>
                  <a:srgbClr val="000000"/>
                </a:solidFill>
              </a:rPr>
              <a:t> د.سهاد عادل القيسي/ الجامعة المستنصرية</a:t>
            </a:r>
            <a:endParaRPr lang="en-US" sz="3200" dirty="0">
              <a:solidFill>
                <a:srgbClr val="000000"/>
              </a:solidFill>
            </a:endParaRPr>
          </a:p>
          <a:p>
            <a:pPr algn="ctr" rtl="1" fontAlgn="base">
              <a:spcBef>
                <a:spcPct val="0"/>
              </a:spcBef>
              <a:spcAft>
                <a:spcPct val="0"/>
              </a:spcAft>
              <a:defRPr/>
            </a:pPr>
            <a:r>
              <a:rPr lang="ar-SA" sz="3200" b="1" dirty="0">
                <a:solidFill>
                  <a:srgbClr val="000000"/>
                </a:solidFill>
              </a:rPr>
              <a:t> </a:t>
            </a:r>
            <a:endParaRPr lang="ar-SA" sz="4000" dirty="0">
              <a:solidFill>
                <a:srgbClr val="000000"/>
              </a:solidFill>
              <a:effectLst>
                <a:outerShdw blurRad="38100" dist="38100" dir="2700000" algn="tl">
                  <a:srgbClr val="C0C0C0"/>
                </a:outerShdw>
              </a:effectLst>
              <a:cs typeface="MCS Modern S_U normal." pitchFamily="2" charset="-78"/>
            </a:endParaRPr>
          </a:p>
        </p:txBody>
      </p:sp>
    </p:spTree>
    <p:extLst>
      <p:ext uri="{BB962C8B-B14F-4D97-AF65-F5344CB8AC3E}">
        <p14:creationId xmlns:p14="http://schemas.microsoft.com/office/powerpoint/2010/main" val="16395058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905000" y="1676400"/>
            <a:ext cx="8229600" cy="3352800"/>
          </a:xfrm>
        </p:spPr>
        <p:txBody>
          <a:bodyPr/>
          <a:lstStyle/>
          <a:p>
            <a:pPr eaLnBrk="1" hangingPunct="1"/>
            <a:r>
              <a:rPr lang="ar-IQ" sz="5400">
                <a:cs typeface="DTP Naskh En" pitchFamily="2" charset="-78"/>
              </a:rPr>
              <a:t>ماهية شبكة العمل؟</a:t>
            </a:r>
            <a:br>
              <a:rPr lang="ar-IQ" sz="5400">
                <a:cs typeface="DTP Naskh En" pitchFamily="2" charset="-78"/>
              </a:rPr>
            </a:br>
            <a:r>
              <a:rPr lang="ar-IQ" sz="5400">
                <a:cs typeface="DTP Naskh En" pitchFamily="2" charset="-78"/>
              </a:rPr>
              <a:t>هي عبارة عن صورة مصغرة للتنظيم ، توضح مسارات الاجراءات والمسؤوليات والارتباطات بين اجزاء التنظيم ثم التسلسل القيادي والادراي والاختصاص الوظيفي</a:t>
            </a:r>
            <a:r>
              <a:rPr lang="ar-IQ" sz="4800">
                <a:cs typeface="DecoType Naskh Variants" pitchFamily="2" charset="-78"/>
              </a:rPr>
              <a:t>.</a:t>
            </a:r>
            <a:endParaRPr lang="en-US" sz="4800">
              <a:cs typeface="DecoType Naskh Variants" pitchFamily="2" charset="-78"/>
            </a:endParaRPr>
          </a:p>
        </p:txBody>
      </p:sp>
      <p:sp>
        <p:nvSpPr>
          <p:cNvPr id="21507" name="Rectangle 4"/>
          <p:cNvSpPr>
            <a:spLocks noChangeArrowheads="1"/>
          </p:cNvSpPr>
          <p:nvPr/>
        </p:nvSpPr>
        <p:spPr bwMode="auto">
          <a:xfrm>
            <a:off x="152400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endParaRPr lang="en-US" sz="1800">
              <a:solidFill>
                <a:srgbClr val="000000"/>
              </a:solidFill>
            </a:endParaRPr>
          </a:p>
        </p:txBody>
      </p:sp>
      <p:sp>
        <p:nvSpPr>
          <p:cNvPr id="21508" name="Rectangle 5"/>
          <p:cNvSpPr>
            <a:spLocks noChangeArrowheads="1"/>
          </p:cNvSpPr>
          <p:nvPr/>
        </p:nvSpPr>
        <p:spPr bwMode="auto">
          <a:xfrm>
            <a:off x="1524000" y="1"/>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endParaRPr lang="en-US" sz="1800">
              <a:solidFill>
                <a:srgbClr val="000000"/>
              </a:solidFill>
            </a:endParaRPr>
          </a:p>
        </p:txBody>
      </p:sp>
      <p:sp>
        <p:nvSpPr>
          <p:cNvPr id="21509" name="WordArt 6"/>
          <p:cNvSpPr>
            <a:spLocks noChangeArrowheads="1" noChangeShapeType="1" noTextEdit="1"/>
          </p:cNvSpPr>
          <p:nvPr/>
        </p:nvSpPr>
        <p:spPr bwMode="auto">
          <a:xfrm>
            <a:off x="6527800" y="6021388"/>
            <a:ext cx="3924300" cy="46355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SES</a:t>
            </a:r>
          </a:p>
          <a:p>
            <a:pPr algn="ctr" eaLnBrk="0" fontAlgn="base" hangingPunct="0">
              <a:spcBef>
                <a:spcPct val="0"/>
              </a:spcBef>
              <a:spcAft>
                <a:spcPct val="0"/>
              </a:spcAft>
            </a:pP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Center of Strategic Economical Studies</a:t>
            </a:r>
          </a:p>
        </p:txBody>
      </p:sp>
      <p:pic>
        <p:nvPicPr>
          <p:cNvPr id="21510" name="Picture 7" descr="__________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81000"/>
            <a:ext cx="1371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094696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905000" y="1676400"/>
            <a:ext cx="8229600" cy="3352800"/>
          </a:xfrm>
        </p:spPr>
        <p:txBody>
          <a:bodyPr/>
          <a:lstStyle/>
          <a:p>
            <a:pPr eaLnBrk="1" hangingPunct="1"/>
            <a:r>
              <a:rPr lang="ar-IQ" sz="4800">
                <a:cs typeface="DecoType Naskh Variants" pitchFamily="2" charset="-78"/>
              </a:rPr>
              <a:t>لحديثنا صلة مستمرة لن ينقطع فكلماتي ألان ستبقى معكم لفترة طويلة فأحسنوا لها لأجلكم</a:t>
            </a:r>
            <a:endParaRPr lang="en-US" sz="4800">
              <a:cs typeface="DecoType Naskh Variants" pitchFamily="2" charset="-78"/>
            </a:endParaRPr>
          </a:p>
        </p:txBody>
      </p:sp>
      <p:sp>
        <p:nvSpPr>
          <p:cNvPr id="23555" name="Rectangle 4"/>
          <p:cNvSpPr>
            <a:spLocks noChangeArrowheads="1"/>
          </p:cNvSpPr>
          <p:nvPr/>
        </p:nvSpPr>
        <p:spPr bwMode="auto">
          <a:xfrm>
            <a:off x="152400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endParaRPr lang="en-US" sz="1800">
              <a:solidFill>
                <a:srgbClr val="000000"/>
              </a:solidFill>
            </a:endParaRPr>
          </a:p>
        </p:txBody>
      </p:sp>
      <p:sp>
        <p:nvSpPr>
          <p:cNvPr id="23556" name="Rectangle 5"/>
          <p:cNvSpPr>
            <a:spLocks noChangeArrowheads="1"/>
          </p:cNvSpPr>
          <p:nvPr/>
        </p:nvSpPr>
        <p:spPr bwMode="auto">
          <a:xfrm>
            <a:off x="1524000" y="1"/>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endParaRPr lang="en-US" sz="1800">
              <a:solidFill>
                <a:srgbClr val="000000"/>
              </a:solidFill>
            </a:endParaRPr>
          </a:p>
        </p:txBody>
      </p:sp>
      <p:sp>
        <p:nvSpPr>
          <p:cNvPr id="23557" name="WordArt 6"/>
          <p:cNvSpPr>
            <a:spLocks noChangeArrowheads="1" noChangeShapeType="1" noTextEdit="1"/>
          </p:cNvSpPr>
          <p:nvPr/>
        </p:nvSpPr>
        <p:spPr bwMode="auto">
          <a:xfrm>
            <a:off x="6527800" y="6021388"/>
            <a:ext cx="3924300" cy="46355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SES</a:t>
            </a:r>
          </a:p>
          <a:p>
            <a:pPr algn="ctr" eaLnBrk="0" fontAlgn="base" hangingPunct="0">
              <a:spcBef>
                <a:spcPct val="0"/>
              </a:spcBef>
              <a:spcAft>
                <a:spcPct val="0"/>
              </a:spcAft>
            </a:pP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Center of Strategic Economical Studies</a:t>
            </a:r>
          </a:p>
        </p:txBody>
      </p:sp>
      <p:pic>
        <p:nvPicPr>
          <p:cNvPr id="23558" name="Picture 7" descr="__________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81000"/>
            <a:ext cx="1371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46725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p:cNvSpPr>
            <a:spLocks noChangeArrowheads="1"/>
          </p:cNvSpPr>
          <p:nvPr/>
        </p:nvSpPr>
        <p:spPr bwMode="auto">
          <a:xfrm>
            <a:off x="152400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endParaRPr lang="en-US" sz="1800">
              <a:solidFill>
                <a:srgbClr val="000000"/>
              </a:solidFill>
            </a:endParaRPr>
          </a:p>
        </p:txBody>
      </p:sp>
      <p:sp>
        <p:nvSpPr>
          <p:cNvPr id="5123" name="Rectangle 6"/>
          <p:cNvSpPr>
            <a:spLocks noChangeArrowheads="1"/>
          </p:cNvSpPr>
          <p:nvPr/>
        </p:nvSpPr>
        <p:spPr bwMode="auto">
          <a:xfrm>
            <a:off x="1524000" y="1"/>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endParaRPr lang="en-US" sz="1800">
              <a:solidFill>
                <a:srgbClr val="000000"/>
              </a:solidFill>
            </a:endParaRPr>
          </a:p>
        </p:txBody>
      </p:sp>
      <p:sp>
        <p:nvSpPr>
          <p:cNvPr id="5124" name="WordArt 7"/>
          <p:cNvSpPr>
            <a:spLocks noChangeArrowheads="1" noChangeShapeType="1" noTextEdit="1"/>
          </p:cNvSpPr>
          <p:nvPr/>
        </p:nvSpPr>
        <p:spPr bwMode="auto">
          <a:xfrm>
            <a:off x="6527800" y="6021388"/>
            <a:ext cx="3924300" cy="46355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SES</a:t>
            </a:r>
          </a:p>
          <a:p>
            <a:pPr algn="ctr" eaLnBrk="0" fontAlgn="base" hangingPunct="0">
              <a:spcBef>
                <a:spcPct val="0"/>
              </a:spcBef>
              <a:spcAft>
                <a:spcPct val="0"/>
              </a:spcAft>
            </a:pP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Center of Strategic Economical Studies</a:t>
            </a:r>
          </a:p>
        </p:txBody>
      </p:sp>
      <p:pic>
        <p:nvPicPr>
          <p:cNvPr id="5125" name="Picture 9" descr="__________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81000"/>
            <a:ext cx="1371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10" descr="___________"/>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3200400" y="838201"/>
            <a:ext cx="5867400" cy="456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3"/>
          <p:cNvSpPr txBox="1">
            <a:spLocks noChangeArrowheads="1"/>
          </p:cNvSpPr>
          <p:nvPr/>
        </p:nvSpPr>
        <p:spPr bwMode="auto">
          <a:xfrm>
            <a:off x="1981200" y="1798638"/>
            <a:ext cx="8229600" cy="4525962"/>
          </a:xfrm>
          <a:prstGeom prst="rect">
            <a:avLst/>
          </a:prstGeom>
          <a:noFill/>
          <a:ln w="9525">
            <a:noFill/>
            <a:miter lim="800000"/>
            <a:headEnd/>
            <a:tailEnd/>
          </a:ln>
        </p:spPr>
        <p:txBody>
          <a:bodyPr/>
          <a:lstStyle/>
          <a:p>
            <a:pPr algn="just" rtl="1" eaLnBrk="0" fontAlgn="base" hangingPunct="0">
              <a:spcBef>
                <a:spcPct val="20000"/>
              </a:spcBef>
              <a:spcAft>
                <a:spcPct val="0"/>
              </a:spcAft>
              <a:defRPr/>
            </a:pPr>
            <a:endParaRPr lang="en-US" sz="4000" b="1" kern="0" dirty="0">
              <a:solidFill>
                <a:srgbClr val="000000"/>
              </a:solidFill>
            </a:endParaRPr>
          </a:p>
        </p:txBody>
      </p:sp>
      <p:sp>
        <p:nvSpPr>
          <p:cNvPr id="12" name="Rectangle 2"/>
          <p:cNvSpPr>
            <a:spLocks noGrp="1" noChangeArrowheads="1"/>
          </p:cNvSpPr>
          <p:nvPr>
            <p:ph type="title"/>
          </p:nvPr>
        </p:nvSpPr>
        <p:spPr>
          <a:xfrm>
            <a:off x="2209800" y="2514600"/>
            <a:ext cx="7772400" cy="1143000"/>
          </a:xfrm>
        </p:spPr>
        <p:txBody>
          <a:bodyPr/>
          <a:lstStyle/>
          <a:p>
            <a:pPr>
              <a:defRPr/>
            </a:pPr>
            <a:r>
              <a:rPr lang="ar-IQ" sz="6600" b="1" dirty="0">
                <a:solidFill>
                  <a:schemeClr val="tx1"/>
                </a:solidFill>
                <a:effectLst>
                  <a:outerShdw blurRad="38100" dist="38100" dir="2700000" algn="tl">
                    <a:srgbClr val="000000">
                      <a:alpha val="43137"/>
                    </a:srgbClr>
                  </a:outerShdw>
                </a:effectLst>
                <a:latin typeface="Monotype Koufi" pitchFamily="2" charset="-78"/>
                <a:ea typeface="Monotype Koufi" pitchFamily="2" charset="-78"/>
                <a:cs typeface="Monotype Koufi" pitchFamily="2" charset="-78"/>
              </a:rPr>
              <a:t>الفصل الأول</a:t>
            </a:r>
            <a:endParaRPr lang="en-US" sz="6600" b="1" dirty="0">
              <a:solidFill>
                <a:schemeClr val="tx1"/>
              </a:solidFill>
              <a:effectLst>
                <a:outerShdw blurRad="38100" dist="38100" dir="2700000" algn="tl">
                  <a:srgbClr val="000000">
                    <a:alpha val="43137"/>
                  </a:srgbClr>
                </a:outerShdw>
              </a:effectLst>
              <a:latin typeface="Monotype Koufi" pitchFamily="2" charset="-78"/>
              <a:ea typeface="Monotype Koufi" pitchFamily="2" charset="-78"/>
              <a:cs typeface="Monotype Koufi" pitchFamily="2" charset="-78"/>
            </a:endParaRPr>
          </a:p>
        </p:txBody>
      </p:sp>
    </p:spTree>
    <p:extLst>
      <p:ext uri="{BB962C8B-B14F-4D97-AF65-F5344CB8AC3E}">
        <p14:creationId xmlns:p14="http://schemas.microsoft.com/office/powerpoint/2010/main" val="26836552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5"/>
          <p:cNvSpPr>
            <a:spLocks noChangeArrowheads="1"/>
          </p:cNvSpPr>
          <p:nvPr/>
        </p:nvSpPr>
        <p:spPr bwMode="auto">
          <a:xfrm>
            <a:off x="152400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endParaRPr lang="en-US" sz="1800">
              <a:solidFill>
                <a:srgbClr val="000000"/>
              </a:solidFill>
            </a:endParaRPr>
          </a:p>
        </p:txBody>
      </p:sp>
      <p:sp>
        <p:nvSpPr>
          <p:cNvPr id="6147" name="Rectangle 6"/>
          <p:cNvSpPr>
            <a:spLocks noChangeArrowheads="1"/>
          </p:cNvSpPr>
          <p:nvPr/>
        </p:nvSpPr>
        <p:spPr bwMode="auto">
          <a:xfrm>
            <a:off x="1524000" y="1"/>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endParaRPr lang="en-US" sz="1800">
              <a:solidFill>
                <a:srgbClr val="000000"/>
              </a:solidFill>
            </a:endParaRPr>
          </a:p>
        </p:txBody>
      </p:sp>
      <p:sp>
        <p:nvSpPr>
          <p:cNvPr id="6148" name="WordArt 7"/>
          <p:cNvSpPr>
            <a:spLocks noChangeArrowheads="1" noChangeShapeType="1" noTextEdit="1"/>
          </p:cNvSpPr>
          <p:nvPr/>
        </p:nvSpPr>
        <p:spPr bwMode="auto">
          <a:xfrm>
            <a:off x="6527800" y="6021388"/>
            <a:ext cx="3924300" cy="46355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SES</a:t>
            </a:r>
          </a:p>
          <a:p>
            <a:pPr algn="ctr" eaLnBrk="0" fontAlgn="base" hangingPunct="0">
              <a:spcBef>
                <a:spcPct val="0"/>
              </a:spcBef>
              <a:spcAft>
                <a:spcPct val="0"/>
              </a:spcAft>
            </a:pP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Center of Strategic Economical Studies</a:t>
            </a:r>
          </a:p>
        </p:txBody>
      </p:sp>
      <p:pic>
        <p:nvPicPr>
          <p:cNvPr id="6149" name="Picture 9" descr="__________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81000"/>
            <a:ext cx="1371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0" name="Picture 10" descr="___________"/>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3200400" y="838201"/>
            <a:ext cx="5867400" cy="456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3"/>
          <p:cNvSpPr txBox="1">
            <a:spLocks noChangeArrowheads="1"/>
          </p:cNvSpPr>
          <p:nvPr/>
        </p:nvSpPr>
        <p:spPr bwMode="auto">
          <a:xfrm>
            <a:off x="1981200" y="1798638"/>
            <a:ext cx="8229600" cy="4525962"/>
          </a:xfrm>
          <a:prstGeom prst="rect">
            <a:avLst/>
          </a:prstGeom>
          <a:noFill/>
          <a:ln w="9525">
            <a:noFill/>
            <a:miter lim="800000"/>
            <a:headEnd/>
            <a:tailEnd/>
          </a:ln>
        </p:spPr>
        <p:txBody>
          <a:bodyPr/>
          <a:lstStyle/>
          <a:p>
            <a:pPr algn="just" rtl="1" eaLnBrk="0" fontAlgn="base" hangingPunct="0">
              <a:spcBef>
                <a:spcPct val="20000"/>
              </a:spcBef>
              <a:spcAft>
                <a:spcPct val="0"/>
              </a:spcAft>
              <a:defRPr/>
            </a:pPr>
            <a:endParaRPr lang="en-US" sz="4000" b="1" kern="0" dirty="0">
              <a:solidFill>
                <a:srgbClr val="000000"/>
              </a:solidFill>
            </a:endParaRPr>
          </a:p>
        </p:txBody>
      </p:sp>
      <p:sp>
        <p:nvSpPr>
          <p:cNvPr id="12" name="Rectangle 2"/>
          <p:cNvSpPr>
            <a:spLocks noGrp="1" noChangeArrowheads="1"/>
          </p:cNvSpPr>
          <p:nvPr>
            <p:ph type="title"/>
          </p:nvPr>
        </p:nvSpPr>
        <p:spPr>
          <a:xfrm>
            <a:off x="2209800" y="2514600"/>
            <a:ext cx="7772400" cy="1143000"/>
          </a:xfrm>
        </p:spPr>
        <p:txBody>
          <a:bodyPr/>
          <a:lstStyle/>
          <a:p>
            <a:pPr>
              <a:defRPr/>
            </a:pPr>
            <a:r>
              <a:rPr lang="ar-IQ" dirty="0" smtClean="0"/>
              <a:t/>
            </a:r>
            <a:br>
              <a:rPr lang="ar-IQ" dirty="0" smtClean="0"/>
            </a:br>
            <a:r>
              <a:rPr lang="ar-IQ" dirty="0" smtClean="0"/>
              <a:t/>
            </a:r>
            <a:br>
              <a:rPr lang="ar-IQ" dirty="0" smtClean="0"/>
            </a:br>
            <a:endParaRPr lang="en-US" b="1" dirty="0">
              <a:solidFill>
                <a:schemeClr val="tx1"/>
              </a:solidFill>
              <a:effectLst>
                <a:outerShdw blurRad="38100" dist="38100" dir="2700000" algn="tl">
                  <a:srgbClr val="000000">
                    <a:alpha val="43137"/>
                  </a:srgbClr>
                </a:outerShdw>
              </a:effectLst>
              <a:latin typeface="Monotype Koufi" pitchFamily="2" charset="-78"/>
              <a:ea typeface="Monotype Koufi" pitchFamily="2" charset="-78"/>
              <a:cs typeface="Monotype Koufi" pitchFamily="2" charset="-78"/>
            </a:endParaRPr>
          </a:p>
        </p:txBody>
      </p:sp>
      <p:graphicFrame>
        <p:nvGraphicFramePr>
          <p:cNvPr id="3" name="Table 2"/>
          <p:cNvGraphicFramePr>
            <a:graphicFrameLocks noGrp="1"/>
          </p:cNvGraphicFramePr>
          <p:nvPr/>
        </p:nvGraphicFramePr>
        <p:xfrm>
          <a:off x="1524000" y="381000"/>
          <a:ext cx="9144000" cy="5851872"/>
        </p:xfrm>
        <a:graphic>
          <a:graphicData uri="http://schemas.openxmlformats.org/drawingml/2006/table">
            <a:tbl>
              <a:tblPr firstRow="1" bandRow="1">
                <a:tableStyleId>{5C22544A-7EE6-4342-B048-85BDC9FD1C3A}</a:tableStyleId>
              </a:tblPr>
              <a:tblGrid>
                <a:gridCol w="7429499"/>
                <a:gridCol w="1714501"/>
              </a:tblGrid>
              <a:tr h="365720">
                <a:tc>
                  <a:txBody>
                    <a:bodyPr/>
                    <a:lstStyle/>
                    <a:p>
                      <a:pPr algn="ctr"/>
                      <a:r>
                        <a:rPr lang="ar-IQ" sz="1800" dirty="0" smtClean="0"/>
                        <a:t>المفردات</a:t>
                      </a:r>
                      <a:endParaRPr lang="en-US" sz="1800" dirty="0"/>
                    </a:p>
                  </a:txBody>
                  <a:tcPr marT="45711" marB="45711"/>
                </a:tc>
                <a:tc>
                  <a:txBody>
                    <a:bodyPr/>
                    <a:lstStyle/>
                    <a:p>
                      <a:pPr algn="ctr"/>
                      <a:r>
                        <a:rPr lang="ar-IQ" sz="1800" dirty="0" smtClean="0"/>
                        <a:t>الاسابيع </a:t>
                      </a:r>
                      <a:endParaRPr lang="en-US" sz="1800" dirty="0"/>
                    </a:p>
                  </a:txBody>
                  <a:tcPr marT="45711" marB="45711"/>
                </a:tc>
              </a:tr>
              <a:tr h="365720">
                <a:tc>
                  <a:txBody>
                    <a:bodyPr/>
                    <a:lstStyle/>
                    <a:p>
                      <a:pPr algn="r"/>
                      <a:r>
                        <a:rPr lang="ar-IQ" sz="1800" dirty="0" smtClean="0"/>
                        <a:t>مفهوم الادارة وتعريفاتها</a:t>
                      </a:r>
                      <a:endParaRPr lang="en-US" sz="1800" dirty="0"/>
                    </a:p>
                  </a:txBody>
                  <a:tcPr marT="45711" marB="45711"/>
                </a:tc>
                <a:tc>
                  <a:txBody>
                    <a:bodyPr/>
                    <a:lstStyle/>
                    <a:p>
                      <a:pPr algn="ctr"/>
                      <a:r>
                        <a:rPr lang="ar-IQ" sz="1800" dirty="0" smtClean="0"/>
                        <a:t>1</a:t>
                      </a:r>
                      <a:endParaRPr lang="en-US" sz="1800" dirty="0"/>
                    </a:p>
                  </a:txBody>
                  <a:tcPr marT="45711" marB="45711"/>
                </a:tc>
              </a:tr>
              <a:tr h="365720">
                <a:tc>
                  <a:txBody>
                    <a:bodyPr/>
                    <a:lstStyle/>
                    <a:p>
                      <a:pPr algn="r"/>
                      <a:r>
                        <a:rPr lang="ar-IQ" sz="1800" dirty="0" smtClean="0"/>
                        <a:t>عرض نظريات الادارة</a:t>
                      </a:r>
                      <a:endParaRPr lang="en-US" sz="1800" dirty="0"/>
                    </a:p>
                  </a:txBody>
                  <a:tcPr marT="45711" marB="45711"/>
                </a:tc>
                <a:tc>
                  <a:txBody>
                    <a:bodyPr/>
                    <a:lstStyle/>
                    <a:p>
                      <a:pPr algn="ctr"/>
                      <a:r>
                        <a:rPr lang="ar-IQ" sz="1800" dirty="0" smtClean="0"/>
                        <a:t>2</a:t>
                      </a:r>
                      <a:endParaRPr lang="en-US" sz="1800" dirty="0"/>
                    </a:p>
                  </a:txBody>
                  <a:tcPr marT="45711" marB="45711"/>
                </a:tc>
              </a:tr>
              <a:tr h="365720">
                <a:tc>
                  <a:txBody>
                    <a:bodyPr/>
                    <a:lstStyle/>
                    <a:p>
                      <a:pPr algn="r"/>
                      <a:r>
                        <a:rPr lang="ar-IQ" sz="1800" dirty="0" smtClean="0"/>
                        <a:t>اهمية الادارة ووظائف الاعلام</a:t>
                      </a:r>
                      <a:endParaRPr lang="en-US" sz="1800" dirty="0"/>
                    </a:p>
                  </a:txBody>
                  <a:tcPr marT="45711" marB="45711"/>
                </a:tc>
                <a:tc>
                  <a:txBody>
                    <a:bodyPr/>
                    <a:lstStyle/>
                    <a:p>
                      <a:pPr algn="ctr"/>
                      <a:r>
                        <a:rPr lang="ar-IQ" sz="1800" dirty="0" smtClean="0"/>
                        <a:t>3</a:t>
                      </a:r>
                      <a:endParaRPr lang="en-US" sz="1800" dirty="0"/>
                    </a:p>
                  </a:txBody>
                  <a:tcPr marT="45711" marB="45711"/>
                </a:tc>
              </a:tr>
              <a:tr h="365720">
                <a:tc>
                  <a:txBody>
                    <a:bodyPr/>
                    <a:lstStyle/>
                    <a:p>
                      <a:pPr algn="r"/>
                      <a:r>
                        <a:rPr lang="ar-IQ" sz="1800" dirty="0" smtClean="0"/>
                        <a:t>العملية الادارية في المؤسسات الصحفية</a:t>
                      </a:r>
                      <a:endParaRPr lang="en-US" sz="1800" dirty="0"/>
                    </a:p>
                  </a:txBody>
                  <a:tcPr marT="45711" marB="45711"/>
                </a:tc>
                <a:tc>
                  <a:txBody>
                    <a:bodyPr/>
                    <a:lstStyle/>
                    <a:p>
                      <a:pPr algn="ctr"/>
                      <a:r>
                        <a:rPr lang="ar-IQ" sz="1800" dirty="0" smtClean="0"/>
                        <a:t>4</a:t>
                      </a:r>
                      <a:endParaRPr lang="en-US" sz="1800" dirty="0"/>
                    </a:p>
                  </a:txBody>
                  <a:tcPr marT="45711" marB="45711"/>
                </a:tc>
              </a:tr>
              <a:tr h="365720">
                <a:tc>
                  <a:txBody>
                    <a:bodyPr/>
                    <a:lstStyle/>
                    <a:p>
                      <a:pPr algn="r"/>
                      <a:r>
                        <a:rPr lang="ar-IQ" sz="1800" dirty="0" smtClean="0"/>
                        <a:t>الانشطة</a:t>
                      </a:r>
                      <a:r>
                        <a:rPr lang="ar-IQ" sz="1800" baseline="0" dirty="0" smtClean="0"/>
                        <a:t> الاعلامية والانشطة الابداعية</a:t>
                      </a:r>
                      <a:endParaRPr lang="en-US" sz="1800" dirty="0"/>
                    </a:p>
                  </a:txBody>
                  <a:tcPr marT="45711" marB="45711"/>
                </a:tc>
                <a:tc>
                  <a:txBody>
                    <a:bodyPr/>
                    <a:lstStyle/>
                    <a:p>
                      <a:pPr algn="ctr"/>
                      <a:r>
                        <a:rPr lang="ar-IQ" sz="1800" dirty="0" smtClean="0"/>
                        <a:t>5</a:t>
                      </a:r>
                      <a:endParaRPr lang="en-US" sz="1800" dirty="0"/>
                    </a:p>
                  </a:txBody>
                  <a:tcPr marT="45711" marB="45711"/>
                </a:tc>
              </a:tr>
              <a:tr h="365720">
                <a:tc>
                  <a:txBody>
                    <a:bodyPr/>
                    <a:lstStyle/>
                    <a:p>
                      <a:pPr algn="r"/>
                      <a:r>
                        <a:rPr lang="ar-IQ" sz="1800" dirty="0" smtClean="0"/>
                        <a:t>التحديات التي تجابه المؤسسات الصحفية</a:t>
                      </a:r>
                      <a:endParaRPr lang="en-US" sz="1800" dirty="0"/>
                    </a:p>
                  </a:txBody>
                  <a:tcPr marT="45711" marB="45711"/>
                </a:tc>
                <a:tc>
                  <a:txBody>
                    <a:bodyPr/>
                    <a:lstStyle/>
                    <a:p>
                      <a:pPr algn="ctr"/>
                      <a:r>
                        <a:rPr lang="ar-IQ" sz="1800" dirty="0" smtClean="0"/>
                        <a:t>6</a:t>
                      </a:r>
                      <a:endParaRPr lang="en-US" sz="1800" dirty="0"/>
                    </a:p>
                  </a:txBody>
                  <a:tcPr marT="45711" marB="45711"/>
                </a:tc>
              </a:tr>
              <a:tr h="365720">
                <a:tc>
                  <a:txBody>
                    <a:bodyPr/>
                    <a:lstStyle/>
                    <a:p>
                      <a:pPr algn="r"/>
                      <a:r>
                        <a:rPr lang="ar-IQ" sz="1800" dirty="0" smtClean="0"/>
                        <a:t>وظائف</a:t>
                      </a:r>
                      <a:r>
                        <a:rPr lang="ar-IQ" sz="1800" baseline="0" dirty="0" smtClean="0"/>
                        <a:t> الادارة في المؤسسات الصحفية</a:t>
                      </a:r>
                      <a:endParaRPr lang="en-US" sz="1800" dirty="0"/>
                    </a:p>
                  </a:txBody>
                  <a:tcPr marT="45711" marB="45711"/>
                </a:tc>
                <a:tc>
                  <a:txBody>
                    <a:bodyPr/>
                    <a:lstStyle/>
                    <a:p>
                      <a:pPr algn="ctr"/>
                      <a:r>
                        <a:rPr lang="ar-IQ" sz="1800" dirty="0" smtClean="0"/>
                        <a:t>7</a:t>
                      </a:r>
                      <a:endParaRPr lang="en-US" sz="1800" dirty="0"/>
                    </a:p>
                  </a:txBody>
                  <a:tcPr marT="45711" marB="45711"/>
                </a:tc>
              </a:tr>
              <a:tr h="365720">
                <a:tc>
                  <a:txBody>
                    <a:bodyPr/>
                    <a:lstStyle/>
                    <a:p>
                      <a:pPr algn="r"/>
                      <a:r>
                        <a:rPr lang="ar-IQ" sz="1800" dirty="0" smtClean="0"/>
                        <a:t>التخطيط في المؤسسات الصحفية </a:t>
                      </a:r>
                      <a:endParaRPr lang="en-US" sz="1800" dirty="0"/>
                    </a:p>
                  </a:txBody>
                  <a:tcPr marT="45711" marB="45711"/>
                </a:tc>
                <a:tc>
                  <a:txBody>
                    <a:bodyPr/>
                    <a:lstStyle/>
                    <a:p>
                      <a:pPr algn="ctr"/>
                      <a:r>
                        <a:rPr lang="ar-IQ" sz="1800" dirty="0" smtClean="0"/>
                        <a:t>8</a:t>
                      </a:r>
                      <a:endParaRPr lang="en-US" sz="1800" dirty="0"/>
                    </a:p>
                  </a:txBody>
                  <a:tcPr marT="45711" marB="45711"/>
                </a:tc>
              </a:tr>
              <a:tr h="365720">
                <a:tc>
                  <a:txBody>
                    <a:bodyPr/>
                    <a:lstStyle/>
                    <a:p>
                      <a:pPr algn="r" rtl="1"/>
                      <a:r>
                        <a:rPr lang="ar-IQ" sz="1800" dirty="0" smtClean="0"/>
                        <a:t>التنظيم في المؤسسات</a:t>
                      </a:r>
                      <a:r>
                        <a:rPr lang="ar-IQ" sz="1800" baseline="0" dirty="0" smtClean="0"/>
                        <a:t> الصحفية</a:t>
                      </a:r>
                      <a:endParaRPr lang="en-US" sz="1800" dirty="0"/>
                    </a:p>
                  </a:txBody>
                  <a:tcPr marT="45711" marB="45711"/>
                </a:tc>
                <a:tc>
                  <a:txBody>
                    <a:bodyPr/>
                    <a:lstStyle/>
                    <a:p>
                      <a:pPr algn="ctr"/>
                      <a:r>
                        <a:rPr lang="ar-IQ" sz="1800" dirty="0" smtClean="0"/>
                        <a:t>9</a:t>
                      </a:r>
                      <a:endParaRPr lang="en-US" sz="1800" dirty="0"/>
                    </a:p>
                  </a:txBody>
                  <a:tcPr marT="45711" marB="45711"/>
                </a:tc>
              </a:tr>
              <a:tr h="365720">
                <a:tc>
                  <a:txBody>
                    <a:bodyPr/>
                    <a:lstStyle/>
                    <a:p>
                      <a:pPr algn="r" rtl="1"/>
                      <a:r>
                        <a:rPr lang="ar-IQ" sz="1800" dirty="0" smtClean="0"/>
                        <a:t>الاتصال الاداري في المؤسسات الصحفية</a:t>
                      </a:r>
                      <a:endParaRPr lang="en-US" sz="1800" dirty="0"/>
                    </a:p>
                  </a:txBody>
                  <a:tcPr marT="45711" marB="45711"/>
                </a:tc>
                <a:tc>
                  <a:txBody>
                    <a:bodyPr/>
                    <a:lstStyle/>
                    <a:p>
                      <a:pPr algn="ctr"/>
                      <a:r>
                        <a:rPr lang="ar-IQ" sz="1800" dirty="0" smtClean="0"/>
                        <a:t>10</a:t>
                      </a:r>
                      <a:endParaRPr lang="en-US" sz="1800" dirty="0"/>
                    </a:p>
                  </a:txBody>
                  <a:tcPr marT="45711" marB="45711"/>
                </a:tc>
              </a:tr>
              <a:tr h="365720">
                <a:tc>
                  <a:txBody>
                    <a:bodyPr/>
                    <a:lstStyle/>
                    <a:p>
                      <a:pPr algn="r" rtl="1"/>
                      <a:r>
                        <a:rPr lang="ar-IQ" sz="1800" dirty="0" smtClean="0"/>
                        <a:t>التوجيه في المؤسسات الصحفية</a:t>
                      </a:r>
                      <a:endParaRPr lang="en-US" sz="1800" dirty="0"/>
                    </a:p>
                  </a:txBody>
                  <a:tcPr marT="45711" marB="45711"/>
                </a:tc>
                <a:tc>
                  <a:txBody>
                    <a:bodyPr/>
                    <a:lstStyle/>
                    <a:p>
                      <a:pPr algn="ctr"/>
                      <a:r>
                        <a:rPr lang="ar-IQ" sz="1800" dirty="0" smtClean="0"/>
                        <a:t>11</a:t>
                      </a:r>
                      <a:endParaRPr lang="en-US" sz="1800" dirty="0"/>
                    </a:p>
                  </a:txBody>
                  <a:tcPr marT="45711" marB="45711"/>
                </a:tc>
              </a:tr>
              <a:tr h="365720">
                <a:tc>
                  <a:txBody>
                    <a:bodyPr/>
                    <a:lstStyle/>
                    <a:p>
                      <a:pPr algn="r" rtl="1"/>
                      <a:r>
                        <a:rPr lang="ar-IQ" sz="1800" dirty="0" smtClean="0"/>
                        <a:t>الرقابة الادارية في المؤسسات الصحفية</a:t>
                      </a:r>
                      <a:endParaRPr lang="en-US" sz="1800" dirty="0"/>
                    </a:p>
                  </a:txBody>
                  <a:tcPr marT="45711" marB="45711"/>
                </a:tc>
                <a:tc>
                  <a:txBody>
                    <a:bodyPr/>
                    <a:lstStyle/>
                    <a:p>
                      <a:pPr algn="ctr"/>
                      <a:r>
                        <a:rPr lang="ar-IQ" sz="1800" dirty="0" smtClean="0"/>
                        <a:t>12</a:t>
                      </a:r>
                      <a:endParaRPr lang="en-US" sz="1800" dirty="0"/>
                    </a:p>
                  </a:txBody>
                  <a:tcPr marT="45711" marB="45711"/>
                </a:tc>
              </a:tr>
              <a:tr h="365720">
                <a:tc>
                  <a:txBody>
                    <a:bodyPr/>
                    <a:lstStyle/>
                    <a:p>
                      <a:pPr algn="r" rtl="1"/>
                      <a:r>
                        <a:rPr lang="ar-IQ" sz="1800" dirty="0" smtClean="0"/>
                        <a:t>اصدار القرار في المؤسسات الصحفية</a:t>
                      </a:r>
                      <a:endParaRPr lang="en-US" sz="1800" dirty="0"/>
                    </a:p>
                  </a:txBody>
                  <a:tcPr marT="45711" marB="45711"/>
                </a:tc>
                <a:tc>
                  <a:txBody>
                    <a:bodyPr/>
                    <a:lstStyle/>
                    <a:p>
                      <a:pPr algn="ctr"/>
                      <a:r>
                        <a:rPr lang="ar-IQ" sz="1800" dirty="0" smtClean="0"/>
                        <a:t>13</a:t>
                      </a:r>
                      <a:endParaRPr lang="en-US" sz="1800" dirty="0"/>
                    </a:p>
                  </a:txBody>
                  <a:tcPr marT="45711" marB="45711"/>
                </a:tc>
              </a:tr>
              <a:tr h="365720">
                <a:tc>
                  <a:txBody>
                    <a:bodyPr/>
                    <a:lstStyle/>
                    <a:p>
                      <a:pPr algn="r" rtl="1"/>
                      <a:r>
                        <a:rPr lang="ar-IQ" sz="1800" dirty="0" smtClean="0"/>
                        <a:t>التقويم في المؤسسات الصحفية</a:t>
                      </a:r>
                      <a:endParaRPr lang="en-US" sz="1800" dirty="0"/>
                    </a:p>
                  </a:txBody>
                  <a:tcPr marT="45711" marB="45711"/>
                </a:tc>
                <a:tc>
                  <a:txBody>
                    <a:bodyPr/>
                    <a:lstStyle/>
                    <a:p>
                      <a:pPr algn="ctr"/>
                      <a:r>
                        <a:rPr lang="ar-IQ" sz="1800" dirty="0" smtClean="0"/>
                        <a:t>14</a:t>
                      </a:r>
                      <a:endParaRPr lang="en-US" sz="1800" dirty="0"/>
                    </a:p>
                  </a:txBody>
                  <a:tcPr marT="45711" marB="45711"/>
                </a:tc>
              </a:tr>
              <a:tr h="365720">
                <a:tc>
                  <a:txBody>
                    <a:bodyPr/>
                    <a:lstStyle/>
                    <a:p>
                      <a:pPr algn="r" rtl="1"/>
                      <a:r>
                        <a:rPr lang="ar-IQ" sz="1800" dirty="0" smtClean="0"/>
                        <a:t>امتحان الفصل الاول</a:t>
                      </a:r>
                      <a:endParaRPr lang="en-US" sz="1800" dirty="0"/>
                    </a:p>
                  </a:txBody>
                  <a:tcPr marT="45711" marB="45711"/>
                </a:tc>
                <a:tc>
                  <a:txBody>
                    <a:bodyPr/>
                    <a:lstStyle/>
                    <a:p>
                      <a:pPr algn="ctr"/>
                      <a:r>
                        <a:rPr lang="ar-IQ" sz="1800" dirty="0" smtClean="0"/>
                        <a:t>15</a:t>
                      </a:r>
                      <a:endParaRPr lang="en-US" sz="1800" dirty="0"/>
                    </a:p>
                  </a:txBody>
                  <a:tcPr marT="45711" marB="45711"/>
                </a:tc>
              </a:tr>
            </a:tbl>
          </a:graphicData>
        </a:graphic>
      </p:graphicFrame>
    </p:spTree>
    <p:extLst>
      <p:ext uri="{BB962C8B-B14F-4D97-AF65-F5344CB8AC3E}">
        <p14:creationId xmlns:p14="http://schemas.microsoft.com/office/powerpoint/2010/main" val="17504404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5"/>
          <p:cNvSpPr>
            <a:spLocks noChangeArrowheads="1"/>
          </p:cNvSpPr>
          <p:nvPr/>
        </p:nvSpPr>
        <p:spPr bwMode="auto">
          <a:xfrm>
            <a:off x="152400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endParaRPr lang="en-US" sz="1800">
              <a:solidFill>
                <a:srgbClr val="000000"/>
              </a:solidFill>
            </a:endParaRPr>
          </a:p>
        </p:txBody>
      </p:sp>
      <p:sp>
        <p:nvSpPr>
          <p:cNvPr id="15363" name="Rectangle 6"/>
          <p:cNvSpPr>
            <a:spLocks noChangeArrowheads="1"/>
          </p:cNvSpPr>
          <p:nvPr/>
        </p:nvSpPr>
        <p:spPr bwMode="auto">
          <a:xfrm>
            <a:off x="1524000" y="1"/>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endParaRPr lang="en-US" sz="1800">
              <a:solidFill>
                <a:srgbClr val="000000"/>
              </a:solidFill>
            </a:endParaRPr>
          </a:p>
        </p:txBody>
      </p:sp>
      <p:sp>
        <p:nvSpPr>
          <p:cNvPr id="15364" name="WordArt 7"/>
          <p:cNvSpPr>
            <a:spLocks noChangeArrowheads="1" noChangeShapeType="1" noTextEdit="1"/>
          </p:cNvSpPr>
          <p:nvPr/>
        </p:nvSpPr>
        <p:spPr bwMode="auto">
          <a:xfrm>
            <a:off x="6527800" y="6021388"/>
            <a:ext cx="3924300" cy="46355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SES</a:t>
            </a:r>
          </a:p>
          <a:p>
            <a:pPr algn="ctr" eaLnBrk="0" fontAlgn="base" hangingPunct="0">
              <a:spcBef>
                <a:spcPct val="0"/>
              </a:spcBef>
              <a:spcAft>
                <a:spcPct val="0"/>
              </a:spcAft>
            </a:pP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Center of Strategic Economical Studies</a:t>
            </a:r>
          </a:p>
        </p:txBody>
      </p:sp>
      <p:pic>
        <p:nvPicPr>
          <p:cNvPr id="15365" name="Picture 9" descr="__________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81000"/>
            <a:ext cx="1371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6" name="Picture 10" descr="___________"/>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3200400" y="838201"/>
            <a:ext cx="5867400" cy="456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3"/>
          <p:cNvSpPr txBox="1">
            <a:spLocks noChangeArrowheads="1"/>
          </p:cNvSpPr>
          <p:nvPr/>
        </p:nvSpPr>
        <p:spPr bwMode="auto">
          <a:xfrm>
            <a:off x="1981200" y="1600201"/>
            <a:ext cx="8229600" cy="4525963"/>
          </a:xfrm>
          <a:prstGeom prst="rect">
            <a:avLst/>
          </a:prstGeom>
          <a:noFill/>
          <a:ln w="9525">
            <a:noFill/>
            <a:miter lim="800000"/>
            <a:headEnd/>
            <a:tailEnd/>
          </a:ln>
        </p:spPr>
        <p:txBody>
          <a:bodyPr/>
          <a:lstStyle/>
          <a:p>
            <a:pPr marL="342900" indent="-342900" algn="ctr" rtl="1" eaLnBrk="0" fontAlgn="base" hangingPunct="0">
              <a:spcBef>
                <a:spcPct val="20000"/>
              </a:spcBef>
              <a:spcAft>
                <a:spcPct val="0"/>
              </a:spcAft>
              <a:defRPr/>
            </a:pPr>
            <a:r>
              <a:rPr lang="ar-IQ" sz="4400" kern="0" dirty="0">
                <a:solidFill>
                  <a:srgbClr val="000000"/>
                </a:solidFill>
                <a:ea typeface="Monotype Koufi" pitchFamily="2" charset="-78"/>
                <a:cs typeface="Monotype Koufi" pitchFamily="2" charset="-78"/>
              </a:rPr>
              <a:t>النظرية الكلاسكية</a:t>
            </a:r>
          </a:p>
          <a:p>
            <a:pPr marL="342900" indent="-342900" algn="ctr" rtl="1" eaLnBrk="0" fontAlgn="base" hangingPunct="0">
              <a:spcBef>
                <a:spcPct val="20000"/>
              </a:spcBef>
              <a:spcAft>
                <a:spcPct val="0"/>
              </a:spcAft>
              <a:defRPr/>
            </a:pPr>
            <a:endParaRPr lang="ar-IQ" sz="4400" kern="0" dirty="0">
              <a:solidFill>
                <a:srgbClr val="000000"/>
              </a:solidFill>
              <a:ea typeface="Monotype Koufi" pitchFamily="2" charset="-78"/>
              <a:cs typeface="Monotype Koufi" pitchFamily="2" charset="-78"/>
            </a:endParaRPr>
          </a:p>
          <a:p>
            <a:pPr marL="571500" indent="-571500" algn="ctr" rtl="1" eaLnBrk="0" fontAlgn="base" hangingPunct="0">
              <a:spcBef>
                <a:spcPct val="20000"/>
              </a:spcBef>
              <a:spcAft>
                <a:spcPct val="0"/>
              </a:spcAft>
              <a:buFont typeface="Arial" panose="020B0604020202020204" pitchFamily="34" charset="0"/>
              <a:buChar char="•"/>
              <a:defRPr/>
            </a:pPr>
            <a:r>
              <a:rPr lang="ar-IQ" sz="4400" kern="0" dirty="0">
                <a:solidFill>
                  <a:srgbClr val="000000"/>
                </a:solidFill>
                <a:ea typeface="Monotype Koufi" pitchFamily="2" charset="-78"/>
                <a:cs typeface="Monotype Koufi" pitchFamily="2" charset="-78"/>
              </a:rPr>
              <a:t>ظهرت في القرن العشرين</a:t>
            </a:r>
          </a:p>
          <a:p>
            <a:pPr marL="571500" indent="-571500" algn="ctr" rtl="1" eaLnBrk="0" fontAlgn="base" hangingPunct="0">
              <a:spcBef>
                <a:spcPct val="20000"/>
              </a:spcBef>
              <a:spcAft>
                <a:spcPct val="0"/>
              </a:spcAft>
              <a:buFont typeface="Arial" panose="020B0604020202020204" pitchFamily="34" charset="0"/>
              <a:buChar char="•"/>
              <a:defRPr/>
            </a:pPr>
            <a:r>
              <a:rPr lang="ar-IQ" sz="4400" kern="0" dirty="0">
                <a:solidFill>
                  <a:srgbClr val="000000"/>
                </a:solidFill>
                <a:ea typeface="Monotype Koufi" pitchFamily="2" charset="-78"/>
                <a:cs typeface="Monotype Koufi" pitchFamily="2" charset="-78"/>
              </a:rPr>
              <a:t>الثورة الصناعية</a:t>
            </a:r>
          </a:p>
          <a:p>
            <a:pPr marL="571500" indent="-571500" algn="ctr" rtl="1" eaLnBrk="0" fontAlgn="base" hangingPunct="0">
              <a:spcBef>
                <a:spcPct val="20000"/>
              </a:spcBef>
              <a:spcAft>
                <a:spcPct val="0"/>
              </a:spcAft>
              <a:buFont typeface="Arial" panose="020B0604020202020204" pitchFamily="34" charset="0"/>
              <a:buChar char="•"/>
              <a:defRPr/>
            </a:pPr>
            <a:r>
              <a:rPr lang="ar-IQ" sz="4400" kern="0" dirty="0">
                <a:solidFill>
                  <a:srgbClr val="000000"/>
                </a:solidFill>
                <a:ea typeface="Monotype Koufi" pitchFamily="2" charset="-78"/>
                <a:cs typeface="Monotype Koufi" pitchFamily="2" charset="-78"/>
              </a:rPr>
              <a:t>نشوء الادارة العلمية</a:t>
            </a:r>
          </a:p>
          <a:p>
            <a:pPr marL="571500" indent="-571500" algn="ctr" rtl="1" eaLnBrk="0" fontAlgn="base" hangingPunct="0">
              <a:spcBef>
                <a:spcPct val="20000"/>
              </a:spcBef>
              <a:spcAft>
                <a:spcPct val="0"/>
              </a:spcAft>
              <a:buFont typeface="Arial" panose="020B0604020202020204" pitchFamily="34" charset="0"/>
              <a:buChar char="•"/>
              <a:defRPr/>
            </a:pPr>
            <a:endParaRPr lang="ar-IQ" sz="4400" kern="0" dirty="0">
              <a:solidFill>
                <a:srgbClr val="000000"/>
              </a:solidFill>
              <a:ea typeface="Monotype Koufi" pitchFamily="2" charset="-78"/>
              <a:cs typeface="Monotype Koufi" pitchFamily="2" charset="-78"/>
            </a:endParaRPr>
          </a:p>
          <a:p>
            <a:pPr marL="342900" indent="-342900" algn="ctr" rtl="1" eaLnBrk="0" fontAlgn="base" hangingPunct="0">
              <a:spcBef>
                <a:spcPct val="20000"/>
              </a:spcBef>
              <a:spcAft>
                <a:spcPct val="0"/>
              </a:spcAft>
              <a:defRPr/>
            </a:pPr>
            <a:endParaRPr lang="en-US" sz="4400" kern="0" dirty="0">
              <a:solidFill>
                <a:srgbClr val="000000"/>
              </a:solidFill>
              <a:ea typeface="Monotype Koufi" pitchFamily="2" charset="-78"/>
              <a:cs typeface="Monotype Koufi" pitchFamily="2" charset="-78"/>
            </a:endParaRPr>
          </a:p>
          <a:p>
            <a:pPr marL="342900" indent="-342900" algn="ctr" rtl="1" eaLnBrk="0" fontAlgn="base" hangingPunct="0">
              <a:spcBef>
                <a:spcPct val="20000"/>
              </a:spcBef>
              <a:spcAft>
                <a:spcPct val="0"/>
              </a:spcAft>
              <a:defRPr/>
            </a:pPr>
            <a:endParaRPr lang="en-US" sz="4400" kern="0" dirty="0">
              <a:solidFill>
                <a:srgbClr val="000000"/>
              </a:solidFill>
              <a:ea typeface="Monotype Koufi" pitchFamily="2" charset="-78"/>
              <a:cs typeface="Monotype Koufi" pitchFamily="2" charset="-78"/>
            </a:endParaRPr>
          </a:p>
        </p:txBody>
      </p:sp>
      <p:sp>
        <p:nvSpPr>
          <p:cNvPr id="12" name="Rectangle 2"/>
          <p:cNvSpPr>
            <a:spLocks noGrp="1" noChangeArrowheads="1"/>
          </p:cNvSpPr>
          <p:nvPr>
            <p:ph type="title"/>
          </p:nvPr>
        </p:nvSpPr>
        <p:spPr/>
        <p:txBody>
          <a:bodyPr/>
          <a:lstStyle/>
          <a:p>
            <a:pPr>
              <a:defRPr/>
            </a:pPr>
            <a:r>
              <a:rPr lang="ar-IQ" dirty="0" smtClean="0">
                <a:solidFill>
                  <a:schemeClr val="tx1"/>
                </a:solidFill>
                <a:effectLst>
                  <a:outerShdw blurRad="38100" dist="38100" dir="2700000" algn="tl">
                    <a:srgbClr val="000000">
                      <a:alpha val="43137"/>
                    </a:srgbClr>
                  </a:outerShdw>
                </a:effectLst>
                <a:ea typeface="Monotype Koufi" pitchFamily="2" charset="-78"/>
                <a:cs typeface="Monotype Koufi" pitchFamily="2" charset="-78"/>
              </a:rPr>
              <a:t>نظريات الادارة</a:t>
            </a:r>
            <a:endParaRPr lang="en-US" dirty="0">
              <a:solidFill>
                <a:schemeClr val="tx1"/>
              </a:solidFill>
              <a:effectLst>
                <a:outerShdw blurRad="38100" dist="38100" dir="2700000" algn="tl">
                  <a:srgbClr val="000000">
                    <a:alpha val="43137"/>
                  </a:srgbClr>
                </a:outerShdw>
              </a:effectLst>
              <a:ea typeface="Monotype Koufi" pitchFamily="2" charset="-78"/>
              <a:cs typeface="Monotype Koufi" pitchFamily="2" charset="-78"/>
            </a:endParaRPr>
          </a:p>
        </p:txBody>
      </p:sp>
    </p:spTree>
    <p:extLst>
      <p:ext uri="{BB962C8B-B14F-4D97-AF65-F5344CB8AC3E}">
        <p14:creationId xmlns:p14="http://schemas.microsoft.com/office/powerpoint/2010/main" val="3989154952"/>
      </p:ext>
    </p:extLst>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1"/>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0" presetClass="entr" presetSubtype="0" fill="hold" grpId="0" nodeType="clickEffect">
                                  <p:stCondLst>
                                    <p:cond delay="0"/>
                                  </p:stCondLst>
                                  <p:iterate type="lt">
                                    <p:tmPct val="10000"/>
                                  </p:iterate>
                                  <p:childTnLst>
                                    <p:set>
                                      <p:cBhvr>
                                        <p:cTn id="13" dur="1" fill="hold">
                                          <p:stCondLst>
                                            <p:cond delay="0"/>
                                          </p:stCondLst>
                                        </p:cTn>
                                        <p:tgtEl>
                                          <p:spTgt spid="10">
                                            <p:txEl>
                                              <p:pRg st="2" end="2"/>
                                            </p:txEl>
                                          </p:spTgt>
                                        </p:tgtEl>
                                        <p:attrNameLst>
                                          <p:attrName>style.visibility</p:attrName>
                                        </p:attrNameLst>
                                      </p:cBhvr>
                                      <p:to>
                                        <p:strVal val="visible"/>
                                      </p:to>
                                    </p:set>
                                    <p:animEffect transition="in" filter="fade">
                                      <p:cBhvr>
                                        <p:cTn id="14" dur="1000"/>
                                        <p:tgtEl>
                                          <p:spTgt spid="10">
                                            <p:txEl>
                                              <p:pRg st="2" end="2"/>
                                            </p:txEl>
                                          </p:spTgt>
                                        </p:tgtEl>
                                      </p:cBhvr>
                                    </p:animEffect>
                                    <p:anim calcmode="lin" valueType="num">
                                      <p:cBhvr>
                                        <p:cTn id="15" dur="1000" fill="hold"/>
                                        <p:tgtEl>
                                          <p:spTgt spid="10">
                                            <p:txEl>
                                              <p:pRg st="2" end="2"/>
                                            </p:txEl>
                                          </p:spTgt>
                                        </p:tgtEl>
                                        <p:attrNameLst>
                                          <p:attrName>ppt_x</p:attrName>
                                        </p:attrNameLst>
                                      </p:cBhvr>
                                      <p:tavLst>
                                        <p:tav tm="0">
                                          <p:val>
                                            <p:strVal val="#ppt_x-.1"/>
                                          </p:val>
                                        </p:tav>
                                        <p:tav tm="100000">
                                          <p:val>
                                            <p:strVal val="#ppt_x"/>
                                          </p:val>
                                        </p:tav>
                                      </p:tavLst>
                                    </p:anim>
                                    <p:anim calcmode="lin" valueType="num">
                                      <p:cBhvr>
                                        <p:cTn id="16" dur="1000" fill="hold"/>
                                        <p:tgtEl>
                                          <p:spTgt spid="1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0" presetClass="entr" presetSubtype="0" fill="hold" grpId="0" nodeType="clickEffect">
                                  <p:stCondLst>
                                    <p:cond delay="0"/>
                                  </p:stCondLst>
                                  <p:iterate type="lt">
                                    <p:tmPct val="10000"/>
                                  </p:iterate>
                                  <p:childTnLst>
                                    <p:set>
                                      <p:cBhvr>
                                        <p:cTn id="20" dur="1" fill="hold">
                                          <p:stCondLst>
                                            <p:cond delay="0"/>
                                          </p:stCondLst>
                                        </p:cTn>
                                        <p:tgtEl>
                                          <p:spTgt spid="10">
                                            <p:txEl>
                                              <p:pRg st="3" end="3"/>
                                            </p:txEl>
                                          </p:spTgt>
                                        </p:tgtEl>
                                        <p:attrNameLst>
                                          <p:attrName>style.visibility</p:attrName>
                                        </p:attrNameLst>
                                      </p:cBhvr>
                                      <p:to>
                                        <p:strVal val="visible"/>
                                      </p:to>
                                    </p:set>
                                    <p:animEffect transition="in" filter="fade">
                                      <p:cBhvr>
                                        <p:cTn id="21" dur="1000"/>
                                        <p:tgtEl>
                                          <p:spTgt spid="10">
                                            <p:txEl>
                                              <p:pRg st="3" end="3"/>
                                            </p:txEl>
                                          </p:spTgt>
                                        </p:tgtEl>
                                      </p:cBhvr>
                                    </p:animEffect>
                                    <p:anim calcmode="lin" valueType="num">
                                      <p:cBhvr>
                                        <p:cTn id="22" dur="1000" fill="hold"/>
                                        <p:tgtEl>
                                          <p:spTgt spid="10">
                                            <p:txEl>
                                              <p:pRg st="3" end="3"/>
                                            </p:txEl>
                                          </p:spTgt>
                                        </p:tgtEl>
                                        <p:attrNameLst>
                                          <p:attrName>ppt_x</p:attrName>
                                        </p:attrNameLst>
                                      </p:cBhvr>
                                      <p:tavLst>
                                        <p:tav tm="0">
                                          <p:val>
                                            <p:strVal val="#ppt_x-.1"/>
                                          </p:val>
                                        </p:tav>
                                        <p:tav tm="100000">
                                          <p:val>
                                            <p:strVal val="#ppt_x"/>
                                          </p:val>
                                        </p:tav>
                                      </p:tavLst>
                                    </p:anim>
                                    <p:anim calcmode="lin" valueType="num">
                                      <p:cBhvr>
                                        <p:cTn id="23" dur="1000" fill="hold"/>
                                        <p:tgtEl>
                                          <p:spTgt spid="10">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0" presetClass="entr" presetSubtype="0" fill="hold" grpId="0" nodeType="clickEffect">
                                  <p:stCondLst>
                                    <p:cond delay="0"/>
                                  </p:stCondLst>
                                  <p:iterate type="lt">
                                    <p:tmPct val="10000"/>
                                  </p:iterate>
                                  <p:childTnLst>
                                    <p:set>
                                      <p:cBhvr>
                                        <p:cTn id="27" dur="1" fill="hold">
                                          <p:stCondLst>
                                            <p:cond delay="0"/>
                                          </p:stCondLst>
                                        </p:cTn>
                                        <p:tgtEl>
                                          <p:spTgt spid="10">
                                            <p:txEl>
                                              <p:pRg st="4" end="4"/>
                                            </p:txEl>
                                          </p:spTgt>
                                        </p:tgtEl>
                                        <p:attrNameLst>
                                          <p:attrName>style.visibility</p:attrName>
                                        </p:attrNameLst>
                                      </p:cBhvr>
                                      <p:to>
                                        <p:strVal val="visible"/>
                                      </p:to>
                                    </p:set>
                                    <p:animEffect transition="in" filter="fade">
                                      <p:cBhvr>
                                        <p:cTn id="28" dur="1000"/>
                                        <p:tgtEl>
                                          <p:spTgt spid="10">
                                            <p:txEl>
                                              <p:pRg st="4" end="4"/>
                                            </p:txEl>
                                          </p:spTgt>
                                        </p:tgtEl>
                                      </p:cBhvr>
                                    </p:animEffect>
                                    <p:anim calcmode="lin" valueType="num">
                                      <p:cBhvr>
                                        <p:cTn id="29" dur="1000" fill="hold"/>
                                        <p:tgtEl>
                                          <p:spTgt spid="10">
                                            <p:txEl>
                                              <p:pRg st="4" end="4"/>
                                            </p:txEl>
                                          </p:spTgt>
                                        </p:tgtEl>
                                        <p:attrNameLst>
                                          <p:attrName>ppt_x</p:attrName>
                                        </p:attrNameLst>
                                      </p:cBhvr>
                                      <p:tavLst>
                                        <p:tav tm="0">
                                          <p:val>
                                            <p:strVal val="#ppt_x-.1"/>
                                          </p:val>
                                        </p:tav>
                                        <p:tav tm="100000">
                                          <p:val>
                                            <p:strVal val="#ppt_x"/>
                                          </p:val>
                                        </p:tav>
                                      </p:tavLst>
                                    </p:anim>
                                    <p:anim calcmode="lin" valueType="num">
                                      <p:cBhvr>
                                        <p:cTn id="30" dur="1000" fill="hold"/>
                                        <p:tgtEl>
                                          <p:spTgt spid="10">
                                            <p:txEl>
                                              <p:pRg st="4" end="4"/>
                                            </p:txEl>
                                          </p:spTgt>
                                        </p:tgtEl>
                                        <p:attrNameLst>
                                          <p:attrName>ppt_y</p:attrName>
                                        </p:attrNameLst>
                                      </p:cBhvr>
                                      <p:tavLst>
                                        <p:tav tm="0">
                                          <p:val>
                                            <p:strVal val="#ppt_y"/>
                                          </p:val>
                                        </p:tav>
                                        <p:tav tm="100000">
                                          <p:val>
                                            <p:strVal val="#ppt_y"/>
                                          </p:val>
                                        </p:tav>
                                      </p:tavLst>
                                    </p:anim>
                                  </p:childTnLst>
                                </p:cTn>
                              </p:par>
                              <p:par>
                                <p:cTn id="31" presetID="2" presetClass="entr" presetSubtype="9" fill="hold" grpId="0" nodeType="withEffect">
                                  <p:stCondLst>
                                    <p:cond delay="0"/>
                                  </p:stCondLst>
                                  <p:iterate type="lt">
                                    <p:tmPct val="10000"/>
                                  </p:iterate>
                                  <p:childTnLst>
                                    <p:set>
                                      <p:cBhvr>
                                        <p:cTn id="32" dur="1" fill="hold">
                                          <p:stCondLst>
                                            <p:cond delay="0"/>
                                          </p:stCondLst>
                                        </p:cTn>
                                        <p:tgtEl>
                                          <p:spTgt spid="12"/>
                                        </p:tgtEl>
                                        <p:attrNameLst>
                                          <p:attrName>style.visibility</p:attrName>
                                        </p:attrNameLst>
                                      </p:cBhvr>
                                      <p:to>
                                        <p:strVal val="visible"/>
                                      </p:to>
                                    </p:set>
                                    <p:anim calcmode="lin" valueType="num">
                                      <p:cBhvr additive="base">
                                        <p:cTn id="33" dur="800" fill="hold">
                                          <p:stCondLst>
                                            <p:cond delay="0"/>
                                          </p:stCondLst>
                                        </p:cTn>
                                        <p:tgtEl>
                                          <p:spTgt spid="12"/>
                                        </p:tgtEl>
                                        <p:attrNameLst>
                                          <p:attrName>ppt_x</p:attrName>
                                        </p:attrNameLst>
                                      </p:cBhvr>
                                      <p:tavLst>
                                        <p:tav tm="0">
                                          <p:val>
                                            <p:strVal val="0-#ppt_w/2"/>
                                          </p:val>
                                        </p:tav>
                                        <p:tav tm="100000">
                                          <p:val>
                                            <p:strVal val="#ppt_x"/>
                                          </p:val>
                                        </p:tav>
                                      </p:tavLst>
                                    </p:anim>
                                    <p:anim calcmode="lin" valueType="num">
                                      <p:cBhvr additive="base">
                                        <p:cTn id="34" dur="800" fill="hold">
                                          <p:stCondLst>
                                            <p:cond delay="0"/>
                                          </p:stCondLst>
                                        </p:cTn>
                                        <p:tgtEl>
                                          <p:spTgt spid="1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5"/>
          <p:cNvSpPr>
            <a:spLocks noChangeArrowheads="1"/>
          </p:cNvSpPr>
          <p:nvPr/>
        </p:nvSpPr>
        <p:spPr bwMode="auto">
          <a:xfrm>
            <a:off x="152400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endParaRPr lang="en-US" sz="1800">
              <a:solidFill>
                <a:srgbClr val="000000"/>
              </a:solidFill>
            </a:endParaRPr>
          </a:p>
        </p:txBody>
      </p:sp>
      <p:sp>
        <p:nvSpPr>
          <p:cNvPr id="16387" name="Rectangle 6"/>
          <p:cNvSpPr>
            <a:spLocks noChangeArrowheads="1"/>
          </p:cNvSpPr>
          <p:nvPr/>
        </p:nvSpPr>
        <p:spPr bwMode="auto">
          <a:xfrm>
            <a:off x="1524000" y="1"/>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endParaRPr lang="en-US" sz="1800">
              <a:solidFill>
                <a:srgbClr val="000000"/>
              </a:solidFill>
            </a:endParaRPr>
          </a:p>
        </p:txBody>
      </p:sp>
      <p:sp>
        <p:nvSpPr>
          <p:cNvPr id="16388" name="WordArt 7"/>
          <p:cNvSpPr>
            <a:spLocks noChangeArrowheads="1" noChangeShapeType="1" noTextEdit="1"/>
          </p:cNvSpPr>
          <p:nvPr/>
        </p:nvSpPr>
        <p:spPr bwMode="auto">
          <a:xfrm>
            <a:off x="6527800" y="6021388"/>
            <a:ext cx="3924300" cy="46355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SES</a:t>
            </a:r>
          </a:p>
          <a:p>
            <a:pPr algn="ctr" eaLnBrk="0" fontAlgn="base" hangingPunct="0">
              <a:spcBef>
                <a:spcPct val="0"/>
              </a:spcBef>
              <a:spcAft>
                <a:spcPct val="0"/>
              </a:spcAft>
            </a:pP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Center of Strategic Economical Studies</a:t>
            </a:r>
          </a:p>
        </p:txBody>
      </p:sp>
      <p:pic>
        <p:nvPicPr>
          <p:cNvPr id="16389" name="Picture 9" descr="__________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81000"/>
            <a:ext cx="1371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0" name="Picture 10" descr="___________"/>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3200400" y="838201"/>
            <a:ext cx="5867400" cy="456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3"/>
          <p:cNvSpPr txBox="1">
            <a:spLocks noChangeArrowheads="1"/>
          </p:cNvSpPr>
          <p:nvPr/>
        </p:nvSpPr>
        <p:spPr bwMode="auto">
          <a:xfrm>
            <a:off x="2019300" y="1525588"/>
            <a:ext cx="8229600" cy="4525962"/>
          </a:xfrm>
          <a:prstGeom prst="rect">
            <a:avLst/>
          </a:prstGeom>
          <a:noFill/>
          <a:ln w="9525">
            <a:noFill/>
            <a:miter lim="800000"/>
            <a:headEnd/>
            <a:tailEnd/>
          </a:ln>
        </p:spPr>
        <p:txBody>
          <a:bodyPr/>
          <a:lstStyle/>
          <a:p>
            <a:pPr marL="571500" indent="-571500" algn="just" rtl="1" eaLnBrk="0" fontAlgn="base" hangingPunct="0">
              <a:spcBef>
                <a:spcPct val="20000"/>
              </a:spcBef>
              <a:spcAft>
                <a:spcPct val="0"/>
              </a:spcAft>
              <a:buFont typeface="Wingdings" panose="05000000000000000000" pitchFamily="2" charset="2"/>
              <a:buChar char="§"/>
              <a:defRPr/>
            </a:pPr>
            <a:r>
              <a:rPr lang="ar-IQ" sz="4000" kern="0" dirty="0">
                <a:solidFill>
                  <a:srgbClr val="000000"/>
                </a:solidFill>
                <a:ea typeface="Monotype Koufi" pitchFamily="2" charset="-78"/>
                <a:cs typeface="Monotype Koufi" pitchFamily="2" charset="-78"/>
              </a:rPr>
              <a:t>تطبيق المنهج العلمي على المشاكل الادارية</a:t>
            </a:r>
          </a:p>
          <a:p>
            <a:pPr marL="571500" indent="-571500" algn="just" rtl="1" eaLnBrk="0" fontAlgn="base" hangingPunct="0">
              <a:spcBef>
                <a:spcPct val="20000"/>
              </a:spcBef>
              <a:spcAft>
                <a:spcPct val="0"/>
              </a:spcAft>
              <a:buFont typeface="Wingdings" panose="05000000000000000000" pitchFamily="2" charset="2"/>
              <a:buChar char="§"/>
              <a:defRPr/>
            </a:pPr>
            <a:r>
              <a:rPr lang="ar-IQ" sz="4000" kern="0" dirty="0">
                <a:solidFill>
                  <a:srgbClr val="000000"/>
                </a:solidFill>
                <a:ea typeface="Monotype Koufi" pitchFamily="2" charset="-78"/>
                <a:cs typeface="Monotype Koufi" pitchFamily="2" charset="-78"/>
              </a:rPr>
              <a:t>حافز الاجور العالية يؤدي لرفع الكفاءة الانتاجية</a:t>
            </a:r>
          </a:p>
          <a:p>
            <a:pPr marL="571500" indent="-571500" algn="just" rtl="1" eaLnBrk="0" fontAlgn="base" hangingPunct="0">
              <a:spcBef>
                <a:spcPct val="20000"/>
              </a:spcBef>
              <a:spcAft>
                <a:spcPct val="0"/>
              </a:spcAft>
              <a:buFont typeface="Wingdings" panose="05000000000000000000" pitchFamily="2" charset="2"/>
              <a:buChar char="§"/>
              <a:defRPr/>
            </a:pPr>
            <a:r>
              <a:rPr lang="ar-IQ" sz="4000" kern="0" dirty="0">
                <a:solidFill>
                  <a:srgbClr val="000000"/>
                </a:solidFill>
                <a:ea typeface="Monotype Koufi" pitchFamily="2" charset="-78"/>
                <a:cs typeface="Monotype Koufi" pitchFamily="2" charset="-78"/>
              </a:rPr>
              <a:t>وضع معايير قياسية لظروف العمل </a:t>
            </a:r>
          </a:p>
          <a:p>
            <a:pPr marL="571500" indent="-571500" algn="just" rtl="1" eaLnBrk="0" fontAlgn="base" hangingPunct="0">
              <a:spcBef>
                <a:spcPct val="20000"/>
              </a:spcBef>
              <a:spcAft>
                <a:spcPct val="0"/>
              </a:spcAft>
              <a:buFont typeface="Wingdings" panose="05000000000000000000" pitchFamily="2" charset="2"/>
              <a:buChar char="§"/>
              <a:defRPr/>
            </a:pPr>
            <a:r>
              <a:rPr lang="ar-IQ" sz="4000" kern="0" dirty="0">
                <a:solidFill>
                  <a:srgbClr val="000000"/>
                </a:solidFill>
                <a:ea typeface="Monotype Koufi" pitchFamily="2" charset="-78"/>
                <a:cs typeface="Monotype Koufi" pitchFamily="2" charset="-78"/>
              </a:rPr>
              <a:t>الخطة التفاضلية للعمل ربط الاجور بالانتاج</a:t>
            </a:r>
            <a:endParaRPr lang="en-US" sz="4000" kern="0" dirty="0">
              <a:solidFill>
                <a:srgbClr val="000000"/>
              </a:solidFill>
              <a:ea typeface="Monotype Koufi" pitchFamily="2" charset="-78"/>
              <a:cs typeface="Monotype Koufi" pitchFamily="2" charset="-78"/>
            </a:endParaRPr>
          </a:p>
        </p:txBody>
      </p:sp>
      <p:sp>
        <p:nvSpPr>
          <p:cNvPr id="12" name="Rectangle 2"/>
          <p:cNvSpPr>
            <a:spLocks noGrp="1" noChangeArrowheads="1"/>
          </p:cNvSpPr>
          <p:nvPr>
            <p:ph type="title"/>
          </p:nvPr>
        </p:nvSpPr>
        <p:spPr/>
        <p:txBody>
          <a:bodyPr/>
          <a:lstStyle/>
          <a:p>
            <a:pPr>
              <a:defRPr/>
            </a:pPr>
            <a:r>
              <a:rPr lang="ar-IQ" dirty="0" smtClean="0">
                <a:solidFill>
                  <a:schemeClr val="tx1"/>
                </a:solidFill>
                <a:effectLst>
                  <a:outerShdw blurRad="38100" dist="38100" dir="2700000" algn="tl">
                    <a:srgbClr val="000000">
                      <a:alpha val="43137"/>
                    </a:srgbClr>
                  </a:outerShdw>
                </a:effectLst>
                <a:ea typeface="Monotype Koufi" pitchFamily="2" charset="-78"/>
                <a:cs typeface="Monotype Koufi" pitchFamily="2" charset="-78"/>
              </a:rPr>
              <a:t>مبادئ الادارةالعلمية</a:t>
            </a:r>
            <a:endParaRPr lang="en-US" dirty="0">
              <a:solidFill>
                <a:schemeClr val="tx1"/>
              </a:solidFill>
              <a:effectLst>
                <a:outerShdw blurRad="38100" dist="38100" dir="2700000" algn="tl">
                  <a:srgbClr val="000000">
                    <a:alpha val="43137"/>
                  </a:srgbClr>
                </a:outerShdw>
              </a:effectLst>
              <a:ea typeface="Monotype Koufi" pitchFamily="2" charset="-78"/>
              <a:cs typeface="Monotype Koufi" pitchFamily="2" charset="-78"/>
            </a:endParaRPr>
          </a:p>
        </p:txBody>
      </p:sp>
    </p:spTree>
    <p:extLst>
      <p:ext uri="{BB962C8B-B14F-4D97-AF65-F5344CB8AC3E}">
        <p14:creationId xmlns:p14="http://schemas.microsoft.com/office/powerpoint/2010/main" val="3856088287"/>
      </p:ext>
    </p:extLst>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1000"/>
                                        <p:tgtEl>
                                          <p:spTgt spid="10">
                                            <p:txEl>
                                              <p:pRg st="0" end="0"/>
                                            </p:txEl>
                                          </p:spTgt>
                                        </p:tgtEl>
                                      </p:cBhvr>
                                    </p:animEffect>
                                    <p:anim calcmode="lin" valueType="num">
                                      <p:cBhvr>
                                        <p:cTn id="8" dur="1000" fill="hold"/>
                                        <p:tgtEl>
                                          <p:spTgt spid="10">
                                            <p:txEl>
                                              <p:pRg st="0" end="0"/>
                                            </p:txEl>
                                          </p:spTgt>
                                        </p:tgtEl>
                                        <p:attrNameLst>
                                          <p:attrName>ppt_x</p:attrName>
                                        </p:attrNameLst>
                                      </p:cBhvr>
                                      <p:tavLst>
                                        <p:tav tm="0">
                                          <p:val>
                                            <p:strVal val="#ppt_x-.1"/>
                                          </p:val>
                                        </p:tav>
                                        <p:tav tm="100000">
                                          <p:val>
                                            <p:strVal val="#ppt_x"/>
                                          </p:val>
                                        </p:tav>
                                      </p:tavLst>
                                    </p:anim>
                                    <p:anim calcmode="lin" valueType="num">
                                      <p:cBhvr>
                                        <p:cTn id="9" dur="1000" fill="hold"/>
                                        <p:tgtEl>
                                          <p:spTgt spid="1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0" presetClass="entr" presetSubtype="0" fill="hold" grpId="0" nodeType="clickEffect">
                                  <p:stCondLst>
                                    <p:cond delay="0"/>
                                  </p:stCondLst>
                                  <p:iterate type="lt">
                                    <p:tmPct val="10000"/>
                                  </p:iterate>
                                  <p:childTnLst>
                                    <p:set>
                                      <p:cBhvr>
                                        <p:cTn id="13" dur="1" fill="hold">
                                          <p:stCondLst>
                                            <p:cond delay="0"/>
                                          </p:stCondLst>
                                        </p:cTn>
                                        <p:tgtEl>
                                          <p:spTgt spid="10">
                                            <p:txEl>
                                              <p:pRg st="1" end="1"/>
                                            </p:txEl>
                                          </p:spTgt>
                                        </p:tgtEl>
                                        <p:attrNameLst>
                                          <p:attrName>style.visibility</p:attrName>
                                        </p:attrNameLst>
                                      </p:cBhvr>
                                      <p:to>
                                        <p:strVal val="visible"/>
                                      </p:to>
                                    </p:set>
                                    <p:animEffect transition="in" filter="fade">
                                      <p:cBhvr>
                                        <p:cTn id="14" dur="1000"/>
                                        <p:tgtEl>
                                          <p:spTgt spid="10">
                                            <p:txEl>
                                              <p:pRg st="1" end="1"/>
                                            </p:txEl>
                                          </p:spTgt>
                                        </p:tgtEl>
                                      </p:cBhvr>
                                    </p:animEffect>
                                    <p:anim calcmode="lin" valueType="num">
                                      <p:cBhvr>
                                        <p:cTn id="15" dur="1000" fill="hold"/>
                                        <p:tgtEl>
                                          <p:spTgt spid="10">
                                            <p:txEl>
                                              <p:pRg st="1" end="1"/>
                                            </p:txEl>
                                          </p:spTgt>
                                        </p:tgtEl>
                                        <p:attrNameLst>
                                          <p:attrName>ppt_x</p:attrName>
                                        </p:attrNameLst>
                                      </p:cBhvr>
                                      <p:tavLst>
                                        <p:tav tm="0">
                                          <p:val>
                                            <p:strVal val="#ppt_x-.1"/>
                                          </p:val>
                                        </p:tav>
                                        <p:tav tm="100000">
                                          <p:val>
                                            <p:strVal val="#ppt_x"/>
                                          </p:val>
                                        </p:tav>
                                      </p:tavLst>
                                    </p:anim>
                                    <p:anim calcmode="lin" valueType="num">
                                      <p:cBhvr>
                                        <p:cTn id="16" dur="1000" fill="hold"/>
                                        <p:tgtEl>
                                          <p:spTgt spid="1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0" presetClass="entr" presetSubtype="0" fill="hold" grpId="0" nodeType="clickEffect">
                                  <p:stCondLst>
                                    <p:cond delay="0"/>
                                  </p:stCondLst>
                                  <p:iterate type="lt">
                                    <p:tmPct val="10000"/>
                                  </p:iterate>
                                  <p:childTnLst>
                                    <p:set>
                                      <p:cBhvr>
                                        <p:cTn id="20" dur="1" fill="hold">
                                          <p:stCondLst>
                                            <p:cond delay="0"/>
                                          </p:stCondLst>
                                        </p:cTn>
                                        <p:tgtEl>
                                          <p:spTgt spid="10">
                                            <p:txEl>
                                              <p:pRg st="2" end="2"/>
                                            </p:txEl>
                                          </p:spTgt>
                                        </p:tgtEl>
                                        <p:attrNameLst>
                                          <p:attrName>style.visibility</p:attrName>
                                        </p:attrNameLst>
                                      </p:cBhvr>
                                      <p:to>
                                        <p:strVal val="visible"/>
                                      </p:to>
                                    </p:set>
                                    <p:animEffect transition="in" filter="fade">
                                      <p:cBhvr>
                                        <p:cTn id="21" dur="1000"/>
                                        <p:tgtEl>
                                          <p:spTgt spid="10">
                                            <p:txEl>
                                              <p:pRg st="2" end="2"/>
                                            </p:txEl>
                                          </p:spTgt>
                                        </p:tgtEl>
                                      </p:cBhvr>
                                    </p:animEffect>
                                    <p:anim calcmode="lin" valueType="num">
                                      <p:cBhvr>
                                        <p:cTn id="22" dur="1000" fill="hold"/>
                                        <p:tgtEl>
                                          <p:spTgt spid="10">
                                            <p:txEl>
                                              <p:pRg st="2" end="2"/>
                                            </p:txEl>
                                          </p:spTgt>
                                        </p:tgtEl>
                                        <p:attrNameLst>
                                          <p:attrName>ppt_x</p:attrName>
                                        </p:attrNameLst>
                                      </p:cBhvr>
                                      <p:tavLst>
                                        <p:tav tm="0">
                                          <p:val>
                                            <p:strVal val="#ppt_x-.1"/>
                                          </p:val>
                                        </p:tav>
                                        <p:tav tm="100000">
                                          <p:val>
                                            <p:strVal val="#ppt_x"/>
                                          </p:val>
                                        </p:tav>
                                      </p:tavLst>
                                    </p:anim>
                                    <p:anim calcmode="lin" valueType="num">
                                      <p:cBhvr>
                                        <p:cTn id="23" dur="1000" fill="hold"/>
                                        <p:tgtEl>
                                          <p:spTgt spid="1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0" presetClass="entr" presetSubtype="0" fill="hold" grpId="0" nodeType="clickEffect">
                                  <p:stCondLst>
                                    <p:cond delay="0"/>
                                  </p:stCondLst>
                                  <p:iterate type="lt">
                                    <p:tmPct val="10000"/>
                                  </p:iterate>
                                  <p:childTnLst>
                                    <p:set>
                                      <p:cBhvr>
                                        <p:cTn id="27" dur="1" fill="hold">
                                          <p:stCondLst>
                                            <p:cond delay="0"/>
                                          </p:stCondLst>
                                        </p:cTn>
                                        <p:tgtEl>
                                          <p:spTgt spid="10">
                                            <p:txEl>
                                              <p:pRg st="3" end="3"/>
                                            </p:txEl>
                                          </p:spTgt>
                                        </p:tgtEl>
                                        <p:attrNameLst>
                                          <p:attrName>style.visibility</p:attrName>
                                        </p:attrNameLst>
                                      </p:cBhvr>
                                      <p:to>
                                        <p:strVal val="visible"/>
                                      </p:to>
                                    </p:set>
                                    <p:animEffect transition="in" filter="fade">
                                      <p:cBhvr>
                                        <p:cTn id="28" dur="1000"/>
                                        <p:tgtEl>
                                          <p:spTgt spid="10">
                                            <p:txEl>
                                              <p:pRg st="3" end="3"/>
                                            </p:txEl>
                                          </p:spTgt>
                                        </p:tgtEl>
                                      </p:cBhvr>
                                    </p:animEffect>
                                    <p:anim calcmode="lin" valueType="num">
                                      <p:cBhvr>
                                        <p:cTn id="29" dur="1000" fill="hold"/>
                                        <p:tgtEl>
                                          <p:spTgt spid="10">
                                            <p:txEl>
                                              <p:pRg st="3" end="3"/>
                                            </p:txEl>
                                          </p:spTgt>
                                        </p:tgtEl>
                                        <p:attrNameLst>
                                          <p:attrName>ppt_x</p:attrName>
                                        </p:attrNameLst>
                                      </p:cBhvr>
                                      <p:tavLst>
                                        <p:tav tm="0">
                                          <p:val>
                                            <p:strVal val="#ppt_x-.1"/>
                                          </p:val>
                                        </p:tav>
                                        <p:tav tm="100000">
                                          <p:val>
                                            <p:strVal val="#ppt_x"/>
                                          </p:val>
                                        </p:tav>
                                      </p:tavLst>
                                    </p:anim>
                                    <p:anim calcmode="lin" valueType="num">
                                      <p:cBhvr>
                                        <p:cTn id="30" dur="1000" fill="hold"/>
                                        <p:tgtEl>
                                          <p:spTgt spid="10">
                                            <p:txEl>
                                              <p:pRg st="3" end="3"/>
                                            </p:txEl>
                                          </p:spTgt>
                                        </p:tgtEl>
                                        <p:attrNameLst>
                                          <p:attrName>ppt_y</p:attrName>
                                        </p:attrNameLst>
                                      </p:cBhvr>
                                      <p:tavLst>
                                        <p:tav tm="0">
                                          <p:val>
                                            <p:strVal val="#ppt_y"/>
                                          </p:val>
                                        </p:tav>
                                        <p:tav tm="100000">
                                          <p:val>
                                            <p:strVal val="#ppt_y"/>
                                          </p:val>
                                        </p:tav>
                                      </p:tavLst>
                                    </p:anim>
                                  </p:childTnLst>
                                </p:cTn>
                              </p:par>
                              <p:par>
                                <p:cTn id="31" presetID="2" presetClass="entr" presetSubtype="9" fill="hold" grpId="0" nodeType="withEffect">
                                  <p:stCondLst>
                                    <p:cond delay="0"/>
                                  </p:stCondLst>
                                  <p:iterate type="lt">
                                    <p:tmPct val="10000"/>
                                  </p:iterate>
                                  <p:childTnLst>
                                    <p:set>
                                      <p:cBhvr>
                                        <p:cTn id="32" dur="1" fill="hold">
                                          <p:stCondLst>
                                            <p:cond delay="0"/>
                                          </p:stCondLst>
                                        </p:cTn>
                                        <p:tgtEl>
                                          <p:spTgt spid="12"/>
                                        </p:tgtEl>
                                        <p:attrNameLst>
                                          <p:attrName>style.visibility</p:attrName>
                                        </p:attrNameLst>
                                      </p:cBhvr>
                                      <p:to>
                                        <p:strVal val="visible"/>
                                      </p:to>
                                    </p:set>
                                    <p:anim calcmode="lin" valueType="num">
                                      <p:cBhvr additive="base">
                                        <p:cTn id="33" dur="800" fill="hold">
                                          <p:stCondLst>
                                            <p:cond delay="0"/>
                                          </p:stCondLst>
                                        </p:cTn>
                                        <p:tgtEl>
                                          <p:spTgt spid="12"/>
                                        </p:tgtEl>
                                        <p:attrNameLst>
                                          <p:attrName>ppt_x</p:attrName>
                                        </p:attrNameLst>
                                      </p:cBhvr>
                                      <p:tavLst>
                                        <p:tav tm="0">
                                          <p:val>
                                            <p:strVal val="0-#ppt_w/2"/>
                                          </p:val>
                                        </p:tav>
                                        <p:tav tm="100000">
                                          <p:val>
                                            <p:strVal val="#ppt_x"/>
                                          </p:val>
                                        </p:tav>
                                      </p:tavLst>
                                    </p:anim>
                                    <p:anim calcmode="lin" valueType="num">
                                      <p:cBhvr additive="base">
                                        <p:cTn id="34" dur="800" fill="hold">
                                          <p:stCondLst>
                                            <p:cond delay="0"/>
                                          </p:stCondLst>
                                        </p:cTn>
                                        <p:tgtEl>
                                          <p:spTgt spid="1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5"/>
          <p:cNvSpPr>
            <a:spLocks noChangeArrowheads="1"/>
          </p:cNvSpPr>
          <p:nvPr/>
        </p:nvSpPr>
        <p:spPr bwMode="auto">
          <a:xfrm>
            <a:off x="152400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endParaRPr lang="en-US" sz="1800">
              <a:solidFill>
                <a:srgbClr val="000000"/>
              </a:solidFill>
            </a:endParaRPr>
          </a:p>
        </p:txBody>
      </p:sp>
      <p:sp>
        <p:nvSpPr>
          <p:cNvPr id="17411" name="Rectangle 6"/>
          <p:cNvSpPr>
            <a:spLocks noChangeArrowheads="1"/>
          </p:cNvSpPr>
          <p:nvPr/>
        </p:nvSpPr>
        <p:spPr bwMode="auto">
          <a:xfrm>
            <a:off x="1524000" y="1"/>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endParaRPr lang="en-US" sz="1800">
              <a:solidFill>
                <a:srgbClr val="000000"/>
              </a:solidFill>
            </a:endParaRPr>
          </a:p>
        </p:txBody>
      </p:sp>
      <p:sp>
        <p:nvSpPr>
          <p:cNvPr id="17412" name="WordArt 7"/>
          <p:cNvSpPr>
            <a:spLocks noChangeArrowheads="1" noChangeShapeType="1" noTextEdit="1"/>
          </p:cNvSpPr>
          <p:nvPr/>
        </p:nvSpPr>
        <p:spPr bwMode="auto">
          <a:xfrm>
            <a:off x="6527800" y="6021388"/>
            <a:ext cx="3924300" cy="46355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SES</a:t>
            </a:r>
          </a:p>
          <a:p>
            <a:pPr algn="ctr" eaLnBrk="0" fontAlgn="base" hangingPunct="0">
              <a:spcBef>
                <a:spcPct val="0"/>
              </a:spcBef>
              <a:spcAft>
                <a:spcPct val="0"/>
              </a:spcAft>
            </a:pP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Center of Strategic Economical Studies</a:t>
            </a:r>
          </a:p>
        </p:txBody>
      </p:sp>
      <p:pic>
        <p:nvPicPr>
          <p:cNvPr id="17413" name="Picture 9" descr="__________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81000"/>
            <a:ext cx="1371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4" name="Picture 10" descr="___________"/>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3200400" y="838201"/>
            <a:ext cx="5867400" cy="456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5" name="مربع نص 13"/>
          <p:cNvSpPr txBox="1">
            <a:spLocks noChangeArrowheads="1"/>
          </p:cNvSpPr>
          <p:nvPr/>
        </p:nvSpPr>
        <p:spPr bwMode="auto">
          <a:xfrm>
            <a:off x="2532064" y="1835151"/>
            <a:ext cx="7678737"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1500" indent="-571500"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fontAlgn="base">
              <a:spcBef>
                <a:spcPct val="0"/>
              </a:spcBef>
              <a:spcAft>
                <a:spcPct val="0"/>
              </a:spcAft>
              <a:buFont typeface="Wingdings" panose="05000000000000000000" pitchFamily="2" charset="2"/>
              <a:buChar char="§"/>
            </a:pPr>
            <a:r>
              <a:rPr lang="ar-IQ" sz="3600" b="1">
                <a:solidFill>
                  <a:srgbClr val="000000"/>
                </a:solidFill>
              </a:rPr>
              <a:t>ظهرت في خمسينات القرن الماضي الى الستينيات</a:t>
            </a:r>
          </a:p>
          <a:p>
            <a:pPr algn="just" fontAlgn="base">
              <a:spcBef>
                <a:spcPct val="0"/>
              </a:spcBef>
              <a:spcAft>
                <a:spcPct val="0"/>
              </a:spcAft>
              <a:buFont typeface="Wingdings" panose="05000000000000000000" pitchFamily="2" charset="2"/>
              <a:buChar char="§"/>
            </a:pPr>
            <a:r>
              <a:rPr lang="ar-IQ" sz="3600" b="1">
                <a:solidFill>
                  <a:srgbClr val="000000"/>
                </a:solidFill>
              </a:rPr>
              <a:t>الانتقال من العلاقات بين التنظيم والعاملين الى دراسة السلوك البشري ومكونات الشخصية والاعتبارات النفسية ودوافع السلوك</a:t>
            </a:r>
            <a:endParaRPr lang="en-US" sz="3600" b="1">
              <a:solidFill>
                <a:srgbClr val="000000"/>
              </a:solidFill>
            </a:endParaRPr>
          </a:p>
        </p:txBody>
      </p:sp>
      <p:sp>
        <p:nvSpPr>
          <p:cNvPr id="17416" name="مربع نص 13"/>
          <p:cNvSpPr txBox="1">
            <a:spLocks noChangeArrowheads="1"/>
          </p:cNvSpPr>
          <p:nvPr/>
        </p:nvSpPr>
        <p:spPr bwMode="auto">
          <a:xfrm>
            <a:off x="2913063" y="341313"/>
            <a:ext cx="65532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r>
              <a:rPr lang="ar-IQ" sz="6000" b="1">
                <a:solidFill>
                  <a:srgbClr val="000000"/>
                </a:solidFill>
                <a:latin typeface="Andalus" panose="02020603050405020304" pitchFamily="18" charset="-78"/>
                <a:cs typeface="Andalus" panose="02020603050405020304" pitchFamily="18" charset="-78"/>
              </a:rPr>
              <a:t>النظرية السلوكية</a:t>
            </a:r>
            <a:endParaRPr lang="en-US" sz="6000" b="1">
              <a:solidFill>
                <a:srgbClr val="000000"/>
              </a:solidFill>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3597048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905000" y="914400"/>
            <a:ext cx="8229600" cy="4114800"/>
          </a:xfrm>
        </p:spPr>
        <p:txBody>
          <a:bodyPr/>
          <a:lstStyle/>
          <a:p>
            <a:pPr eaLnBrk="1" hangingPunct="1"/>
            <a:r>
              <a:rPr lang="ar-IQ" sz="4000">
                <a:cs typeface="DTP Naskh En" pitchFamily="2" charset="-78"/>
              </a:rPr>
              <a:t>الخصائص العامة للنظرية</a:t>
            </a:r>
            <a:br>
              <a:rPr lang="ar-IQ" sz="4000">
                <a:cs typeface="DTP Naskh En" pitchFamily="2" charset="-78"/>
              </a:rPr>
            </a:br>
            <a:r>
              <a:rPr lang="ar-IQ" sz="4000">
                <a:cs typeface="DTP Naskh En" pitchFamily="2" charset="-78"/>
              </a:rPr>
              <a:t>1.فهم الصراع الناشئ وتطوير وسائل وطرق الاستجابة للحاجات.</a:t>
            </a:r>
            <a:br>
              <a:rPr lang="ar-IQ" sz="4000">
                <a:cs typeface="DTP Naskh En" pitchFamily="2" charset="-78"/>
              </a:rPr>
            </a:br>
            <a:r>
              <a:rPr lang="ar-IQ" sz="4000">
                <a:cs typeface="DTP Naskh En" pitchFamily="2" charset="-78"/>
              </a:rPr>
              <a:t>2.المنطمة وحدة اجتماعيةتتأثر بالقوى والبيئة الخارجية </a:t>
            </a:r>
            <a:br>
              <a:rPr lang="ar-IQ" sz="4000">
                <a:cs typeface="DTP Naskh En" pitchFamily="2" charset="-78"/>
              </a:rPr>
            </a:br>
            <a:r>
              <a:rPr lang="ar-IQ" sz="4000">
                <a:cs typeface="DTP Naskh En" pitchFamily="2" charset="-78"/>
              </a:rPr>
              <a:t>3.التنظيم نظام مفتوح، يتأثر بعمليات التغذية العكسية</a:t>
            </a:r>
            <a:br>
              <a:rPr lang="ar-IQ" sz="4000">
                <a:cs typeface="DTP Naskh En" pitchFamily="2" charset="-78"/>
              </a:rPr>
            </a:br>
            <a:r>
              <a:rPr lang="ar-IQ" sz="4000">
                <a:cs typeface="DTP Naskh En" pitchFamily="2" charset="-78"/>
              </a:rPr>
              <a:t>4. الايمان بأهمية الابعاد النفسية والاجتماعية والسلوكية</a:t>
            </a:r>
            <a:r>
              <a:rPr lang="ar-IQ" sz="4800">
                <a:cs typeface="DecoType Naskh Variants" pitchFamily="2" charset="-78"/>
              </a:rPr>
              <a:t>.</a:t>
            </a:r>
            <a:endParaRPr lang="en-US" sz="4800">
              <a:cs typeface="DecoType Naskh Variants" pitchFamily="2" charset="-78"/>
            </a:endParaRPr>
          </a:p>
        </p:txBody>
      </p:sp>
      <p:sp>
        <p:nvSpPr>
          <p:cNvPr id="18435" name="Rectangle 4"/>
          <p:cNvSpPr>
            <a:spLocks noChangeArrowheads="1"/>
          </p:cNvSpPr>
          <p:nvPr/>
        </p:nvSpPr>
        <p:spPr bwMode="auto">
          <a:xfrm>
            <a:off x="152400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endParaRPr lang="en-US" sz="1800">
              <a:solidFill>
                <a:srgbClr val="000000"/>
              </a:solidFill>
            </a:endParaRPr>
          </a:p>
        </p:txBody>
      </p:sp>
      <p:sp>
        <p:nvSpPr>
          <p:cNvPr id="18436" name="Rectangle 5"/>
          <p:cNvSpPr>
            <a:spLocks noChangeArrowheads="1"/>
          </p:cNvSpPr>
          <p:nvPr/>
        </p:nvSpPr>
        <p:spPr bwMode="auto">
          <a:xfrm>
            <a:off x="1524000" y="1"/>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endParaRPr lang="en-US" sz="1800">
              <a:solidFill>
                <a:srgbClr val="000000"/>
              </a:solidFill>
            </a:endParaRPr>
          </a:p>
        </p:txBody>
      </p:sp>
      <p:sp>
        <p:nvSpPr>
          <p:cNvPr id="18437" name="WordArt 6"/>
          <p:cNvSpPr>
            <a:spLocks noChangeArrowheads="1" noChangeShapeType="1" noTextEdit="1"/>
          </p:cNvSpPr>
          <p:nvPr/>
        </p:nvSpPr>
        <p:spPr bwMode="auto">
          <a:xfrm>
            <a:off x="6527800" y="6021388"/>
            <a:ext cx="3924300" cy="46355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SES</a:t>
            </a:r>
          </a:p>
          <a:p>
            <a:pPr algn="ctr" eaLnBrk="0" fontAlgn="base" hangingPunct="0">
              <a:spcBef>
                <a:spcPct val="0"/>
              </a:spcBef>
              <a:spcAft>
                <a:spcPct val="0"/>
              </a:spcAft>
            </a:pP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Center of Strategic Economical Studies</a:t>
            </a:r>
          </a:p>
        </p:txBody>
      </p:sp>
      <p:pic>
        <p:nvPicPr>
          <p:cNvPr id="18438" name="Picture 7" descr="__________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81000"/>
            <a:ext cx="1371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404638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905000" y="1676400"/>
            <a:ext cx="8229600" cy="3352800"/>
          </a:xfrm>
        </p:spPr>
        <p:txBody>
          <a:bodyPr/>
          <a:lstStyle/>
          <a:p>
            <a:pPr eaLnBrk="1" hangingPunct="1"/>
            <a:r>
              <a:rPr lang="ar-IQ" sz="6000">
                <a:cs typeface="DTP Naskh En" pitchFamily="2" charset="-78"/>
              </a:rPr>
              <a:t>نظرية المدرسة الحديثة في الادارة</a:t>
            </a:r>
            <a:br>
              <a:rPr lang="ar-IQ" sz="6000">
                <a:cs typeface="DTP Naskh En" pitchFamily="2" charset="-78"/>
              </a:rPr>
            </a:br>
            <a:r>
              <a:rPr lang="ar-IQ" sz="6000">
                <a:cs typeface="DTP Naskh En" pitchFamily="2" charset="-78"/>
              </a:rPr>
              <a:t>* بدأت في سبعينيات القرن وللآن</a:t>
            </a:r>
            <a:br>
              <a:rPr lang="ar-IQ" sz="6000">
                <a:cs typeface="DTP Naskh En" pitchFamily="2" charset="-78"/>
              </a:rPr>
            </a:br>
            <a:r>
              <a:rPr lang="ar-IQ" sz="6000">
                <a:cs typeface="DTP Naskh En" pitchFamily="2" charset="-78"/>
              </a:rPr>
              <a:t>* لاتؤمن بوحدة السلوك </a:t>
            </a:r>
            <a:br>
              <a:rPr lang="ar-IQ" sz="6000">
                <a:cs typeface="DTP Naskh En" pitchFamily="2" charset="-78"/>
              </a:rPr>
            </a:br>
            <a:r>
              <a:rPr lang="ar-IQ" sz="6000">
                <a:cs typeface="DTP Naskh En" pitchFamily="2" charset="-78"/>
              </a:rPr>
              <a:t>* لاوجود لشكل ثابت للتنظيمات</a:t>
            </a:r>
            <a:br>
              <a:rPr lang="ar-IQ" sz="6000">
                <a:cs typeface="DTP Naskh En" pitchFamily="2" charset="-78"/>
              </a:rPr>
            </a:br>
            <a:r>
              <a:rPr lang="ar-IQ" sz="6000">
                <a:cs typeface="DTP Naskh En" pitchFamily="2" charset="-78"/>
              </a:rPr>
              <a:t>*الاحساس بالامن الوظيفي والضمان الاجتماعي</a:t>
            </a:r>
            <a:endParaRPr lang="en-US" sz="6000">
              <a:cs typeface="DTP Naskh En" pitchFamily="2" charset="-78"/>
            </a:endParaRPr>
          </a:p>
        </p:txBody>
      </p:sp>
      <p:sp>
        <p:nvSpPr>
          <p:cNvPr id="19459" name="Rectangle 4"/>
          <p:cNvSpPr>
            <a:spLocks noChangeArrowheads="1"/>
          </p:cNvSpPr>
          <p:nvPr/>
        </p:nvSpPr>
        <p:spPr bwMode="auto">
          <a:xfrm>
            <a:off x="152400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endParaRPr lang="en-US" sz="1800">
              <a:solidFill>
                <a:srgbClr val="000000"/>
              </a:solidFill>
            </a:endParaRPr>
          </a:p>
        </p:txBody>
      </p:sp>
      <p:sp>
        <p:nvSpPr>
          <p:cNvPr id="19460" name="Rectangle 5"/>
          <p:cNvSpPr>
            <a:spLocks noChangeArrowheads="1"/>
          </p:cNvSpPr>
          <p:nvPr/>
        </p:nvSpPr>
        <p:spPr bwMode="auto">
          <a:xfrm>
            <a:off x="1524000" y="1"/>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endParaRPr lang="en-US" sz="1800">
              <a:solidFill>
                <a:srgbClr val="000000"/>
              </a:solidFill>
            </a:endParaRPr>
          </a:p>
        </p:txBody>
      </p:sp>
      <p:sp>
        <p:nvSpPr>
          <p:cNvPr id="19461" name="WordArt 6"/>
          <p:cNvSpPr>
            <a:spLocks noChangeArrowheads="1" noChangeShapeType="1" noTextEdit="1"/>
          </p:cNvSpPr>
          <p:nvPr/>
        </p:nvSpPr>
        <p:spPr bwMode="auto">
          <a:xfrm>
            <a:off x="6527800" y="6021388"/>
            <a:ext cx="3924300" cy="46355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SES</a:t>
            </a:r>
          </a:p>
          <a:p>
            <a:pPr algn="ctr" eaLnBrk="0" fontAlgn="base" hangingPunct="0">
              <a:spcBef>
                <a:spcPct val="0"/>
              </a:spcBef>
              <a:spcAft>
                <a:spcPct val="0"/>
              </a:spcAft>
            </a:pP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Center of Strategic Economical Studies</a:t>
            </a:r>
          </a:p>
        </p:txBody>
      </p:sp>
      <p:pic>
        <p:nvPicPr>
          <p:cNvPr id="19462" name="Picture 7" descr="__________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81000"/>
            <a:ext cx="1371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873965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981200" y="1800225"/>
            <a:ext cx="8229600" cy="3352800"/>
          </a:xfrm>
        </p:spPr>
        <p:txBody>
          <a:bodyPr/>
          <a:lstStyle/>
          <a:p>
            <a:pPr eaLnBrk="1" hangingPunct="1"/>
            <a:r>
              <a:rPr lang="ar-IQ" sz="6000">
                <a:cs typeface="DTP Naskh En" pitchFamily="2" charset="-78"/>
              </a:rPr>
              <a:t>اكدت النظرية على ثلاثة ابعاد مهمة عند دراسة التنظيم</a:t>
            </a:r>
            <a:br>
              <a:rPr lang="ar-IQ" sz="6000">
                <a:cs typeface="DTP Naskh En" pitchFamily="2" charset="-78"/>
              </a:rPr>
            </a:br>
            <a:r>
              <a:rPr lang="ar-IQ" sz="6000">
                <a:cs typeface="DTP Naskh En" pitchFamily="2" charset="-78"/>
              </a:rPr>
              <a:t>1. التفاعل داخل المؤسسة</a:t>
            </a:r>
            <a:br>
              <a:rPr lang="ar-IQ" sz="6000">
                <a:cs typeface="DTP Naskh En" pitchFamily="2" charset="-78"/>
              </a:rPr>
            </a:br>
            <a:r>
              <a:rPr lang="ar-IQ" sz="6000">
                <a:cs typeface="DTP Naskh En" pitchFamily="2" charset="-78"/>
              </a:rPr>
              <a:t>2. مدخل الانظمة</a:t>
            </a:r>
            <a:br>
              <a:rPr lang="ar-IQ" sz="6000">
                <a:cs typeface="DTP Naskh En" pitchFamily="2" charset="-78"/>
              </a:rPr>
            </a:br>
            <a:r>
              <a:rPr lang="ar-IQ" sz="6000">
                <a:cs typeface="DTP Naskh En" pitchFamily="2" charset="-78"/>
              </a:rPr>
              <a:t>3. شبكة العمل في التنظيم</a:t>
            </a:r>
            <a:endParaRPr lang="en-US" sz="6000">
              <a:cs typeface="DTP Naskh En" pitchFamily="2" charset="-78"/>
            </a:endParaRPr>
          </a:p>
        </p:txBody>
      </p:sp>
      <p:sp>
        <p:nvSpPr>
          <p:cNvPr id="20483" name="Rectangle 4"/>
          <p:cNvSpPr>
            <a:spLocks noChangeArrowheads="1"/>
          </p:cNvSpPr>
          <p:nvPr/>
        </p:nvSpPr>
        <p:spPr bwMode="auto">
          <a:xfrm>
            <a:off x="1524000" y="6497638"/>
            <a:ext cx="9144000" cy="360362"/>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endParaRPr lang="en-US" sz="1800">
              <a:solidFill>
                <a:srgbClr val="000000"/>
              </a:solidFill>
            </a:endParaRPr>
          </a:p>
        </p:txBody>
      </p:sp>
      <p:sp>
        <p:nvSpPr>
          <p:cNvPr id="20484" name="Rectangle 5"/>
          <p:cNvSpPr>
            <a:spLocks noChangeArrowheads="1"/>
          </p:cNvSpPr>
          <p:nvPr/>
        </p:nvSpPr>
        <p:spPr bwMode="auto">
          <a:xfrm>
            <a:off x="1524000" y="1"/>
            <a:ext cx="9144000" cy="360363"/>
          </a:xfrm>
          <a:prstGeom prst="rect">
            <a:avLst/>
          </a:prstGeom>
          <a:gradFill rotWithShape="1">
            <a:gsLst>
              <a:gs pos="0">
                <a:srgbClr val="FC9FCB"/>
              </a:gs>
              <a:gs pos="6500">
                <a:srgbClr val="F8B049"/>
              </a:gs>
              <a:gs pos="10501">
                <a:srgbClr val="F8B049"/>
              </a:gs>
              <a:gs pos="31500">
                <a:srgbClr val="FEE7F2"/>
              </a:gs>
              <a:gs pos="33501">
                <a:srgbClr val="F952A0"/>
              </a:gs>
              <a:gs pos="34500">
                <a:srgbClr val="C50849"/>
              </a:gs>
              <a:gs pos="41000">
                <a:srgbClr val="B43E85"/>
              </a:gs>
              <a:gs pos="50000">
                <a:srgbClr val="F8B049"/>
              </a:gs>
              <a:gs pos="59000">
                <a:srgbClr val="B43E85"/>
              </a:gs>
              <a:gs pos="65500">
                <a:srgbClr val="C50849"/>
              </a:gs>
              <a:gs pos="66499">
                <a:srgbClr val="F952A0"/>
              </a:gs>
              <a:gs pos="68500">
                <a:srgbClr val="FEE7F2"/>
              </a:gs>
              <a:gs pos="89500">
                <a:srgbClr val="F8B049"/>
              </a:gs>
              <a:gs pos="93500">
                <a:srgbClr val="F8B049"/>
              </a:gs>
              <a:gs pos="100000">
                <a:srgbClr val="FC9FCB"/>
              </a:gs>
            </a:gsLst>
            <a:lin ang="5400000" scaled="1"/>
          </a:gradFill>
          <a:ln w="9525">
            <a:solidFill>
              <a:schemeClr val="tx1"/>
            </a:solidFill>
            <a:miter lim="800000"/>
            <a:headEnd/>
            <a:tailEnd/>
          </a:ln>
        </p:spPr>
        <p:txBody>
          <a:bodyPr wrap="none"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fontAlgn="base">
              <a:spcBef>
                <a:spcPct val="0"/>
              </a:spcBef>
              <a:spcAft>
                <a:spcPct val="0"/>
              </a:spcAft>
              <a:buFontTx/>
              <a:buNone/>
            </a:pPr>
            <a:endParaRPr lang="en-US" sz="1800">
              <a:solidFill>
                <a:srgbClr val="000000"/>
              </a:solidFill>
            </a:endParaRPr>
          </a:p>
        </p:txBody>
      </p:sp>
      <p:sp>
        <p:nvSpPr>
          <p:cNvPr id="20485" name="WordArt 6"/>
          <p:cNvSpPr>
            <a:spLocks noChangeArrowheads="1" noChangeShapeType="1" noTextEdit="1"/>
          </p:cNvSpPr>
          <p:nvPr/>
        </p:nvSpPr>
        <p:spPr bwMode="auto">
          <a:xfrm>
            <a:off x="6527800" y="6021388"/>
            <a:ext cx="3924300" cy="463550"/>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SES</a:t>
            </a:r>
          </a:p>
          <a:p>
            <a:pPr algn="ctr" eaLnBrk="0" fontAlgn="base" hangingPunct="0">
              <a:spcBef>
                <a:spcPct val="0"/>
              </a:spcBef>
              <a:spcAft>
                <a:spcPct val="0"/>
              </a:spcAft>
            </a:pPr>
            <a:r>
              <a:rPr lang="en-US" sz="5400" kern="10">
                <a:ln w="9525">
                  <a:solidFill>
                    <a:srgbClr val="000000"/>
                  </a:solidFill>
                  <a:round/>
                  <a:headEnd/>
                  <a:tailEnd/>
                </a:ln>
                <a:solidFill>
                  <a:srgbClr val="000000"/>
                </a:solidFill>
                <a:latin typeface="Times New Roman" panose="02020603050405020304" pitchFamily="18" charset="0"/>
                <a:cs typeface="Times New Roman" panose="02020603050405020304" pitchFamily="18" charset="0"/>
              </a:rPr>
              <a:t>Center of Strategic Economical Studies</a:t>
            </a:r>
          </a:p>
        </p:txBody>
      </p:sp>
      <p:pic>
        <p:nvPicPr>
          <p:cNvPr id="20486" name="Picture 7" descr="___________"/>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81000"/>
            <a:ext cx="1371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205534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1" eaLnBrk="1" fontAlgn="base" latinLnBrk="0" hangingPunct="1">
          <a:lnSpc>
            <a:spcPct val="100000"/>
          </a:lnSpc>
          <a:spcBef>
            <a:spcPct val="0"/>
          </a:spcBef>
          <a:spcAft>
            <a:spcPct val="0"/>
          </a:spcAft>
          <a:buClrTx/>
          <a:buSzTx/>
          <a:buFontTx/>
          <a:buNone/>
          <a:tabLst/>
          <a:defRPr kumimoji="0" lang="ar-SA"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258</Words>
  <Application>Microsoft Office PowerPoint</Application>
  <PresentationFormat>Widescreen</PresentationFormat>
  <Paragraphs>81</Paragraphs>
  <Slides>11</Slides>
  <Notes>0</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11</vt:i4>
      </vt:variant>
    </vt:vector>
  </HeadingPairs>
  <TitlesOfParts>
    <vt:vector size="24" baseType="lpstr">
      <vt:lpstr>Andalus</vt:lpstr>
      <vt:lpstr>Arial</vt:lpstr>
      <vt:lpstr>Calibri</vt:lpstr>
      <vt:lpstr>Calibri Light</vt:lpstr>
      <vt:lpstr>Courier New</vt:lpstr>
      <vt:lpstr>DecoType Naskh Variants</vt:lpstr>
      <vt:lpstr>DTP Naskh En</vt:lpstr>
      <vt:lpstr>MCS Modern S_U normal.</vt:lpstr>
      <vt:lpstr>Monotype Koufi</vt:lpstr>
      <vt:lpstr>Times New Roman</vt:lpstr>
      <vt:lpstr>Wingdings</vt:lpstr>
      <vt:lpstr>Office Theme</vt:lpstr>
      <vt:lpstr>Default Design</vt:lpstr>
      <vt:lpstr>PowerPoint Presentation</vt:lpstr>
      <vt:lpstr>الفصل الأول</vt:lpstr>
      <vt:lpstr>  </vt:lpstr>
      <vt:lpstr>نظريات الادارة</vt:lpstr>
      <vt:lpstr>مبادئ الادارةالعلمية</vt:lpstr>
      <vt:lpstr>PowerPoint Presentation</vt:lpstr>
      <vt:lpstr>الخصائص العامة للنظرية 1.فهم الصراع الناشئ وتطوير وسائل وطرق الاستجابة للحاجات. 2.المنطمة وحدة اجتماعيةتتأثر بالقوى والبيئة الخارجية  3.التنظيم نظام مفتوح، يتأثر بعمليات التغذية العكسية 4. الايمان بأهمية الابعاد النفسية والاجتماعية والسلوكية.</vt:lpstr>
      <vt:lpstr>نظرية المدرسة الحديثة في الادارة * بدأت في سبعينيات القرن وللآن * لاتؤمن بوحدة السلوك  * لاوجود لشكل ثابت للتنظيمات *الاحساس بالامن الوظيفي والضمان الاجتماعي</vt:lpstr>
      <vt:lpstr>اكدت النظرية على ثلاثة ابعاد مهمة عند دراسة التنظيم 1. التفاعل داخل المؤسسة 2. مدخل الانظمة 3. شبكة العمل في التنظيم</vt:lpstr>
      <vt:lpstr>ماهية شبكة العمل؟ هي عبارة عن صورة مصغرة للتنظيم ، توضح مسارات الاجراءات والمسؤوليات والارتباطات بين اجزاء التنظيم ثم التسلسل القيادي والادراي والاختصاص الوظيفي.</vt:lpstr>
      <vt:lpstr>لحديثنا صلة مستمرة لن ينقطع فكلماتي ألان ستبقى معكم لفترة طويلة فأحسنوا لها لأجلكم</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Suhad</dc:creator>
  <cp:lastModifiedBy>Dr Suhad</cp:lastModifiedBy>
  <cp:revision>1</cp:revision>
  <dcterms:created xsi:type="dcterms:W3CDTF">2020-01-19T17:00:20Z</dcterms:created>
  <dcterms:modified xsi:type="dcterms:W3CDTF">2020-01-19T17:00:55Z</dcterms:modified>
</cp:coreProperties>
</file>