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8514A5-B9C3-4C64-AA3D-B9E716945D3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151819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514A5-B9C3-4C64-AA3D-B9E716945D3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85563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514A5-B9C3-4C64-AA3D-B9E716945D3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265891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514A5-B9C3-4C64-AA3D-B9E716945D3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381715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514A5-B9C3-4C64-AA3D-B9E716945D3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339140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514A5-B9C3-4C64-AA3D-B9E716945D3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123043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8514A5-B9C3-4C64-AA3D-B9E716945D36}"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243803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8514A5-B9C3-4C64-AA3D-B9E716945D36}"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9157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514A5-B9C3-4C64-AA3D-B9E716945D36}"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31103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514A5-B9C3-4C64-AA3D-B9E716945D3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96248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514A5-B9C3-4C64-AA3D-B9E716945D3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19933-9866-492C-B125-FBC5643727D3}" type="slidenum">
              <a:rPr lang="en-US" smtClean="0"/>
              <a:t>‹#›</a:t>
            </a:fld>
            <a:endParaRPr lang="en-US"/>
          </a:p>
        </p:txBody>
      </p:sp>
    </p:spTree>
    <p:extLst>
      <p:ext uri="{BB962C8B-B14F-4D97-AF65-F5344CB8AC3E}">
        <p14:creationId xmlns:p14="http://schemas.microsoft.com/office/powerpoint/2010/main" val="2180751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514A5-B9C3-4C64-AA3D-B9E716945D36}"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19933-9866-492C-B125-FBC5643727D3}" type="slidenum">
              <a:rPr lang="en-US" smtClean="0"/>
              <a:t>‹#›</a:t>
            </a:fld>
            <a:endParaRPr lang="en-US"/>
          </a:p>
        </p:txBody>
      </p:sp>
    </p:spTree>
    <p:extLst>
      <p:ext uri="{BB962C8B-B14F-4D97-AF65-F5344CB8AC3E}">
        <p14:creationId xmlns:p14="http://schemas.microsoft.com/office/powerpoint/2010/main" val="99285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4099" name="Rectangle 10"/>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4100" name="WordArt 11"/>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4101" name="Picture 12"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1" name="Text Box 17"/>
          <p:cNvSpPr txBox="1">
            <a:spLocks noChangeArrowheads="1"/>
          </p:cNvSpPr>
          <p:nvPr/>
        </p:nvSpPr>
        <p:spPr bwMode="auto">
          <a:xfrm>
            <a:off x="2362200" y="1282700"/>
            <a:ext cx="7418388" cy="4400550"/>
          </a:xfrm>
          <a:prstGeom prst="rect">
            <a:avLst/>
          </a:prstGeom>
          <a:noFill/>
          <a:ln w="9525">
            <a:noFill/>
            <a:miter lim="800000"/>
            <a:headEnd/>
            <a:tailEnd/>
          </a:ln>
          <a:effectLst/>
        </p:spPr>
        <p:txBody>
          <a:bodyPr>
            <a:spAutoFit/>
          </a:bodyPr>
          <a:lstStyle/>
          <a:p>
            <a:pPr algn="ctr" rtl="1" eaLnBrk="1" hangingPunct="1">
              <a:defRPr/>
            </a:pPr>
            <a:endParaRPr lang="ar-IQ" sz="5400" b="1" dirty="0">
              <a:effectLst>
                <a:outerShdw blurRad="38100" dist="38100" dir="2700000" algn="tl">
                  <a:srgbClr val="C0C0C0"/>
                </a:outerShdw>
              </a:effectLst>
              <a:latin typeface="Arial" charset="0"/>
              <a:cs typeface="MCS Modern S_U normal." pitchFamily="2" charset="-78"/>
            </a:endParaRPr>
          </a:p>
          <a:p>
            <a:pPr algn="ctr" rtl="1" eaLnBrk="1" hangingPunct="1">
              <a:defRPr/>
            </a:pPr>
            <a:r>
              <a:rPr lang="ar-IQ" sz="5400" b="1" dirty="0">
                <a:effectLst>
                  <a:outerShdw blurRad="38100" dist="38100" dir="2700000" algn="tl">
                    <a:srgbClr val="C0C0C0"/>
                  </a:outerShdw>
                </a:effectLst>
                <a:latin typeface="Courier New" panose="02070309020205020404" pitchFamily="49" charset="0"/>
                <a:cs typeface="Courier New" panose="02070309020205020404" pitchFamily="49" charset="0"/>
              </a:rPr>
              <a:t>إدارة المؤسسات الصحفية</a:t>
            </a:r>
          </a:p>
          <a:p>
            <a:pPr algn="ctr" rtl="1" eaLnBrk="1" hangingPunct="1">
              <a:defRPr/>
            </a:pPr>
            <a:endParaRPr lang="ar-IQ" sz="5400" b="1" dirty="0">
              <a:effectLst>
                <a:outerShdw blurRad="38100" dist="38100" dir="2700000" algn="tl">
                  <a:srgbClr val="C0C0C0"/>
                </a:outerShdw>
              </a:effectLst>
              <a:latin typeface="Courier New" panose="02070309020205020404" pitchFamily="49" charset="0"/>
              <a:cs typeface="Courier New" panose="02070309020205020404" pitchFamily="49" charset="0"/>
            </a:endParaRPr>
          </a:p>
          <a:p>
            <a:pPr algn="ctr" rtl="1" eaLnBrk="1" hangingPunct="1">
              <a:defRPr/>
            </a:pPr>
            <a:r>
              <a:rPr lang="ar-SA" sz="3200" b="1" dirty="0"/>
              <a:t> د.سهاد عادل القيسي/ الجامعة المستنصرية</a:t>
            </a:r>
            <a:endParaRPr lang="en-US" sz="3200" dirty="0"/>
          </a:p>
          <a:p>
            <a:pPr algn="ctr" rtl="1" eaLnBrk="1" hangingPunct="1">
              <a:defRPr/>
            </a:pPr>
            <a:r>
              <a:rPr lang="ar-SA" sz="3200" b="1" dirty="0"/>
              <a:t> </a:t>
            </a:r>
            <a:endParaRPr lang="ar-SA" sz="4000" dirty="0">
              <a:effectLst>
                <a:outerShdw blurRad="38100" dist="38100" dir="2700000" algn="tl">
                  <a:srgbClr val="C0C0C0"/>
                </a:outerShdw>
              </a:effectLst>
              <a:latin typeface="Arial" charset="0"/>
              <a:cs typeface="MCS Modern S_U normal." pitchFamily="2" charset="-78"/>
            </a:endParaRPr>
          </a:p>
        </p:txBody>
      </p:sp>
    </p:spTree>
    <p:extLst>
      <p:ext uri="{BB962C8B-B14F-4D97-AF65-F5344CB8AC3E}">
        <p14:creationId xmlns:p14="http://schemas.microsoft.com/office/powerpoint/2010/main" val="304581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3315"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3316"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3317"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600201"/>
            <a:ext cx="8229600" cy="4525963"/>
          </a:xfrm>
          <a:prstGeom prst="rect">
            <a:avLst/>
          </a:prstGeom>
          <a:noFill/>
          <a:ln w="9525">
            <a:noFill/>
            <a:miter lim="800000"/>
            <a:headEnd/>
            <a:tailEnd/>
          </a:ln>
        </p:spPr>
        <p:txBody>
          <a:bodyPr/>
          <a:lstStyle/>
          <a:p>
            <a:pPr marL="342900" indent="-342900" algn="just" rtl="1">
              <a:spcBef>
                <a:spcPct val="20000"/>
              </a:spcBef>
              <a:defRPr/>
            </a:pPr>
            <a:r>
              <a:rPr lang="ar-IQ" sz="4400" kern="0" dirty="0">
                <a:ea typeface="Monotype Koufi" pitchFamily="2" charset="-78"/>
                <a:cs typeface="Monotype Koufi" pitchFamily="2" charset="-78"/>
              </a:rPr>
              <a:t>تعني الادارة توفير نوع عال من التعاون وتنسيق الجهود البشرية من اجل تحقيق هدف معين او تنظيم وتوجيه وتنسيق ، ورقابة مجموعة من الافراد، داخل المؤسسة لاتمام عمل معين بقصد تحقيق مجموعة من الاهداف.</a:t>
            </a:r>
          </a:p>
        </p:txBody>
      </p:sp>
      <p:sp>
        <p:nvSpPr>
          <p:cNvPr id="12" name="Rectangle 2"/>
          <p:cNvSpPr>
            <a:spLocks noGrp="1" noChangeArrowheads="1"/>
          </p:cNvSpPr>
          <p:nvPr>
            <p:ph type="title"/>
          </p:nvPr>
        </p:nvSpPr>
        <p:spPr>
          <a:xfrm>
            <a:off x="3753134" y="365125"/>
            <a:ext cx="7600666" cy="1325563"/>
          </a:xfrm>
        </p:spPr>
        <p:txBody>
          <a:bodyPr/>
          <a:lstStyle/>
          <a:p>
            <a:pPr>
              <a:defRPr/>
            </a:pPr>
            <a:r>
              <a:rPr lang="ar-IQ"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rPr>
              <a:t>بشكل عام</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3423399809"/>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par>
                                <p:cTn id="10" presetID="2" presetClass="entr" presetSubtype="9" fill="hold" grpId="0" nodeType="with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13"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4339"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4340"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4341"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600201"/>
            <a:ext cx="8229600" cy="4525963"/>
          </a:xfrm>
          <a:prstGeom prst="rect">
            <a:avLst/>
          </a:prstGeom>
          <a:noFill/>
          <a:ln w="9525">
            <a:noFill/>
            <a:miter lim="800000"/>
            <a:headEnd/>
            <a:tailEnd/>
          </a:ln>
        </p:spPr>
        <p:txBody>
          <a:bodyPr/>
          <a:lstStyle/>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اهداف المؤسسة</a:t>
            </a:r>
          </a:p>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ملاك المؤسسة من موظفين واداريين ومدراء</a:t>
            </a:r>
          </a:p>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تمويل المؤسسة</a:t>
            </a:r>
          </a:p>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القاعدة اللوجستية</a:t>
            </a:r>
          </a:p>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نشاط المؤسسة</a:t>
            </a:r>
          </a:p>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الاتصال</a:t>
            </a:r>
          </a:p>
          <a:p>
            <a:pPr marL="342900" indent="-342900" algn="r" rtl="1">
              <a:spcBef>
                <a:spcPct val="20000"/>
              </a:spcBef>
              <a:buFont typeface="Arial" pitchFamily="34" charset="0"/>
              <a:buChar char="•"/>
              <a:defRPr/>
            </a:pPr>
            <a:r>
              <a:rPr lang="ar-IQ" sz="3600" kern="0" dirty="0">
                <a:ea typeface="Monotype Koufi" pitchFamily="2" charset="-78"/>
                <a:cs typeface="Monotype Koufi" pitchFamily="2" charset="-78"/>
              </a:rPr>
              <a:t>الادارة.</a:t>
            </a:r>
          </a:p>
          <a:p>
            <a:pPr marL="342900" indent="-342900" algn="r" rtl="1">
              <a:spcBef>
                <a:spcPct val="20000"/>
              </a:spcBef>
              <a:defRPr/>
            </a:pPr>
            <a:endParaRPr lang="ar-IQ" sz="3600" kern="0" dirty="0">
              <a:ea typeface="Monotype Koufi" pitchFamily="2" charset="-78"/>
              <a:cs typeface="Monotype Koufi" pitchFamily="2" charset="-78"/>
            </a:endParaRPr>
          </a:p>
          <a:p>
            <a:pPr marL="342900" indent="-342900" algn="r" rtl="1">
              <a:spcBef>
                <a:spcPct val="20000"/>
              </a:spcBef>
              <a:defRPr/>
            </a:pPr>
            <a:endParaRPr lang="en-US" sz="3600" kern="0" dirty="0">
              <a:ea typeface="Monotype Koufi" pitchFamily="2" charset="-78"/>
              <a:cs typeface="Monotype Koufi" pitchFamily="2" charset="-78"/>
            </a:endParaRPr>
          </a:p>
        </p:txBody>
      </p:sp>
      <p:sp>
        <p:nvSpPr>
          <p:cNvPr id="12" name="Rectangle 2"/>
          <p:cNvSpPr>
            <a:spLocks noGrp="1" noChangeArrowheads="1"/>
          </p:cNvSpPr>
          <p:nvPr>
            <p:ph type="title"/>
          </p:nvPr>
        </p:nvSpPr>
        <p:spPr>
          <a:xfrm>
            <a:off x="3200400" y="365125"/>
            <a:ext cx="8153400" cy="1325563"/>
          </a:xfrm>
        </p:spPr>
        <p:txBody>
          <a:bodyPr/>
          <a:lstStyle/>
          <a:p>
            <a:pPr>
              <a:defRPr/>
            </a:pPr>
            <a:r>
              <a:rPr lang="ar-IQ"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rPr>
              <a:t>العناصر المشتركة للمؤسسات</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31187105"/>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1"/>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1000"/>
                                        <p:tgtEl>
                                          <p:spTgt spid="10">
                                            <p:txEl>
                                              <p:pRg st="5" end="5"/>
                                            </p:txEl>
                                          </p:spTgt>
                                        </p:tgtEl>
                                      </p:cBhvr>
                                    </p:animEffect>
                                    <p:anim calcmode="lin" valueType="num">
                                      <p:cBhvr>
                                        <p:cTn id="43" dur="1000" fill="hold"/>
                                        <p:tgtEl>
                                          <p:spTgt spid="10">
                                            <p:txEl>
                                              <p:pRg st="5" end="5"/>
                                            </p:txEl>
                                          </p:spTgt>
                                        </p:tgtEl>
                                        <p:attrNameLst>
                                          <p:attrName>ppt_x</p:attrName>
                                        </p:attrNameLst>
                                      </p:cBhvr>
                                      <p:tavLst>
                                        <p:tav tm="0">
                                          <p:val>
                                            <p:strVal val="#ppt_x-.1"/>
                                          </p:val>
                                        </p:tav>
                                        <p:tav tm="100000">
                                          <p:val>
                                            <p:strVal val="#ppt_x"/>
                                          </p:val>
                                        </p:tav>
                                      </p:tavLst>
                                    </p:anim>
                                    <p:anim calcmode="lin" valueType="num">
                                      <p:cBhvr>
                                        <p:cTn id="44" dur="10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10">
                                            <p:txEl>
                                              <p:pRg st="6" end="6"/>
                                            </p:txEl>
                                          </p:spTgt>
                                        </p:tgtEl>
                                        <p:attrNameLst>
                                          <p:attrName>style.visibility</p:attrName>
                                        </p:attrNameLst>
                                      </p:cBhvr>
                                      <p:to>
                                        <p:strVal val="visible"/>
                                      </p:to>
                                    </p:set>
                                    <p:animEffect transition="in" filter="fade">
                                      <p:cBhvr>
                                        <p:cTn id="49" dur="1000"/>
                                        <p:tgtEl>
                                          <p:spTgt spid="10">
                                            <p:txEl>
                                              <p:pRg st="6" end="6"/>
                                            </p:txEl>
                                          </p:spTgt>
                                        </p:tgtEl>
                                      </p:cBhvr>
                                    </p:animEffect>
                                    <p:anim calcmode="lin" valueType="num">
                                      <p:cBhvr>
                                        <p:cTn id="50" dur="1000" fill="hold"/>
                                        <p:tgtEl>
                                          <p:spTgt spid="10">
                                            <p:txEl>
                                              <p:pRg st="6" end="6"/>
                                            </p:txEl>
                                          </p:spTgt>
                                        </p:tgtEl>
                                        <p:attrNameLst>
                                          <p:attrName>ppt_x</p:attrName>
                                        </p:attrNameLst>
                                      </p:cBhvr>
                                      <p:tavLst>
                                        <p:tav tm="0">
                                          <p:val>
                                            <p:strVal val="#ppt_x-.1"/>
                                          </p:val>
                                        </p:tav>
                                        <p:tav tm="100000">
                                          <p:val>
                                            <p:strVal val="#ppt_x"/>
                                          </p:val>
                                        </p:tav>
                                      </p:tavLst>
                                    </p:anim>
                                    <p:anim calcmode="lin" valueType="num">
                                      <p:cBhvr>
                                        <p:cTn id="51" dur="1000" fill="hold"/>
                                        <p:tgtEl>
                                          <p:spTgt spid="10">
                                            <p:txEl>
                                              <p:pRg st="6" end="6"/>
                                            </p:txEl>
                                          </p:spTgt>
                                        </p:tgtEl>
                                        <p:attrNameLst>
                                          <p:attrName>ppt_y</p:attrName>
                                        </p:attrNameLst>
                                      </p:cBhvr>
                                      <p:tavLst>
                                        <p:tav tm="0">
                                          <p:val>
                                            <p:strVal val="#ppt_y"/>
                                          </p:val>
                                        </p:tav>
                                        <p:tav tm="100000">
                                          <p:val>
                                            <p:strVal val="#ppt_y"/>
                                          </p:val>
                                        </p:tav>
                                      </p:tavLst>
                                    </p:anim>
                                  </p:childTnLst>
                                </p:cTn>
                              </p:par>
                              <p:par>
                                <p:cTn id="52" presetID="2" presetClass="entr" presetSubtype="9" fill="hold" grpId="0" nodeType="withEffect">
                                  <p:stCondLst>
                                    <p:cond delay="0"/>
                                  </p:stCondLst>
                                  <p:iterate type="lt">
                                    <p:tmPct val="10000"/>
                                  </p:iterate>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55"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05000" y="1676400"/>
            <a:ext cx="8229600" cy="3352800"/>
          </a:xfrm>
        </p:spPr>
        <p:txBody>
          <a:bodyPr/>
          <a:lstStyle/>
          <a:p>
            <a:pPr eaLnBrk="1" hangingPunct="1"/>
            <a:r>
              <a:rPr lang="ar-IQ" sz="4800">
                <a:cs typeface="DecoType Naskh Variants" pitchFamily="2" charset="-78"/>
              </a:rPr>
              <a:t>لحديثنا صلة مستمرة لن ينقطع فكلماتي ألان ستبقى معكم لفترة طويلة فأحسنوا لها لأجلكم</a:t>
            </a:r>
            <a:endParaRPr lang="en-US" sz="4800">
              <a:cs typeface="DecoType Naskh Variants" pitchFamily="2" charset="-78"/>
            </a:endParaRPr>
          </a:p>
        </p:txBody>
      </p:sp>
      <p:sp>
        <p:nvSpPr>
          <p:cNvPr id="2355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355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355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355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295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512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512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512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12" name="Rectangle 2"/>
          <p:cNvSpPr>
            <a:spLocks noGrp="1" noChangeArrowheads="1"/>
          </p:cNvSpPr>
          <p:nvPr>
            <p:ph type="title"/>
          </p:nvPr>
        </p:nvSpPr>
        <p:spPr>
          <a:xfrm>
            <a:off x="2209800" y="2514600"/>
            <a:ext cx="7772400" cy="1143000"/>
          </a:xfrm>
        </p:spPr>
        <p:txBody>
          <a:bodyPr/>
          <a:lstStyle/>
          <a:p>
            <a:pPr algn="ctr">
              <a:defRPr/>
            </a:pPr>
            <a:r>
              <a:rPr lang="ar-IQ" sz="66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الفصل الأول</a:t>
            </a:r>
            <a:endParaRPr lang="en-US" sz="66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1863571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614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614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614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12" name="Rectangle 2"/>
          <p:cNvSpPr>
            <a:spLocks noGrp="1" noChangeArrowheads="1"/>
          </p:cNvSpPr>
          <p:nvPr>
            <p:ph type="title"/>
          </p:nvPr>
        </p:nvSpPr>
        <p:spPr>
          <a:xfrm>
            <a:off x="2209800" y="2514600"/>
            <a:ext cx="7772400" cy="1143000"/>
          </a:xfrm>
        </p:spPr>
        <p:txBody>
          <a:bodyPr>
            <a:normAutofit fontScale="90000"/>
          </a:bodyPr>
          <a:lstStyle/>
          <a:p>
            <a:pPr>
              <a:defRPr/>
            </a:pPr>
            <a:r>
              <a:rPr lang="ar-IQ" dirty="0" smtClean="0"/>
              <a:t/>
            </a:r>
            <a:br>
              <a:rPr lang="ar-IQ" dirty="0" smtClean="0"/>
            </a:br>
            <a:r>
              <a:rPr lang="ar-IQ" dirty="0" smtClean="0"/>
              <a:t/>
            </a:r>
            <a:br>
              <a:rPr lang="ar-IQ" dirty="0" smtClean="0"/>
            </a:br>
            <a:endParaRPr lang="en-US"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graphicFrame>
        <p:nvGraphicFramePr>
          <p:cNvPr id="3" name="Table 2"/>
          <p:cNvGraphicFramePr>
            <a:graphicFrameLocks noGrp="1"/>
          </p:cNvGraphicFramePr>
          <p:nvPr/>
        </p:nvGraphicFramePr>
        <p:xfrm>
          <a:off x="1524000" y="381000"/>
          <a:ext cx="9144000" cy="5851872"/>
        </p:xfrm>
        <a:graphic>
          <a:graphicData uri="http://schemas.openxmlformats.org/drawingml/2006/table">
            <a:tbl>
              <a:tblPr firstRow="1" bandRow="1">
                <a:tableStyleId>{5C22544A-7EE6-4342-B048-85BDC9FD1C3A}</a:tableStyleId>
              </a:tblPr>
              <a:tblGrid>
                <a:gridCol w="7429499"/>
                <a:gridCol w="1714501"/>
              </a:tblGrid>
              <a:tr h="365720">
                <a:tc>
                  <a:txBody>
                    <a:bodyPr/>
                    <a:lstStyle/>
                    <a:p>
                      <a:pPr algn="ctr"/>
                      <a:r>
                        <a:rPr lang="ar-IQ" sz="1800" dirty="0" smtClean="0"/>
                        <a:t>المفردات</a:t>
                      </a:r>
                      <a:endParaRPr lang="en-US" sz="1800" dirty="0"/>
                    </a:p>
                  </a:txBody>
                  <a:tcPr marT="45711" marB="45711"/>
                </a:tc>
                <a:tc>
                  <a:txBody>
                    <a:bodyPr/>
                    <a:lstStyle/>
                    <a:p>
                      <a:pPr algn="ctr"/>
                      <a:r>
                        <a:rPr lang="ar-IQ" sz="1800" dirty="0" smtClean="0"/>
                        <a:t>الاسابيع </a:t>
                      </a:r>
                      <a:endParaRPr lang="en-US" sz="1800" dirty="0"/>
                    </a:p>
                  </a:txBody>
                  <a:tcPr marT="45711" marB="45711"/>
                </a:tc>
              </a:tr>
              <a:tr h="365720">
                <a:tc>
                  <a:txBody>
                    <a:bodyPr/>
                    <a:lstStyle/>
                    <a:p>
                      <a:pPr algn="r"/>
                      <a:r>
                        <a:rPr lang="ar-IQ" sz="1800" dirty="0" smtClean="0"/>
                        <a:t>مفهوم الادارة وتعريفاتها</a:t>
                      </a:r>
                      <a:endParaRPr lang="en-US" sz="1800" dirty="0"/>
                    </a:p>
                  </a:txBody>
                  <a:tcPr marT="45711" marB="45711"/>
                </a:tc>
                <a:tc>
                  <a:txBody>
                    <a:bodyPr/>
                    <a:lstStyle/>
                    <a:p>
                      <a:pPr algn="ctr"/>
                      <a:r>
                        <a:rPr lang="ar-IQ" sz="1800" dirty="0" smtClean="0"/>
                        <a:t>1</a:t>
                      </a:r>
                      <a:endParaRPr lang="en-US" sz="1800" dirty="0"/>
                    </a:p>
                  </a:txBody>
                  <a:tcPr marT="45711" marB="45711"/>
                </a:tc>
              </a:tr>
              <a:tr h="365720">
                <a:tc>
                  <a:txBody>
                    <a:bodyPr/>
                    <a:lstStyle/>
                    <a:p>
                      <a:pPr algn="r"/>
                      <a:r>
                        <a:rPr lang="ar-IQ" sz="1800" dirty="0" smtClean="0"/>
                        <a:t>عرض نظريات الادارة</a:t>
                      </a:r>
                      <a:endParaRPr lang="en-US" sz="1800" dirty="0"/>
                    </a:p>
                  </a:txBody>
                  <a:tcPr marT="45711" marB="45711"/>
                </a:tc>
                <a:tc>
                  <a:txBody>
                    <a:bodyPr/>
                    <a:lstStyle/>
                    <a:p>
                      <a:pPr algn="ctr"/>
                      <a:r>
                        <a:rPr lang="ar-IQ" sz="1800" dirty="0" smtClean="0"/>
                        <a:t>2</a:t>
                      </a:r>
                      <a:endParaRPr lang="en-US" sz="1800" dirty="0"/>
                    </a:p>
                  </a:txBody>
                  <a:tcPr marT="45711" marB="45711"/>
                </a:tc>
              </a:tr>
              <a:tr h="365720">
                <a:tc>
                  <a:txBody>
                    <a:bodyPr/>
                    <a:lstStyle/>
                    <a:p>
                      <a:pPr algn="r"/>
                      <a:r>
                        <a:rPr lang="ar-IQ" sz="1800" dirty="0" smtClean="0"/>
                        <a:t>اهمية الادارة ووظائف الاعلام</a:t>
                      </a:r>
                      <a:endParaRPr lang="en-US" sz="1800" dirty="0"/>
                    </a:p>
                  </a:txBody>
                  <a:tcPr marT="45711" marB="45711"/>
                </a:tc>
                <a:tc>
                  <a:txBody>
                    <a:bodyPr/>
                    <a:lstStyle/>
                    <a:p>
                      <a:pPr algn="ctr"/>
                      <a:r>
                        <a:rPr lang="ar-IQ" sz="1800" dirty="0" smtClean="0"/>
                        <a:t>3</a:t>
                      </a:r>
                      <a:endParaRPr lang="en-US" sz="1800" dirty="0"/>
                    </a:p>
                  </a:txBody>
                  <a:tcPr marT="45711" marB="45711"/>
                </a:tc>
              </a:tr>
              <a:tr h="365720">
                <a:tc>
                  <a:txBody>
                    <a:bodyPr/>
                    <a:lstStyle/>
                    <a:p>
                      <a:pPr algn="r"/>
                      <a:r>
                        <a:rPr lang="ar-IQ" sz="1800" dirty="0" smtClean="0"/>
                        <a:t>العملية الادارية في المؤسسات الصحفية</a:t>
                      </a:r>
                      <a:endParaRPr lang="en-US" sz="1800" dirty="0"/>
                    </a:p>
                  </a:txBody>
                  <a:tcPr marT="45711" marB="45711"/>
                </a:tc>
                <a:tc>
                  <a:txBody>
                    <a:bodyPr/>
                    <a:lstStyle/>
                    <a:p>
                      <a:pPr algn="ctr"/>
                      <a:r>
                        <a:rPr lang="ar-IQ" sz="1800" dirty="0" smtClean="0"/>
                        <a:t>4</a:t>
                      </a:r>
                      <a:endParaRPr lang="en-US" sz="1800" dirty="0"/>
                    </a:p>
                  </a:txBody>
                  <a:tcPr marT="45711" marB="45711"/>
                </a:tc>
              </a:tr>
              <a:tr h="365720">
                <a:tc>
                  <a:txBody>
                    <a:bodyPr/>
                    <a:lstStyle/>
                    <a:p>
                      <a:pPr algn="r"/>
                      <a:r>
                        <a:rPr lang="ar-IQ" sz="1800" dirty="0" smtClean="0"/>
                        <a:t>الانشطة</a:t>
                      </a:r>
                      <a:r>
                        <a:rPr lang="ar-IQ" sz="1800" baseline="0" dirty="0" smtClean="0"/>
                        <a:t> الاعلامية والانشطة الابداعية</a:t>
                      </a:r>
                      <a:endParaRPr lang="en-US" sz="1800" dirty="0"/>
                    </a:p>
                  </a:txBody>
                  <a:tcPr marT="45711" marB="45711"/>
                </a:tc>
                <a:tc>
                  <a:txBody>
                    <a:bodyPr/>
                    <a:lstStyle/>
                    <a:p>
                      <a:pPr algn="ctr"/>
                      <a:r>
                        <a:rPr lang="ar-IQ" sz="1800" dirty="0" smtClean="0"/>
                        <a:t>5</a:t>
                      </a:r>
                      <a:endParaRPr lang="en-US" sz="1800" dirty="0"/>
                    </a:p>
                  </a:txBody>
                  <a:tcPr marT="45711" marB="45711"/>
                </a:tc>
              </a:tr>
              <a:tr h="365720">
                <a:tc>
                  <a:txBody>
                    <a:bodyPr/>
                    <a:lstStyle/>
                    <a:p>
                      <a:pPr algn="r"/>
                      <a:r>
                        <a:rPr lang="ar-IQ" sz="1800" dirty="0" smtClean="0"/>
                        <a:t>التحديات التي تجابه المؤسسات الصحفية</a:t>
                      </a:r>
                      <a:endParaRPr lang="en-US" sz="1800" dirty="0"/>
                    </a:p>
                  </a:txBody>
                  <a:tcPr marT="45711" marB="45711"/>
                </a:tc>
                <a:tc>
                  <a:txBody>
                    <a:bodyPr/>
                    <a:lstStyle/>
                    <a:p>
                      <a:pPr algn="ctr"/>
                      <a:r>
                        <a:rPr lang="ar-IQ" sz="1800" dirty="0" smtClean="0"/>
                        <a:t>6</a:t>
                      </a:r>
                      <a:endParaRPr lang="en-US" sz="1800" dirty="0"/>
                    </a:p>
                  </a:txBody>
                  <a:tcPr marT="45711" marB="45711"/>
                </a:tc>
              </a:tr>
              <a:tr h="365720">
                <a:tc>
                  <a:txBody>
                    <a:bodyPr/>
                    <a:lstStyle/>
                    <a:p>
                      <a:pPr algn="r"/>
                      <a:r>
                        <a:rPr lang="ar-IQ" sz="1800" dirty="0" smtClean="0"/>
                        <a:t>وظائف</a:t>
                      </a:r>
                      <a:r>
                        <a:rPr lang="ar-IQ" sz="1800" baseline="0" dirty="0" smtClean="0"/>
                        <a:t> الادارة في المؤسسات الصحفية</a:t>
                      </a:r>
                      <a:endParaRPr lang="en-US" sz="1800" dirty="0"/>
                    </a:p>
                  </a:txBody>
                  <a:tcPr marT="45711" marB="45711"/>
                </a:tc>
                <a:tc>
                  <a:txBody>
                    <a:bodyPr/>
                    <a:lstStyle/>
                    <a:p>
                      <a:pPr algn="ctr"/>
                      <a:r>
                        <a:rPr lang="ar-IQ" sz="1800" dirty="0" smtClean="0"/>
                        <a:t>7</a:t>
                      </a:r>
                      <a:endParaRPr lang="en-US" sz="1800" dirty="0"/>
                    </a:p>
                  </a:txBody>
                  <a:tcPr marT="45711" marB="45711"/>
                </a:tc>
              </a:tr>
              <a:tr h="365720">
                <a:tc>
                  <a:txBody>
                    <a:bodyPr/>
                    <a:lstStyle/>
                    <a:p>
                      <a:pPr algn="r"/>
                      <a:r>
                        <a:rPr lang="ar-IQ" sz="1800" dirty="0" smtClean="0"/>
                        <a:t>التخطيط في المؤسسات الصحفية </a:t>
                      </a:r>
                      <a:endParaRPr lang="en-US" sz="1800" dirty="0"/>
                    </a:p>
                  </a:txBody>
                  <a:tcPr marT="45711" marB="45711"/>
                </a:tc>
                <a:tc>
                  <a:txBody>
                    <a:bodyPr/>
                    <a:lstStyle/>
                    <a:p>
                      <a:pPr algn="ctr"/>
                      <a:r>
                        <a:rPr lang="ar-IQ" sz="1800" dirty="0" smtClean="0"/>
                        <a:t>8</a:t>
                      </a:r>
                      <a:endParaRPr lang="en-US" sz="1800" dirty="0"/>
                    </a:p>
                  </a:txBody>
                  <a:tcPr marT="45711" marB="45711"/>
                </a:tc>
              </a:tr>
              <a:tr h="365720">
                <a:tc>
                  <a:txBody>
                    <a:bodyPr/>
                    <a:lstStyle/>
                    <a:p>
                      <a:pPr algn="r" rtl="1"/>
                      <a:r>
                        <a:rPr lang="ar-IQ" sz="1800" dirty="0" smtClean="0"/>
                        <a:t>التنظيم في المؤسسات</a:t>
                      </a:r>
                      <a:r>
                        <a:rPr lang="ar-IQ" sz="1800" baseline="0" dirty="0" smtClean="0"/>
                        <a:t> الصحفية</a:t>
                      </a:r>
                      <a:endParaRPr lang="en-US" sz="1800" dirty="0"/>
                    </a:p>
                  </a:txBody>
                  <a:tcPr marT="45711" marB="45711"/>
                </a:tc>
                <a:tc>
                  <a:txBody>
                    <a:bodyPr/>
                    <a:lstStyle/>
                    <a:p>
                      <a:pPr algn="ctr"/>
                      <a:r>
                        <a:rPr lang="ar-IQ" sz="1800" dirty="0" smtClean="0"/>
                        <a:t>9</a:t>
                      </a:r>
                      <a:endParaRPr lang="en-US" sz="1800" dirty="0"/>
                    </a:p>
                  </a:txBody>
                  <a:tcPr marT="45711" marB="45711"/>
                </a:tc>
              </a:tr>
              <a:tr h="365720">
                <a:tc>
                  <a:txBody>
                    <a:bodyPr/>
                    <a:lstStyle/>
                    <a:p>
                      <a:pPr algn="r" rtl="1"/>
                      <a:r>
                        <a:rPr lang="ar-IQ" sz="1800" dirty="0" smtClean="0"/>
                        <a:t>الاتصال الاداري في المؤسسات الصحفية</a:t>
                      </a:r>
                      <a:endParaRPr lang="en-US" sz="1800" dirty="0"/>
                    </a:p>
                  </a:txBody>
                  <a:tcPr marT="45711" marB="45711"/>
                </a:tc>
                <a:tc>
                  <a:txBody>
                    <a:bodyPr/>
                    <a:lstStyle/>
                    <a:p>
                      <a:pPr algn="ctr"/>
                      <a:r>
                        <a:rPr lang="ar-IQ" sz="1800" dirty="0" smtClean="0"/>
                        <a:t>10</a:t>
                      </a:r>
                      <a:endParaRPr lang="en-US" sz="1800" dirty="0"/>
                    </a:p>
                  </a:txBody>
                  <a:tcPr marT="45711" marB="45711"/>
                </a:tc>
              </a:tr>
              <a:tr h="365720">
                <a:tc>
                  <a:txBody>
                    <a:bodyPr/>
                    <a:lstStyle/>
                    <a:p>
                      <a:pPr algn="r" rtl="1"/>
                      <a:r>
                        <a:rPr lang="ar-IQ" sz="1800" dirty="0" smtClean="0"/>
                        <a:t>التوجيه في المؤسسات الصحفية</a:t>
                      </a:r>
                      <a:endParaRPr lang="en-US" sz="1800" dirty="0"/>
                    </a:p>
                  </a:txBody>
                  <a:tcPr marT="45711" marB="45711"/>
                </a:tc>
                <a:tc>
                  <a:txBody>
                    <a:bodyPr/>
                    <a:lstStyle/>
                    <a:p>
                      <a:pPr algn="ctr"/>
                      <a:r>
                        <a:rPr lang="ar-IQ" sz="1800" dirty="0" smtClean="0"/>
                        <a:t>11</a:t>
                      </a:r>
                      <a:endParaRPr lang="en-US" sz="1800" dirty="0"/>
                    </a:p>
                  </a:txBody>
                  <a:tcPr marT="45711" marB="45711"/>
                </a:tc>
              </a:tr>
              <a:tr h="365720">
                <a:tc>
                  <a:txBody>
                    <a:bodyPr/>
                    <a:lstStyle/>
                    <a:p>
                      <a:pPr algn="r" rtl="1"/>
                      <a:r>
                        <a:rPr lang="ar-IQ" sz="1800" dirty="0" smtClean="0"/>
                        <a:t>الرقابة الادارية في المؤسسات الصحفية</a:t>
                      </a:r>
                      <a:endParaRPr lang="en-US" sz="1800" dirty="0"/>
                    </a:p>
                  </a:txBody>
                  <a:tcPr marT="45711" marB="45711"/>
                </a:tc>
                <a:tc>
                  <a:txBody>
                    <a:bodyPr/>
                    <a:lstStyle/>
                    <a:p>
                      <a:pPr algn="ctr"/>
                      <a:r>
                        <a:rPr lang="ar-IQ" sz="1800" dirty="0" smtClean="0"/>
                        <a:t>12</a:t>
                      </a:r>
                      <a:endParaRPr lang="en-US" sz="1800" dirty="0"/>
                    </a:p>
                  </a:txBody>
                  <a:tcPr marT="45711" marB="45711"/>
                </a:tc>
              </a:tr>
              <a:tr h="365720">
                <a:tc>
                  <a:txBody>
                    <a:bodyPr/>
                    <a:lstStyle/>
                    <a:p>
                      <a:pPr algn="r" rtl="1"/>
                      <a:r>
                        <a:rPr lang="ar-IQ" sz="1800" dirty="0" smtClean="0"/>
                        <a:t>اصدار القرار في المؤسسات الصحفية</a:t>
                      </a:r>
                      <a:endParaRPr lang="en-US" sz="1800" dirty="0"/>
                    </a:p>
                  </a:txBody>
                  <a:tcPr marT="45711" marB="45711"/>
                </a:tc>
                <a:tc>
                  <a:txBody>
                    <a:bodyPr/>
                    <a:lstStyle/>
                    <a:p>
                      <a:pPr algn="ctr"/>
                      <a:r>
                        <a:rPr lang="ar-IQ" sz="1800" dirty="0" smtClean="0"/>
                        <a:t>13</a:t>
                      </a:r>
                      <a:endParaRPr lang="en-US" sz="1800" dirty="0"/>
                    </a:p>
                  </a:txBody>
                  <a:tcPr marT="45711" marB="45711"/>
                </a:tc>
              </a:tr>
              <a:tr h="365720">
                <a:tc>
                  <a:txBody>
                    <a:bodyPr/>
                    <a:lstStyle/>
                    <a:p>
                      <a:pPr algn="r" rtl="1"/>
                      <a:r>
                        <a:rPr lang="ar-IQ" sz="1800" dirty="0" smtClean="0"/>
                        <a:t>التقويم في المؤسسات الصحفية</a:t>
                      </a:r>
                      <a:endParaRPr lang="en-US" sz="1800" dirty="0"/>
                    </a:p>
                  </a:txBody>
                  <a:tcPr marT="45711" marB="45711"/>
                </a:tc>
                <a:tc>
                  <a:txBody>
                    <a:bodyPr/>
                    <a:lstStyle/>
                    <a:p>
                      <a:pPr algn="ctr"/>
                      <a:r>
                        <a:rPr lang="ar-IQ" sz="1800" dirty="0" smtClean="0"/>
                        <a:t>14</a:t>
                      </a:r>
                      <a:endParaRPr lang="en-US" sz="1800" dirty="0"/>
                    </a:p>
                  </a:txBody>
                  <a:tcPr marT="45711" marB="45711"/>
                </a:tc>
              </a:tr>
              <a:tr h="365720">
                <a:tc>
                  <a:txBody>
                    <a:bodyPr/>
                    <a:lstStyle/>
                    <a:p>
                      <a:pPr algn="r" rtl="1"/>
                      <a:r>
                        <a:rPr lang="ar-IQ" sz="1800" dirty="0" smtClean="0"/>
                        <a:t>امتحان الفصل الاول</a:t>
                      </a:r>
                      <a:endParaRPr lang="en-US" sz="1800" dirty="0"/>
                    </a:p>
                  </a:txBody>
                  <a:tcPr marT="45711" marB="45711"/>
                </a:tc>
                <a:tc>
                  <a:txBody>
                    <a:bodyPr/>
                    <a:lstStyle/>
                    <a:p>
                      <a:pPr algn="ctr"/>
                      <a:r>
                        <a:rPr lang="ar-IQ" sz="1800" dirty="0" smtClean="0"/>
                        <a:t>15</a:t>
                      </a:r>
                      <a:endParaRPr lang="en-US" sz="1800" dirty="0"/>
                    </a:p>
                  </a:txBody>
                  <a:tcPr marT="45711" marB="45711"/>
                </a:tc>
              </a:tr>
            </a:tbl>
          </a:graphicData>
        </a:graphic>
      </p:graphicFrame>
    </p:spTree>
    <p:extLst>
      <p:ext uri="{BB962C8B-B14F-4D97-AF65-F5344CB8AC3E}">
        <p14:creationId xmlns:p14="http://schemas.microsoft.com/office/powerpoint/2010/main" val="3854576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7171"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IQ" sz="1800"/>
              <a:t> </a:t>
            </a:r>
            <a:endParaRPr lang="en-US" sz="1800"/>
          </a:p>
        </p:txBody>
      </p:sp>
      <p:pic>
        <p:nvPicPr>
          <p:cNvPr id="7172"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10668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txBox="1">
            <a:spLocks noChangeArrowheads="1"/>
          </p:cNvSpPr>
          <p:nvPr/>
        </p:nvSpPr>
        <p:spPr bwMode="auto">
          <a:xfrm>
            <a:off x="2209800" y="1828801"/>
            <a:ext cx="8229600" cy="4525963"/>
          </a:xfrm>
          <a:prstGeom prst="rect">
            <a:avLst/>
          </a:prstGeom>
          <a:noFill/>
          <a:ln w="9525">
            <a:solidFill>
              <a:schemeClr val="accent1"/>
            </a:solidFill>
            <a:miter lim="800000"/>
            <a:headEnd/>
            <a:tailEnd/>
          </a:ln>
        </p:spPr>
        <p:txBody>
          <a:bodyPr/>
          <a:lstStyle/>
          <a:p>
            <a:pPr marL="609600" indent="-609600" algn="r" rtl="1">
              <a:lnSpc>
                <a:spcPct val="90000"/>
              </a:lnSpc>
              <a:spcBef>
                <a:spcPct val="20000"/>
              </a:spcBef>
              <a:defRPr/>
            </a:pPr>
            <a:r>
              <a:rPr lang="ar-IQ" sz="4000" kern="0" dirty="0">
                <a:cs typeface="Monotype Koufi" pitchFamily="2" charset="-78"/>
              </a:rPr>
              <a:t>    </a:t>
            </a:r>
            <a:r>
              <a:rPr lang="ar-IQ" sz="4000" kern="0" dirty="0">
                <a:latin typeface="Monotype Koufi" pitchFamily="2" charset="-78"/>
                <a:cs typeface="Monotype Koufi" pitchFamily="2" charset="-78"/>
              </a:rPr>
              <a:t>     </a:t>
            </a:r>
          </a:p>
          <a:p>
            <a:pPr marL="609600" indent="-609600" algn="r" rtl="1">
              <a:lnSpc>
                <a:spcPct val="90000"/>
              </a:lnSpc>
              <a:spcBef>
                <a:spcPct val="20000"/>
              </a:spcBef>
              <a:defRPr/>
            </a:pPr>
            <a:r>
              <a:rPr lang="ar-IQ" sz="4000" dirty="0"/>
              <a:t>          </a:t>
            </a:r>
            <a:r>
              <a:rPr lang="ar-IQ" sz="5400" dirty="0"/>
              <a:t>انها المعرفة الصحيحة لمايراد ان يقوم به العاملون، ثم التأكد من انهم يفعلون ذلك بأحسن طريقة وارخصها</a:t>
            </a:r>
            <a:r>
              <a:rPr lang="ar-IQ" sz="4000" dirty="0"/>
              <a:t>.</a:t>
            </a:r>
            <a:endParaRPr lang="en-US" sz="4000" kern="0" dirty="0">
              <a:cs typeface="Monotype Koufi" pitchFamily="2" charset="-78"/>
            </a:endParaRPr>
          </a:p>
        </p:txBody>
      </p:sp>
      <p:sp>
        <p:nvSpPr>
          <p:cNvPr id="11" name="Rectangle 2"/>
          <p:cNvSpPr>
            <a:spLocks noGrp="1" noChangeArrowheads="1"/>
          </p:cNvSpPr>
          <p:nvPr>
            <p:ph type="title"/>
          </p:nvPr>
        </p:nvSpPr>
        <p:spPr>
          <a:xfrm>
            <a:off x="2209800" y="666750"/>
            <a:ext cx="8229600" cy="1143000"/>
          </a:xfrm>
        </p:spPr>
        <p:txBody>
          <a:bodyPr/>
          <a:lstStyle/>
          <a:p>
            <a:pPr algn="ctr">
              <a:defRPr/>
            </a:pPr>
            <a:r>
              <a:rPr lang="ar-IQ" sz="60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مفهوم الادارة وتعريفاتها</a:t>
            </a:r>
            <a:endParaRPr lang="en-US" sz="60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267536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8195"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8196"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8197"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12" name="Rectangle 2"/>
          <p:cNvSpPr>
            <a:spLocks noGrp="1" noChangeArrowheads="1"/>
          </p:cNvSpPr>
          <p:nvPr>
            <p:ph type="title"/>
          </p:nvPr>
        </p:nvSpPr>
        <p:spPr>
          <a:xfrm>
            <a:off x="2438400" y="1219200"/>
            <a:ext cx="7772400" cy="4495800"/>
          </a:xfrm>
        </p:spPr>
        <p:txBody>
          <a:bodyPr/>
          <a:lstStyle/>
          <a:p>
            <a:pPr algn="ctr">
              <a:defRPr/>
            </a:pPr>
            <a:r>
              <a:rPr lang="ar-IQ" dirty="0" smtClean="0"/>
              <a:t>« مجموع القوانين والانظمة والممارسات    والعلاقات والمبادئ التي تتسق جميعا لتنفيذ السياسات العامة التي وضعها اصحابها لها من اجل الوصول الى الاهداف التي رسموها»</a:t>
            </a:r>
            <a:endParaRPr lang="en-US" dirty="0">
              <a:solidFill>
                <a:schemeClr val="tx1"/>
              </a:solidFill>
              <a:effectLst>
                <a:outerShdw blurRad="38100" dist="38100" dir="2700000" algn="tl">
                  <a:srgbClr val="000000">
                    <a:alpha val="43137"/>
                  </a:srgbClr>
                </a:outerShdw>
              </a:effectLst>
              <a:latin typeface="Modern No. 20" pitchFamily="18" charset="0"/>
              <a:ea typeface="Monotype Koufi" pitchFamily="2" charset="-78"/>
              <a:cs typeface="DecoType Naskh" pitchFamily="2" charset="-78"/>
            </a:endParaRPr>
          </a:p>
        </p:txBody>
      </p:sp>
    </p:spTree>
    <p:extLst>
      <p:ext uri="{BB962C8B-B14F-4D97-AF65-F5344CB8AC3E}">
        <p14:creationId xmlns:p14="http://schemas.microsoft.com/office/powerpoint/2010/main" val="1817651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9219"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9220"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9221"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9224" name="عنوان 8"/>
          <p:cNvSpPr>
            <a:spLocks noGrp="1"/>
          </p:cNvSpPr>
          <p:nvPr>
            <p:ph type="title"/>
          </p:nvPr>
        </p:nvSpPr>
        <p:spPr>
          <a:xfrm>
            <a:off x="2133600" y="1143000"/>
            <a:ext cx="8229600" cy="3352800"/>
          </a:xfrm>
        </p:spPr>
        <p:txBody>
          <a:bodyPr>
            <a:normAutofit fontScale="90000"/>
          </a:bodyPr>
          <a:lstStyle/>
          <a:p>
            <a:pPr algn="r"/>
            <a:r>
              <a:rPr lang="ar-IQ" sz="4800"/>
              <a:t/>
            </a:r>
            <a:br>
              <a:rPr lang="ar-IQ" sz="4800"/>
            </a:br>
            <a:r>
              <a:rPr lang="ar-IQ" sz="4800"/>
              <a:t/>
            </a:r>
            <a:br>
              <a:rPr lang="ar-IQ" sz="4800"/>
            </a:br>
            <a:r>
              <a:rPr lang="ar-IQ" sz="4800"/>
              <a:t>وهذا يقودنا الى ان</a:t>
            </a:r>
            <a:br>
              <a:rPr lang="ar-IQ" sz="4800"/>
            </a:br>
            <a:r>
              <a:rPr lang="ar-IQ" sz="4800"/>
              <a:t> النظام الاداري ..... ذلك الكيان المتكامل الذي يمثل الاطار العام للعمل الاداري في مجتمع ما، والنظام الاداري يمثل تركيبا معقدا يتكون من اجزاء متعاونة ومتفاعلة بحيث تحدد الاكتفاء  الكلي للنظام .</a:t>
            </a:r>
            <a:br>
              <a:rPr lang="ar-IQ" sz="4800"/>
            </a:br>
            <a:endParaRPr lang="en-US" sz="4800"/>
          </a:p>
        </p:txBody>
      </p:sp>
    </p:spTree>
    <p:extLst>
      <p:ext uri="{BB962C8B-B14F-4D97-AF65-F5344CB8AC3E}">
        <p14:creationId xmlns:p14="http://schemas.microsoft.com/office/powerpoint/2010/main" val="1788590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024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024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024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a:spcBef>
                <a:spcPct val="20000"/>
              </a:spcBef>
              <a:defRPr/>
            </a:pPr>
            <a:endParaRPr lang="en-US" sz="4000" b="1" kern="0" dirty="0"/>
          </a:p>
        </p:txBody>
      </p:sp>
      <p:sp>
        <p:nvSpPr>
          <p:cNvPr id="12" name="Rectangle 2"/>
          <p:cNvSpPr>
            <a:spLocks noGrp="1" noChangeArrowheads="1"/>
          </p:cNvSpPr>
          <p:nvPr>
            <p:ph type="title"/>
          </p:nvPr>
        </p:nvSpPr>
        <p:spPr>
          <a:xfrm>
            <a:off x="2209800" y="2514600"/>
            <a:ext cx="7772400" cy="1143000"/>
          </a:xfrm>
        </p:spPr>
        <p:txBody>
          <a:bodyPr>
            <a:normAutofit fontScale="90000"/>
          </a:bodyPr>
          <a:lstStyle/>
          <a:p>
            <a:pPr algn="ctr">
              <a:defRPr/>
            </a:pPr>
            <a:r>
              <a:rPr lang="ar-IQ" sz="6000" b="1" dirty="0"/>
              <a:t>ريتشارد جونسون </a:t>
            </a:r>
            <a:r>
              <a:rPr lang="en-US" sz="7200" dirty="0"/>
              <a:t/>
            </a:r>
            <a:br>
              <a:rPr lang="en-US" sz="7200" dirty="0"/>
            </a:br>
            <a:r>
              <a:rPr lang="ar-IQ" sz="7200" dirty="0"/>
              <a:t> </a:t>
            </a:r>
            <a:r>
              <a:rPr lang="ar-IQ" sz="4800" dirty="0"/>
              <a:t>( انها النسق لمجموعة من العناصر التي صممت لتحقيق اهداف محددة </a:t>
            </a:r>
            <a:br>
              <a:rPr lang="ar-IQ" sz="4800" dirty="0"/>
            </a:br>
            <a:r>
              <a:rPr lang="ar-IQ" sz="4800" dirty="0"/>
              <a:t>وفقا لخطة)</a:t>
            </a:r>
            <a:br>
              <a:rPr lang="ar-IQ" sz="4800" dirty="0"/>
            </a:br>
            <a:endParaRPr lang="en-US" sz="48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4289861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126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126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126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600201"/>
            <a:ext cx="8229600" cy="4525963"/>
          </a:xfrm>
          <a:prstGeom prst="rect">
            <a:avLst/>
          </a:prstGeom>
          <a:noFill/>
          <a:ln w="9525">
            <a:noFill/>
            <a:miter lim="800000"/>
            <a:headEnd/>
            <a:tailEnd/>
          </a:ln>
        </p:spPr>
        <p:txBody>
          <a:bodyPr/>
          <a:lstStyle/>
          <a:p>
            <a:pPr marL="342900" indent="-342900" algn="just" rtl="1">
              <a:spcBef>
                <a:spcPct val="20000"/>
              </a:spcBef>
              <a:defRPr/>
            </a:pPr>
            <a:r>
              <a:rPr lang="ar-IQ" sz="3200" dirty="0"/>
              <a:t>          </a:t>
            </a:r>
            <a:r>
              <a:rPr lang="ar-IQ" sz="4800" dirty="0"/>
              <a:t>تخطيط وتنظيم وتنشيط ومراقبة الموارد المادية والبشرية الثابتة في ظل القوانين واللوائح القائمة والنظام السياسي السائد لتحقيق اهداف الدولة الخاصة باشباع حاجات المجتمع .</a:t>
            </a:r>
            <a:endParaRPr lang="en-US" sz="4800" dirty="0"/>
          </a:p>
          <a:p>
            <a:pPr marL="342900" indent="-342900" algn="r" rtl="1">
              <a:spcBef>
                <a:spcPct val="20000"/>
              </a:spcBef>
              <a:defRPr/>
            </a:pPr>
            <a:r>
              <a:rPr lang="ar-SA" sz="4800" b="1" kern="0" dirty="0">
                <a:latin typeface="Monotype Koufi" pitchFamily="2" charset="-78"/>
                <a:ea typeface="Monotype Koufi" pitchFamily="2" charset="-78"/>
                <a:cs typeface="Monotype Koufi" pitchFamily="2" charset="-78"/>
              </a:rPr>
              <a:t/>
            </a:r>
            <a:br>
              <a:rPr lang="ar-SA" sz="4800" b="1" kern="0" dirty="0">
                <a:latin typeface="Monotype Koufi" pitchFamily="2" charset="-78"/>
                <a:ea typeface="Monotype Koufi" pitchFamily="2" charset="-78"/>
                <a:cs typeface="Monotype Koufi" pitchFamily="2" charset="-78"/>
              </a:rPr>
            </a:br>
            <a:r>
              <a:rPr lang="ar-SA" sz="4800" b="1" kern="0" dirty="0">
                <a:latin typeface="Monotype Koufi" pitchFamily="2" charset="-78"/>
                <a:ea typeface="Monotype Koufi" pitchFamily="2" charset="-78"/>
                <a:cs typeface="Monotype Koufi" pitchFamily="2" charset="-78"/>
              </a:rPr>
              <a:t/>
            </a:r>
            <a:br>
              <a:rPr lang="ar-SA" sz="4800" b="1" kern="0" dirty="0">
                <a:latin typeface="Monotype Koufi" pitchFamily="2" charset="-78"/>
                <a:ea typeface="Monotype Koufi" pitchFamily="2" charset="-78"/>
                <a:cs typeface="Monotype Koufi" pitchFamily="2" charset="-78"/>
              </a:rPr>
            </a:br>
            <a:endParaRPr lang="en-US" sz="4800" kern="0" dirty="0">
              <a:ea typeface="Monotype Koufi" pitchFamily="2" charset="-78"/>
              <a:cs typeface="Monotype Koufi" pitchFamily="2" charset="-78"/>
            </a:endParaRPr>
          </a:p>
        </p:txBody>
      </p:sp>
      <p:sp>
        <p:nvSpPr>
          <p:cNvPr id="12" name="Rectangle 2"/>
          <p:cNvSpPr>
            <a:spLocks noGrp="1" noChangeArrowheads="1"/>
          </p:cNvSpPr>
          <p:nvPr>
            <p:ph type="title"/>
          </p:nvPr>
        </p:nvSpPr>
        <p:spPr>
          <a:xfrm>
            <a:off x="4114800" y="533400"/>
            <a:ext cx="6096000" cy="1143000"/>
          </a:xfrm>
        </p:spPr>
        <p:txBody>
          <a:bodyPr/>
          <a:lstStyle/>
          <a:p>
            <a:pPr>
              <a:defRPr/>
            </a:pPr>
            <a:r>
              <a:rPr lang="ar-IQ" sz="6600" b="1" dirty="0">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الادارة العامة</a:t>
            </a:r>
            <a:endParaRPr lang="en-US" sz="6600" dirty="0">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46080158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9" fill="hold" grpId="0" nodeType="withEffect">
                                  <p:stCondLst>
                                    <p:cond delay="0"/>
                                  </p:stCondLst>
                                  <p:iterate type="lt">
                                    <p:tmPct val="10000"/>
                                  </p:iterate>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20"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2291"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sz="1800"/>
          </a:p>
        </p:txBody>
      </p:sp>
      <p:sp>
        <p:nvSpPr>
          <p:cNvPr id="12292"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2293"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9906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600201"/>
            <a:ext cx="8229600" cy="4525963"/>
          </a:xfrm>
          <a:prstGeom prst="rect">
            <a:avLst/>
          </a:prstGeom>
          <a:noFill/>
          <a:ln w="9525">
            <a:noFill/>
            <a:miter lim="800000"/>
            <a:headEnd/>
            <a:tailEnd/>
          </a:ln>
        </p:spPr>
        <p:txBody>
          <a:bodyPr/>
          <a:lstStyle/>
          <a:p>
            <a:pPr marL="342900" indent="-342900" algn="just" rtl="1">
              <a:spcBef>
                <a:spcPct val="20000"/>
              </a:spcBef>
              <a:defRPr/>
            </a:pPr>
            <a:r>
              <a:rPr lang="ar-IQ" sz="5400" dirty="0"/>
              <a:t>   عملية منظمة تتسم بدرجة عالية من الدقة وتعمل على استغلال الموارد المتاحة عن طريق التخطيط والتنظيم والقيادة والرقابة للوصول الى الاهداف المرسومة.</a:t>
            </a:r>
            <a:endParaRPr lang="en-US" sz="5400" kern="0" dirty="0">
              <a:ea typeface="Monotype Koufi" pitchFamily="2" charset="-78"/>
              <a:cs typeface="Monotype Koufi" pitchFamily="2" charset="-78"/>
            </a:endParaRPr>
          </a:p>
        </p:txBody>
      </p:sp>
      <p:sp>
        <p:nvSpPr>
          <p:cNvPr id="12" name="Rectangle 2"/>
          <p:cNvSpPr>
            <a:spLocks noGrp="1" noChangeArrowheads="1"/>
          </p:cNvSpPr>
          <p:nvPr>
            <p:ph type="title"/>
          </p:nvPr>
        </p:nvSpPr>
        <p:spPr>
          <a:xfrm>
            <a:off x="3200400" y="365125"/>
            <a:ext cx="8153400" cy="1325563"/>
          </a:xfrm>
        </p:spPr>
        <p:txBody>
          <a:bodyPr/>
          <a:lstStyle/>
          <a:p>
            <a:pPr>
              <a:defRPr/>
            </a:pPr>
            <a:r>
              <a:rPr lang="ar-IQ" b="1" dirty="0" smtClean="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تعريف الادارةفي المؤسسات الخاصة</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1772477980"/>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par>
                                <p:cTn id="10" presetID="2" presetClass="entr" presetSubtype="9" fill="hold" grpId="0" nodeType="with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13"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338</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Calibri</vt:lpstr>
      <vt:lpstr>Calibri Light</vt:lpstr>
      <vt:lpstr>Courier New</vt:lpstr>
      <vt:lpstr>DecoType Naskh</vt:lpstr>
      <vt:lpstr>DecoType Naskh Variants</vt:lpstr>
      <vt:lpstr>MCS Modern S_U normal.</vt:lpstr>
      <vt:lpstr>Modern No. 20</vt:lpstr>
      <vt:lpstr>Monotype Koufi</vt:lpstr>
      <vt:lpstr>Times New Roman</vt:lpstr>
      <vt:lpstr>Office Theme</vt:lpstr>
      <vt:lpstr>PowerPoint Presentation</vt:lpstr>
      <vt:lpstr>الفصل الأول</vt:lpstr>
      <vt:lpstr>  </vt:lpstr>
      <vt:lpstr>مفهوم الادارة وتعريفاتها</vt:lpstr>
      <vt:lpstr>« مجموع القوانين والانظمة والممارسات    والعلاقات والمبادئ التي تتسق جميعا لتنفيذ السياسات العامة التي وضعها اصحابها لها من اجل الوصول الى الاهداف التي رسموها»</vt:lpstr>
      <vt:lpstr>  وهذا يقودنا الى ان  النظام الاداري ..... ذلك الكيان المتكامل الذي يمثل الاطار العام للعمل الاداري في مجتمع ما، والنظام الاداري يمثل تركيبا معقدا يتكون من اجزاء متعاونة ومتفاعلة بحيث تحدد الاكتفاء  الكلي للنظام . </vt:lpstr>
      <vt:lpstr>ريتشارد جونسون   ( انها النسق لمجموعة من العناصر التي صممت لتحقيق اهداف محددة  وفقا لخطة) </vt:lpstr>
      <vt:lpstr>الادارة العامة</vt:lpstr>
      <vt:lpstr>تعريف الادارةفي المؤسسات الخاصة</vt:lpstr>
      <vt:lpstr>بشكل عام</vt:lpstr>
      <vt:lpstr>العناصر المشتركة للمؤسسات</vt:lpstr>
      <vt:lpstr>لحديثنا صلة مستمرة لن ينقطع فكلماتي ألان ستبقى معكم لفترة طويلة فأحسنوا لها لأجلكم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Suhad</dc:creator>
  <cp:lastModifiedBy>Dr Suhad</cp:lastModifiedBy>
  <cp:revision>2</cp:revision>
  <dcterms:created xsi:type="dcterms:W3CDTF">2020-01-19T16:57:55Z</dcterms:created>
  <dcterms:modified xsi:type="dcterms:W3CDTF">2020-01-19T17:03:07Z</dcterms:modified>
</cp:coreProperties>
</file>