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4" r:id="rId2"/>
    <p:sldId id="270" r:id="rId3"/>
    <p:sldId id="265" r:id="rId4"/>
    <p:sldId id="311" r:id="rId5"/>
    <p:sldId id="299" r:id="rId6"/>
    <p:sldId id="300" r:id="rId7"/>
    <p:sldId id="312" r:id="rId8"/>
    <p:sldId id="301" r:id="rId9"/>
    <p:sldId id="302" r:id="rId10"/>
    <p:sldId id="303" r:id="rId11"/>
    <p:sldId id="305" r:id="rId12"/>
    <p:sldId id="306" r:id="rId13"/>
    <p:sldId id="314" r:id="rId14"/>
    <p:sldId id="288" r:id="rId15"/>
    <p:sldId id="289" r:id="rId16"/>
    <p:sldId id="290" r:id="rId17"/>
    <p:sldId id="291" r:id="rId18"/>
    <p:sldId id="292" r:id="rId19"/>
    <p:sldId id="315" r:id="rId20"/>
    <p:sldId id="317" r:id="rId21"/>
    <p:sldId id="259" r:id="rId22"/>
    <p:sldId id="266" r:id="rId23"/>
    <p:sldId id="260" r:id="rId24"/>
    <p:sldId id="267" r:id="rId25"/>
    <p:sldId id="2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103" autoAdjust="0"/>
    <p:restoredTop sz="94629" autoAdjust="0"/>
  </p:normalViewPr>
  <p:slideViewPr>
    <p:cSldViewPr>
      <p:cViewPr>
        <p:scale>
          <a:sx n="60" d="100"/>
          <a:sy n="60" d="100"/>
        </p:scale>
        <p:origin x="-1428" y="-28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18FA1-0B5B-4D1F-B6AD-23C8D5E5A72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3DD5AB4-AFDE-402D-A542-22DD05F50A9A}">
      <dgm:prSet phldrT="[نص]"/>
      <dgm:spPr/>
      <dgm:t>
        <a:bodyPr/>
        <a:lstStyle/>
        <a:p>
          <a:r>
            <a:rPr lang="ar-SA" smtClean="0"/>
            <a:t>التفاعلية</a:t>
          </a:r>
          <a:endParaRPr lang="en-US" dirty="0"/>
        </a:p>
      </dgm:t>
    </dgm:pt>
    <dgm:pt modelId="{7A4DCC83-AA69-4971-BAC1-875172AE353F}" type="parTrans" cxnId="{56D9E0C1-9780-4354-A2F2-107429C1DF1E}">
      <dgm:prSet/>
      <dgm:spPr/>
      <dgm:t>
        <a:bodyPr/>
        <a:lstStyle/>
        <a:p>
          <a:endParaRPr lang="en-US"/>
        </a:p>
      </dgm:t>
    </dgm:pt>
    <dgm:pt modelId="{81A96FFE-1829-4E17-8988-599203B2D7F9}" type="sibTrans" cxnId="{56D9E0C1-9780-4354-A2F2-107429C1DF1E}">
      <dgm:prSet/>
      <dgm:spPr/>
      <dgm:t>
        <a:bodyPr/>
        <a:lstStyle/>
        <a:p>
          <a:endParaRPr lang="en-US"/>
        </a:p>
      </dgm:t>
    </dgm:pt>
    <dgm:pt modelId="{A5D72CCC-EE7F-4D7D-A388-1EE02B5A2A2C}">
      <dgm:prSet phldrT="[نص]" custT="1"/>
      <dgm:spPr/>
      <dgm:t>
        <a:bodyPr/>
        <a:lstStyle/>
        <a:p>
          <a:r>
            <a:rPr lang="ar-SA" sz="1800" b="1" dirty="0" smtClean="0"/>
            <a:t>الحضور الاجتماعي	</a:t>
          </a:r>
          <a:endParaRPr lang="en-US" sz="1800" b="1" dirty="0"/>
        </a:p>
      </dgm:t>
    </dgm:pt>
    <dgm:pt modelId="{46AD81C1-BC81-4DD2-9937-54C78ED02AE9}" type="parTrans" cxnId="{099829E1-357E-40E7-833C-20B02121DC29}">
      <dgm:prSet/>
      <dgm:spPr/>
      <dgm:t>
        <a:bodyPr/>
        <a:lstStyle/>
        <a:p>
          <a:endParaRPr lang="en-US"/>
        </a:p>
      </dgm:t>
    </dgm:pt>
    <dgm:pt modelId="{014AF054-07C3-4C24-8649-12DE49AC233C}" type="sibTrans" cxnId="{099829E1-357E-40E7-833C-20B02121DC29}">
      <dgm:prSet/>
      <dgm:spPr/>
      <dgm:t>
        <a:bodyPr/>
        <a:lstStyle/>
        <a:p>
          <a:endParaRPr lang="en-US"/>
        </a:p>
      </dgm:t>
    </dgm:pt>
    <dgm:pt modelId="{5A5E6866-B939-42A3-8382-E29A89098A58}">
      <dgm:prSet phldrT="[نص]" custT="1"/>
      <dgm:spPr/>
      <dgm:t>
        <a:bodyPr/>
        <a:lstStyle/>
        <a:p>
          <a:r>
            <a:rPr lang="ar-SA" sz="1800" b="1" dirty="0" smtClean="0"/>
            <a:t>الثراء في الوسيلة</a:t>
          </a:r>
          <a:endParaRPr lang="en-US" sz="1800" b="1" dirty="0"/>
        </a:p>
      </dgm:t>
    </dgm:pt>
    <dgm:pt modelId="{B1A99183-0273-4DB9-966A-7FE625760D93}" type="parTrans" cxnId="{3CE8205A-733E-4337-9C66-C3C5BD4713B5}">
      <dgm:prSet/>
      <dgm:spPr/>
      <dgm:t>
        <a:bodyPr/>
        <a:lstStyle/>
        <a:p>
          <a:endParaRPr lang="en-US"/>
        </a:p>
      </dgm:t>
    </dgm:pt>
    <dgm:pt modelId="{9C5CB958-81DD-457B-ABA7-080548598A22}" type="sibTrans" cxnId="{3CE8205A-733E-4337-9C66-C3C5BD4713B5}">
      <dgm:prSet/>
      <dgm:spPr/>
      <dgm:t>
        <a:bodyPr/>
        <a:lstStyle/>
        <a:p>
          <a:endParaRPr lang="en-US"/>
        </a:p>
      </dgm:t>
    </dgm:pt>
    <dgm:pt modelId="{7C307169-BC11-41E6-8D9F-01C67F623C4A}">
      <dgm:prSet phldrT="[نص]" custT="1"/>
      <dgm:spPr/>
      <dgm:t>
        <a:bodyPr/>
        <a:lstStyle/>
        <a:p>
          <a:pPr algn="r"/>
          <a:r>
            <a:rPr lang="ar-SA" sz="1800" b="1" dirty="0" smtClean="0"/>
            <a:t>استقلالية</a:t>
          </a:r>
          <a:endParaRPr lang="en-US" sz="1800" b="1" dirty="0"/>
        </a:p>
      </dgm:t>
    </dgm:pt>
    <dgm:pt modelId="{578521CC-9967-4EF8-926F-2B644A6C1D72}" type="parTrans" cxnId="{EBCD9737-D9C3-4B52-9EDB-932B9CF03E40}">
      <dgm:prSet/>
      <dgm:spPr/>
      <dgm:t>
        <a:bodyPr/>
        <a:lstStyle/>
        <a:p>
          <a:endParaRPr lang="en-US"/>
        </a:p>
      </dgm:t>
    </dgm:pt>
    <dgm:pt modelId="{7D43F648-DB3B-4CA1-9DF5-0EA548BFEDCE}" type="sibTrans" cxnId="{EBCD9737-D9C3-4B52-9EDB-932B9CF03E40}">
      <dgm:prSet/>
      <dgm:spPr/>
      <dgm:t>
        <a:bodyPr/>
        <a:lstStyle/>
        <a:p>
          <a:endParaRPr lang="en-US"/>
        </a:p>
      </dgm:t>
    </dgm:pt>
    <dgm:pt modelId="{44D15122-B0F8-4F50-B4A3-FECD079DE032}">
      <dgm:prSet phldrT="[نص]" custT="1"/>
      <dgm:spPr/>
      <dgm:t>
        <a:bodyPr/>
        <a:lstStyle/>
        <a:p>
          <a:r>
            <a:rPr lang="ar-SA" sz="1800" b="1" dirty="0" smtClean="0"/>
            <a:t>اللعب و المرح</a:t>
          </a:r>
          <a:endParaRPr lang="en-US" sz="1800" b="1" dirty="0"/>
        </a:p>
      </dgm:t>
    </dgm:pt>
    <dgm:pt modelId="{066AA5ED-1EDC-4DEF-82D1-860AEFD741D8}" type="parTrans" cxnId="{43FC051E-3CB0-459A-8106-23F3E3A0EFC1}">
      <dgm:prSet/>
      <dgm:spPr/>
      <dgm:t>
        <a:bodyPr/>
        <a:lstStyle/>
        <a:p>
          <a:endParaRPr lang="en-US"/>
        </a:p>
      </dgm:t>
    </dgm:pt>
    <dgm:pt modelId="{2902DB6C-B786-449B-BE9B-92A543F7D567}" type="sibTrans" cxnId="{43FC051E-3CB0-459A-8106-23F3E3A0EFC1}">
      <dgm:prSet/>
      <dgm:spPr/>
      <dgm:t>
        <a:bodyPr/>
        <a:lstStyle/>
        <a:p>
          <a:endParaRPr lang="en-US"/>
        </a:p>
      </dgm:t>
    </dgm:pt>
    <dgm:pt modelId="{6ACBB7F8-8616-476D-B993-F326FA2F09FE}">
      <dgm:prSet phldrT="[نص]" custT="1"/>
      <dgm:spPr/>
      <dgm:t>
        <a:bodyPr/>
        <a:lstStyle/>
        <a:p>
          <a:r>
            <a:rPr lang="ar-SA" sz="1800" b="1" dirty="0" smtClean="0"/>
            <a:t>خصوصية</a:t>
          </a:r>
          <a:r>
            <a:rPr lang="ar-SA" sz="1600" dirty="0" smtClean="0"/>
            <a:t>	</a:t>
          </a:r>
          <a:endParaRPr lang="en-US" sz="1600" dirty="0"/>
        </a:p>
      </dgm:t>
    </dgm:pt>
    <dgm:pt modelId="{66CDBD52-DFE2-4058-85EB-C740D2309CA1}" type="parTrans" cxnId="{647A9991-F161-4821-A224-0E5106E89F3D}">
      <dgm:prSet/>
      <dgm:spPr/>
      <dgm:t>
        <a:bodyPr/>
        <a:lstStyle/>
        <a:p>
          <a:endParaRPr lang="en-US"/>
        </a:p>
      </dgm:t>
    </dgm:pt>
    <dgm:pt modelId="{D8BAC88E-42CC-4D67-BEF8-3E9F6A49C5CC}" type="sibTrans" cxnId="{647A9991-F161-4821-A224-0E5106E89F3D}">
      <dgm:prSet/>
      <dgm:spPr/>
      <dgm:t>
        <a:bodyPr/>
        <a:lstStyle/>
        <a:p>
          <a:endParaRPr lang="en-US"/>
        </a:p>
      </dgm:t>
    </dgm:pt>
    <dgm:pt modelId="{2599EAE5-7C93-4CDC-8A4A-476A3F9D7E84}">
      <dgm:prSet phldrT="[نص]" custT="1"/>
      <dgm:spPr/>
      <dgm:t>
        <a:bodyPr/>
        <a:lstStyle/>
        <a:p>
          <a:r>
            <a:rPr lang="ar-SA" sz="1800" b="1" dirty="0" smtClean="0"/>
            <a:t>الشخصنة</a:t>
          </a:r>
          <a:endParaRPr lang="en-US" sz="1800" b="1" dirty="0"/>
        </a:p>
      </dgm:t>
    </dgm:pt>
    <dgm:pt modelId="{C89D413A-ED88-4D4D-9E71-4CD98C0B3574}" type="parTrans" cxnId="{555134A8-A605-4495-B8A0-81EB3EB32FD3}">
      <dgm:prSet/>
      <dgm:spPr/>
      <dgm:t>
        <a:bodyPr/>
        <a:lstStyle/>
        <a:p>
          <a:endParaRPr lang="en-US"/>
        </a:p>
      </dgm:t>
    </dgm:pt>
    <dgm:pt modelId="{5745EC64-6BA4-4499-8B61-004FEDAF9091}" type="sibTrans" cxnId="{555134A8-A605-4495-B8A0-81EB3EB32FD3}">
      <dgm:prSet/>
      <dgm:spPr/>
      <dgm:t>
        <a:bodyPr/>
        <a:lstStyle/>
        <a:p>
          <a:endParaRPr lang="en-US"/>
        </a:p>
      </dgm:t>
    </dgm:pt>
    <dgm:pt modelId="{3EC8B931-0C25-4796-8085-363EC492F33A}" type="pres">
      <dgm:prSet presAssocID="{FC418FA1-0B5B-4D1F-B6AD-23C8D5E5A723}" presName="cycle" presStyleCnt="0">
        <dgm:presLayoutVars>
          <dgm:dir/>
          <dgm:resizeHandles val="exact"/>
        </dgm:presLayoutVars>
      </dgm:prSet>
      <dgm:spPr/>
      <dgm:t>
        <a:bodyPr/>
        <a:lstStyle/>
        <a:p>
          <a:endParaRPr lang="en-US"/>
        </a:p>
      </dgm:t>
    </dgm:pt>
    <dgm:pt modelId="{BF8B0C9C-423B-46CE-AEE6-38DA24350422}" type="pres">
      <dgm:prSet presAssocID="{43DD5AB4-AFDE-402D-A542-22DD05F50A9A}" presName="node" presStyleLbl="node1" presStyleIdx="0" presStyleCnt="7">
        <dgm:presLayoutVars>
          <dgm:bulletEnabled val="1"/>
        </dgm:presLayoutVars>
      </dgm:prSet>
      <dgm:spPr/>
      <dgm:t>
        <a:bodyPr/>
        <a:lstStyle/>
        <a:p>
          <a:endParaRPr lang="en-US"/>
        </a:p>
      </dgm:t>
    </dgm:pt>
    <dgm:pt modelId="{4F775D61-AAC0-4603-BB6D-EE731639B20F}" type="pres">
      <dgm:prSet presAssocID="{81A96FFE-1829-4E17-8988-599203B2D7F9}" presName="sibTrans" presStyleLbl="sibTrans2D1" presStyleIdx="0" presStyleCnt="7"/>
      <dgm:spPr/>
      <dgm:t>
        <a:bodyPr/>
        <a:lstStyle/>
        <a:p>
          <a:endParaRPr lang="en-US"/>
        </a:p>
      </dgm:t>
    </dgm:pt>
    <dgm:pt modelId="{50009CE0-D914-45EE-AEE1-E9045E485F0B}" type="pres">
      <dgm:prSet presAssocID="{81A96FFE-1829-4E17-8988-599203B2D7F9}" presName="connectorText" presStyleLbl="sibTrans2D1" presStyleIdx="0" presStyleCnt="7"/>
      <dgm:spPr/>
      <dgm:t>
        <a:bodyPr/>
        <a:lstStyle/>
        <a:p>
          <a:endParaRPr lang="en-US"/>
        </a:p>
      </dgm:t>
    </dgm:pt>
    <dgm:pt modelId="{17D6BEA4-10AE-418B-B809-AB53588C31C7}" type="pres">
      <dgm:prSet presAssocID="{A5D72CCC-EE7F-4D7D-A388-1EE02B5A2A2C}" presName="node" presStyleLbl="node1" presStyleIdx="1" presStyleCnt="7">
        <dgm:presLayoutVars>
          <dgm:bulletEnabled val="1"/>
        </dgm:presLayoutVars>
      </dgm:prSet>
      <dgm:spPr/>
      <dgm:t>
        <a:bodyPr/>
        <a:lstStyle/>
        <a:p>
          <a:endParaRPr lang="en-US"/>
        </a:p>
      </dgm:t>
    </dgm:pt>
    <dgm:pt modelId="{A45B9334-D881-46A8-A6AF-F73C86BE5EB0}" type="pres">
      <dgm:prSet presAssocID="{014AF054-07C3-4C24-8649-12DE49AC233C}" presName="sibTrans" presStyleLbl="sibTrans2D1" presStyleIdx="1" presStyleCnt="7"/>
      <dgm:spPr/>
      <dgm:t>
        <a:bodyPr/>
        <a:lstStyle/>
        <a:p>
          <a:endParaRPr lang="en-US"/>
        </a:p>
      </dgm:t>
    </dgm:pt>
    <dgm:pt modelId="{9B2ECD0B-3876-40C3-8A98-6B07A12BEC3E}" type="pres">
      <dgm:prSet presAssocID="{014AF054-07C3-4C24-8649-12DE49AC233C}" presName="connectorText" presStyleLbl="sibTrans2D1" presStyleIdx="1" presStyleCnt="7"/>
      <dgm:spPr/>
      <dgm:t>
        <a:bodyPr/>
        <a:lstStyle/>
        <a:p>
          <a:endParaRPr lang="en-US"/>
        </a:p>
      </dgm:t>
    </dgm:pt>
    <dgm:pt modelId="{38AB6E27-A7D9-4803-8E39-CEADA00E2A43}" type="pres">
      <dgm:prSet presAssocID="{5A5E6866-B939-42A3-8382-E29A89098A58}" presName="node" presStyleLbl="node1" presStyleIdx="2" presStyleCnt="7" custRadScaleRad="102798" custRadScaleInc="2406">
        <dgm:presLayoutVars>
          <dgm:bulletEnabled val="1"/>
        </dgm:presLayoutVars>
      </dgm:prSet>
      <dgm:spPr/>
      <dgm:t>
        <a:bodyPr/>
        <a:lstStyle/>
        <a:p>
          <a:endParaRPr lang="en-US"/>
        </a:p>
      </dgm:t>
    </dgm:pt>
    <dgm:pt modelId="{2BAB9843-15A9-44D9-8F72-6135EBBFF5AD}" type="pres">
      <dgm:prSet presAssocID="{9C5CB958-81DD-457B-ABA7-080548598A22}" presName="sibTrans" presStyleLbl="sibTrans2D1" presStyleIdx="2" presStyleCnt="7"/>
      <dgm:spPr/>
      <dgm:t>
        <a:bodyPr/>
        <a:lstStyle/>
        <a:p>
          <a:endParaRPr lang="en-US"/>
        </a:p>
      </dgm:t>
    </dgm:pt>
    <dgm:pt modelId="{BE8A1BD2-870E-4B30-A1F9-740CAE9C5599}" type="pres">
      <dgm:prSet presAssocID="{9C5CB958-81DD-457B-ABA7-080548598A22}" presName="connectorText" presStyleLbl="sibTrans2D1" presStyleIdx="2" presStyleCnt="7"/>
      <dgm:spPr/>
      <dgm:t>
        <a:bodyPr/>
        <a:lstStyle/>
        <a:p>
          <a:endParaRPr lang="en-US"/>
        </a:p>
      </dgm:t>
    </dgm:pt>
    <dgm:pt modelId="{BB744956-645F-4092-9D2C-D2FA5795F83C}" type="pres">
      <dgm:prSet presAssocID="{7C307169-BC11-41E6-8D9F-01C67F623C4A}" presName="node" presStyleLbl="node1" presStyleIdx="3" presStyleCnt="7">
        <dgm:presLayoutVars>
          <dgm:bulletEnabled val="1"/>
        </dgm:presLayoutVars>
      </dgm:prSet>
      <dgm:spPr/>
      <dgm:t>
        <a:bodyPr/>
        <a:lstStyle/>
        <a:p>
          <a:endParaRPr lang="en-US"/>
        </a:p>
      </dgm:t>
    </dgm:pt>
    <dgm:pt modelId="{E4650FE3-C7BC-47FC-8857-A72F89F0A895}" type="pres">
      <dgm:prSet presAssocID="{7D43F648-DB3B-4CA1-9DF5-0EA548BFEDCE}" presName="sibTrans" presStyleLbl="sibTrans2D1" presStyleIdx="3" presStyleCnt="7"/>
      <dgm:spPr/>
      <dgm:t>
        <a:bodyPr/>
        <a:lstStyle/>
        <a:p>
          <a:endParaRPr lang="en-US"/>
        </a:p>
      </dgm:t>
    </dgm:pt>
    <dgm:pt modelId="{C538E4B1-C457-4B8E-839C-E18E42BD51C3}" type="pres">
      <dgm:prSet presAssocID="{7D43F648-DB3B-4CA1-9DF5-0EA548BFEDCE}" presName="connectorText" presStyleLbl="sibTrans2D1" presStyleIdx="3" presStyleCnt="7"/>
      <dgm:spPr/>
      <dgm:t>
        <a:bodyPr/>
        <a:lstStyle/>
        <a:p>
          <a:endParaRPr lang="en-US"/>
        </a:p>
      </dgm:t>
    </dgm:pt>
    <dgm:pt modelId="{C66560FE-9CA8-46E2-A6A5-8B6C5194E2B3}" type="pres">
      <dgm:prSet presAssocID="{44D15122-B0F8-4F50-B4A3-FECD079DE032}" presName="node" presStyleLbl="node1" presStyleIdx="4" presStyleCnt="7">
        <dgm:presLayoutVars>
          <dgm:bulletEnabled val="1"/>
        </dgm:presLayoutVars>
      </dgm:prSet>
      <dgm:spPr/>
      <dgm:t>
        <a:bodyPr/>
        <a:lstStyle/>
        <a:p>
          <a:endParaRPr lang="en-US"/>
        </a:p>
      </dgm:t>
    </dgm:pt>
    <dgm:pt modelId="{080B94B9-9702-428A-A336-0FDE8D49E9F7}" type="pres">
      <dgm:prSet presAssocID="{2902DB6C-B786-449B-BE9B-92A543F7D567}" presName="sibTrans" presStyleLbl="sibTrans2D1" presStyleIdx="4" presStyleCnt="7"/>
      <dgm:spPr/>
      <dgm:t>
        <a:bodyPr/>
        <a:lstStyle/>
        <a:p>
          <a:endParaRPr lang="en-US"/>
        </a:p>
      </dgm:t>
    </dgm:pt>
    <dgm:pt modelId="{8E11731C-B336-4601-9BB3-28B6BC044B85}" type="pres">
      <dgm:prSet presAssocID="{2902DB6C-B786-449B-BE9B-92A543F7D567}" presName="connectorText" presStyleLbl="sibTrans2D1" presStyleIdx="4" presStyleCnt="7"/>
      <dgm:spPr/>
      <dgm:t>
        <a:bodyPr/>
        <a:lstStyle/>
        <a:p>
          <a:endParaRPr lang="en-US"/>
        </a:p>
      </dgm:t>
    </dgm:pt>
    <dgm:pt modelId="{4E3D4F58-7E08-48A0-B308-CE9E7E5F9E9E}" type="pres">
      <dgm:prSet presAssocID="{6ACBB7F8-8616-476D-B993-F326FA2F09FE}" presName="node" presStyleLbl="node1" presStyleIdx="5" presStyleCnt="7">
        <dgm:presLayoutVars>
          <dgm:bulletEnabled val="1"/>
        </dgm:presLayoutVars>
      </dgm:prSet>
      <dgm:spPr/>
      <dgm:t>
        <a:bodyPr/>
        <a:lstStyle/>
        <a:p>
          <a:endParaRPr lang="en-US"/>
        </a:p>
      </dgm:t>
    </dgm:pt>
    <dgm:pt modelId="{E610FCB4-C501-406A-8D51-C78F811BE3C0}" type="pres">
      <dgm:prSet presAssocID="{D8BAC88E-42CC-4D67-BEF8-3E9F6A49C5CC}" presName="sibTrans" presStyleLbl="sibTrans2D1" presStyleIdx="5" presStyleCnt="7"/>
      <dgm:spPr/>
      <dgm:t>
        <a:bodyPr/>
        <a:lstStyle/>
        <a:p>
          <a:endParaRPr lang="en-US"/>
        </a:p>
      </dgm:t>
    </dgm:pt>
    <dgm:pt modelId="{17D30A22-1CD0-4E6A-9130-4A148DEB629E}" type="pres">
      <dgm:prSet presAssocID="{D8BAC88E-42CC-4D67-BEF8-3E9F6A49C5CC}" presName="connectorText" presStyleLbl="sibTrans2D1" presStyleIdx="5" presStyleCnt="7"/>
      <dgm:spPr/>
      <dgm:t>
        <a:bodyPr/>
        <a:lstStyle/>
        <a:p>
          <a:endParaRPr lang="en-US"/>
        </a:p>
      </dgm:t>
    </dgm:pt>
    <dgm:pt modelId="{C25ED4EA-2127-4552-B919-B974BA6E0846}" type="pres">
      <dgm:prSet presAssocID="{2599EAE5-7C93-4CDC-8A4A-476A3F9D7E84}" presName="node" presStyleLbl="node1" presStyleIdx="6" presStyleCnt="7">
        <dgm:presLayoutVars>
          <dgm:bulletEnabled val="1"/>
        </dgm:presLayoutVars>
      </dgm:prSet>
      <dgm:spPr/>
      <dgm:t>
        <a:bodyPr/>
        <a:lstStyle/>
        <a:p>
          <a:endParaRPr lang="en-US"/>
        </a:p>
      </dgm:t>
    </dgm:pt>
    <dgm:pt modelId="{828BD782-6A3B-414A-9664-9C65D1BC6FEC}" type="pres">
      <dgm:prSet presAssocID="{5745EC64-6BA4-4499-8B61-004FEDAF9091}" presName="sibTrans" presStyleLbl="sibTrans2D1" presStyleIdx="6" presStyleCnt="7"/>
      <dgm:spPr/>
      <dgm:t>
        <a:bodyPr/>
        <a:lstStyle/>
        <a:p>
          <a:endParaRPr lang="en-US"/>
        </a:p>
      </dgm:t>
    </dgm:pt>
    <dgm:pt modelId="{2477457F-567F-45B4-B9DE-EFEF312119D1}" type="pres">
      <dgm:prSet presAssocID="{5745EC64-6BA4-4499-8B61-004FEDAF9091}" presName="connectorText" presStyleLbl="sibTrans2D1" presStyleIdx="6" presStyleCnt="7"/>
      <dgm:spPr/>
      <dgm:t>
        <a:bodyPr/>
        <a:lstStyle/>
        <a:p>
          <a:endParaRPr lang="en-US"/>
        </a:p>
      </dgm:t>
    </dgm:pt>
  </dgm:ptLst>
  <dgm:cxnLst>
    <dgm:cxn modelId="{162FFB48-51A4-4416-9692-1D67EAED1E36}" type="presOf" srcId="{5745EC64-6BA4-4499-8B61-004FEDAF9091}" destId="{828BD782-6A3B-414A-9664-9C65D1BC6FEC}" srcOrd="0" destOrd="0" presId="urn:microsoft.com/office/officeart/2005/8/layout/cycle2"/>
    <dgm:cxn modelId="{C7E453F0-5890-4463-8ACE-40C09D7445CF}" type="presOf" srcId="{44D15122-B0F8-4F50-B4A3-FECD079DE032}" destId="{C66560FE-9CA8-46E2-A6A5-8B6C5194E2B3}" srcOrd="0" destOrd="0" presId="urn:microsoft.com/office/officeart/2005/8/layout/cycle2"/>
    <dgm:cxn modelId="{555134A8-A605-4495-B8A0-81EB3EB32FD3}" srcId="{FC418FA1-0B5B-4D1F-B6AD-23C8D5E5A723}" destId="{2599EAE5-7C93-4CDC-8A4A-476A3F9D7E84}" srcOrd="6" destOrd="0" parTransId="{C89D413A-ED88-4D4D-9E71-4CD98C0B3574}" sibTransId="{5745EC64-6BA4-4499-8B61-004FEDAF9091}"/>
    <dgm:cxn modelId="{683CAF0F-F6FD-4C4B-AC32-0C010C60C259}" type="presOf" srcId="{2599EAE5-7C93-4CDC-8A4A-476A3F9D7E84}" destId="{C25ED4EA-2127-4552-B919-B974BA6E0846}" srcOrd="0" destOrd="0" presId="urn:microsoft.com/office/officeart/2005/8/layout/cycle2"/>
    <dgm:cxn modelId="{B6649089-B58D-4365-8B34-0CFA135D252F}" type="presOf" srcId="{7D43F648-DB3B-4CA1-9DF5-0EA548BFEDCE}" destId="{E4650FE3-C7BC-47FC-8857-A72F89F0A895}" srcOrd="0" destOrd="0" presId="urn:microsoft.com/office/officeart/2005/8/layout/cycle2"/>
    <dgm:cxn modelId="{A2137F7E-C26F-42BF-A175-D6AAA2A0A05A}" type="presOf" srcId="{D8BAC88E-42CC-4D67-BEF8-3E9F6A49C5CC}" destId="{E610FCB4-C501-406A-8D51-C78F811BE3C0}" srcOrd="0" destOrd="0" presId="urn:microsoft.com/office/officeart/2005/8/layout/cycle2"/>
    <dgm:cxn modelId="{3C620256-87DA-48F8-AB74-79A394D3D46B}" type="presOf" srcId="{014AF054-07C3-4C24-8649-12DE49AC233C}" destId="{9B2ECD0B-3876-40C3-8A98-6B07A12BEC3E}" srcOrd="1" destOrd="0" presId="urn:microsoft.com/office/officeart/2005/8/layout/cycle2"/>
    <dgm:cxn modelId="{F137CECD-50EB-48B8-B87D-491B9FCA5869}" type="presOf" srcId="{7D43F648-DB3B-4CA1-9DF5-0EA548BFEDCE}" destId="{C538E4B1-C457-4B8E-839C-E18E42BD51C3}" srcOrd="1" destOrd="0" presId="urn:microsoft.com/office/officeart/2005/8/layout/cycle2"/>
    <dgm:cxn modelId="{C0DF3137-143B-4FB1-9C70-606BF07FE7FC}" type="presOf" srcId="{9C5CB958-81DD-457B-ABA7-080548598A22}" destId="{2BAB9843-15A9-44D9-8F72-6135EBBFF5AD}" srcOrd="0" destOrd="0" presId="urn:microsoft.com/office/officeart/2005/8/layout/cycle2"/>
    <dgm:cxn modelId="{A36443AE-312C-4E8D-882D-DF9553A7018E}" type="presOf" srcId="{81A96FFE-1829-4E17-8988-599203B2D7F9}" destId="{50009CE0-D914-45EE-AEE1-E9045E485F0B}" srcOrd="1" destOrd="0" presId="urn:microsoft.com/office/officeart/2005/8/layout/cycle2"/>
    <dgm:cxn modelId="{0B62C014-6A93-44A2-8826-6B62B22EA3FF}" type="presOf" srcId="{43DD5AB4-AFDE-402D-A542-22DD05F50A9A}" destId="{BF8B0C9C-423B-46CE-AEE6-38DA24350422}" srcOrd="0" destOrd="0" presId="urn:microsoft.com/office/officeart/2005/8/layout/cycle2"/>
    <dgm:cxn modelId="{EBCD9737-D9C3-4B52-9EDB-932B9CF03E40}" srcId="{FC418FA1-0B5B-4D1F-B6AD-23C8D5E5A723}" destId="{7C307169-BC11-41E6-8D9F-01C67F623C4A}" srcOrd="3" destOrd="0" parTransId="{578521CC-9967-4EF8-926F-2B644A6C1D72}" sibTransId="{7D43F648-DB3B-4CA1-9DF5-0EA548BFEDCE}"/>
    <dgm:cxn modelId="{11F4EF3D-C9A5-48B0-9DA7-07E6EBDA8ADA}" type="presOf" srcId="{A5D72CCC-EE7F-4D7D-A388-1EE02B5A2A2C}" destId="{17D6BEA4-10AE-418B-B809-AB53588C31C7}" srcOrd="0" destOrd="0" presId="urn:microsoft.com/office/officeart/2005/8/layout/cycle2"/>
    <dgm:cxn modelId="{56D9E0C1-9780-4354-A2F2-107429C1DF1E}" srcId="{FC418FA1-0B5B-4D1F-B6AD-23C8D5E5A723}" destId="{43DD5AB4-AFDE-402D-A542-22DD05F50A9A}" srcOrd="0" destOrd="0" parTransId="{7A4DCC83-AA69-4971-BAC1-875172AE353F}" sibTransId="{81A96FFE-1829-4E17-8988-599203B2D7F9}"/>
    <dgm:cxn modelId="{43FC051E-3CB0-459A-8106-23F3E3A0EFC1}" srcId="{FC418FA1-0B5B-4D1F-B6AD-23C8D5E5A723}" destId="{44D15122-B0F8-4F50-B4A3-FECD079DE032}" srcOrd="4" destOrd="0" parTransId="{066AA5ED-1EDC-4DEF-82D1-860AEFD741D8}" sibTransId="{2902DB6C-B786-449B-BE9B-92A543F7D567}"/>
    <dgm:cxn modelId="{51D86B30-343B-476D-A25B-7B14A8434FD2}" type="presOf" srcId="{7C307169-BC11-41E6-8D9F-01C67F623C4A}" destId="{BB744956-645F-4092-9D2C-D2FA5795F83C}" srcOrd="0" destOrd="0" presId="urn:microsoft.com/office/officeart/2005/8/layout/cycle2"/>
    <dgm:cxn modelId="{0BA60698-D787-46FD-B997-345F2D209148}" type="presOf" srcId="{FC418FA1-0B5B-4D1F-B6AD-23C8D5E5A723}" destId="{3EC8B931-0C25-4796-8085-363EC492F33A}" srcOrd="0" destOrd="0" presId="urn:microsoft.com/office/officeart/2005/8/layout/cycle2"/>
    <dgm:cxn modelId="{099829E1-357E-40E7-833C-20B02121DC29}" srcId="{FC418FA1-0B5B-4D1F-B6AD-23C8D5E5A723}" destId="{A5D72CCC-EE7F-4D7D-A388-1EE02B5A2A2C}" srcOrd="1" destOrd="0" parTransId="{46AD81C1-BC81-4DD2-9937-54C78ED02AE9}" sibTransId="{014AF054-07C3-4C24-8649-12DE49AC233C}"/>
    <dgm:cxn modelId="{ACF7E4DC-B485-4963-A111-B69C5C5CFD2F}" type="presOf" srcId="{D8BAC88E-42CC-4D67-BEF8-3E9F6A49C5CC}" destId="{17D30A22-1CD0-4E6A-9130-4A148DEB629E}" srcOrd="1" destOrd="0" presId="urn:microsoft.com/office/officeart/2005/8/layout/cycle2"/>
    <dgm:cxn modelId="{63904512-A077-47FC-A39B-7783EA3DF4DA}" type="presOf" srcId="{2902DB6C-B786-449B-BE9B-92A543F7D567}" destId="{080B94B9-9702-428A-A336-0FDE8D49E9F7}" srcOrd="0" destOrd="0" presId="urn:microsoft.com/office/officeart/2005/8/layout/cycle2"/>
    <dgm:cxn modelId="{27247394-8F30-497F-9BF6-8FC70BDA7164}" type="presOf" srcId="{9C5CB958-81DD-457B-ABA7-080548598A22}" destId="{BE8A1BD2-870E-4B30-A1F9-740CAE9C5599}" srcOrd="1" destOrd="0" presId="urn:microsoft.com/office/officeart/2005/8/layout/cycle2"/>
    <dgm:cxn modelId="{2B3C397D-D303-4DEB-9368-94EBFF13E9D0}" type="presOf" srcId="{5A5E6866-B939-42A3-8382-E29A89098A58}" destId="{38AB6E27-A7D9-4803-8E39-CEADA00E2A43}" srcOrd="0" destOrd="0" presId="urn:microsoft.com/office/officeart/2005/8/layout/cycle2"/>
    <dgm:cxn modelId="{647A9991-F161-4821-A224-0E5106E89F3D}" srcId="{FC418FA1-0B5B-4D1F-B6AD-23C8D5E5A723}" destId="{6ACBB7F8-8616-476D-B993-F326FA2F09FE}" srcOrd="5" destOrd="0" parTransId="{66CDBD52-DFE2-4058-85EB-C740D2309CA1}" sibTransId="{D8BAC88E-42CC-4D67-BEF8-3E9F6A49C5CC}"/>
    <dgm:cxn modelId="{1AB75E30-BAE8-4AF2-B21B-E7C2ABB1DD39}" type="presOf" srcId="{81A96FFE-1829-4E17-8988-599203B2D7F9}" destId="{4F775D61-AAC0-4603-BB6D-EE731639B20F}" srcOrd="0" destOrd="0" presId="urn:microsoft.com/office/officeart/2005/8/layout/cycle2"/>
    <dgm:cxn modelId="{3CE8205A-733E-4337-9C66-C3C5BD4713B5}" srcId="{FC418FA1-0B5B-4D1F-B6AD-23C8D5E5A723}" destId="{5A5E6866-B939-42A3-8382-E29A89098A58}" srcOrd="2" destOrd="0" parTransId="{B1A99183-0273-4DB9-966A-7FE625760D93}" sibTransId="{9C5CB958-81DD-457B-ABA7-080548598A22}"/>
    <dgm:cxn modelId="{38E3B03C-9C05-4BFF-ADC6-A97670FACA72}" type="presOf" srcId="{2902DB6C-B786-449B-BE9B-92A543F7D567}" destId="{8E11731C-B336-4601-9BB3-28B6BC044B85}" srcOrd="1" destOrd="0" presId="urn:microsoft.com/office/officeart/2005/8/layout/cycle2"/>
    <dgm:cxn modelId="{2CFD2450-364E-4169-87EB-5E1FFE26AEE8}" type="presOf" srcId="{6ACBB7F8-8616-476D-B993-F326FA2F09FE}" destId="{4E3D4F58-7E08-48A0-B308-CE9E7E5F9E9E}" srcOrd="0" destOrd="0" presId="urn:microsoft.com/office/officeart/2005/8/layout/cycle2"/>
    <dgm:cxn modelId="{28FA3761-A205-4929-AF2D-ABD60B219177}" type="presOf" srcId="{014AF054-07C3-4C24-8649-12DE49AC233C}" destId="{A45B9334-D881-46A8-A6AF-F73C86BE5EB0}" srcOrd="0" destOrd="0" presId="urn:microsoft.com/office/officeart/2005/8/layout/cycle2"/>
    <dgm:cxn modelId="{934E8659-2A24-42B3-A03C-2B1344B54E9B}" type="presOf" srcId="{5745EC64-6BA4-4499-8B61-004FEDAF9091}" destId="{2477457F-567F-45B4-B9DE-EFEF312119D1}" srcOrd="1" destOrd="0" presId="urn:microsoft.com/office/officeart/2005/8/layout/cycle2"/>
    <dgm:cxn modelId="{5E84323B-8A48-472A-8D5E-AA62E36461BF}" type="presParOf" srcId="{3EC8B931-0C25-4796-8085-363EC492F33A}" destId="{BF8B0C9C-423B-46CE-AEE6-38DA24350422}" srcOrd="0" destOrd="0" presId="urn:microsoft.com/office/officeart/2005/8/layout/cycle2"/>
    <dgm:cxn modelId="{D82597F0-08DD-4ECF-8CFC-6C230E1F3101}" type="presParOf" srcId="{3EC8B931-0C25-4796-8085-363EC492F33A}" destId="{4F775D61-AAC0-4603-BB6D-EE731639B20F}" srcOrd="1" destOrd="0" presId="urn:microsoft.com/office/officeart/2005/8/layout/cycle2"/>
    <dgm:cxn modelId="{EE21F79B-C3D4-4AD8-956D-7B8566DDFDB9}" type="presParOf" srcId="{4F775D61-AAC0-4603-BB6D-EE731639B20F}" destId="{50009CE0-D914-45EE-AEE1-E9045E485F0B}" srcOrd="0" destOrd="0" presId="urn:microsoft.com/office/officeart/2005/8/layout/cycle2"/>
    <dgm:cxn modelId="{76D29779-7DF0-4B4F-8A1C-78B25C1DC321}" type="presParOf" srcId="{3EC8B931-0C25-4796-8085-363EC492F33A}" destId="{17D6BEA4-10AE-418B-B809-AB53588C31C7}" srcOrd="2" destOrd="0" presId="urn:microsoft.com/office/officeart/2005/8/layout/cycle2"/>
    <dgm:cxn modelId="{89191BA6-40BA-421B-B084-893EF164652F}" type="presParOf" srcId="{3EC8B931-0C25-4796-8085-363EC492F33A}" destId="{A45B9334-D881-46A8-A6AF-F73C86BE5EB0}" srcOrd="3" destOrd="0" presId="urn:microsoft.com/office/officeart/2005/8/layout/cycle2"/>
    <dgm:cxn modelId="{68263F0A-8EB8-44C8-9CB9-B26874637215}" type="presParOf" srcId="{A45B9334-D881-46A8-A6AF-F73C86BE5EB0}" destId="{9B2ECD0B-3876-40C3-8A98-6B07A12BEC3E}" srcOrd="0" destOrd="0" presId="urn:microsoft.com/office/officeart/2005/8/layout/cycle2"/>
    <dgm:cxn modelId="{7E93356F-3617-4D06-B094-D58E4EFCBD42}" type="presParOf" srcId="{3EC8B931-0C25-4796-8085-363EC492F33A}" destId="{38AB6E27-A7D9-4803-8E39-CEADA00E2A43}" srcOrd="4" destOrd="0" presId="urn:microsoft.com/office/officeart/2005/8/layout/cycle2"/>
    <dgm:cxn modelId="{A4B7736F-7B78-42F3-AC8B-B2382FB72B6C}" type="presParOf" srcId="{3EC8B931-0C25-4796-8085-363EC492F33A}" destId="{2BAB9843-15A9-44D9-8F72-6135EBBFF5AD}" srcOrd="5" destOrd="0" presId="urn:microsoft.com/office/officeart/2005/8/layout/cycle2"/>
    <dgm:cxn modelId="{C145B23A-E570-4ECB-82F7-EBF93810057D}" type="presParOf" srcId="{2BAB9843-15A9-44D9-8F72-6135EBBFF5AD}" destId="{BE8A1BD2-870E-4B30-A1F9-740CAE9C5599}" srcOrd="0" destOrd="0" presId="urn:microsoft.com/office/officeart/2005/8/layout/cycle2"/>
    <dgm:cxn modelId="{3DC343F4-BC27-4293-898A-8A4768E7B893}" type="presParOf" srcId="{3EC8B931-0C25-4796-8085-363EC492F33A}" destId="{BB744956-645F-4092-9D2C-D2FA5795F83C}" srcOrd="6" destOrd="0" presId="urn:microsoft.com/office/officeart/2005/8/layout/cycle2"/>
    <dgm:cxn modelId="{3E448AA2-A88A-49E9-A0BE-601168128312}" type="presParOf" srcId="{3EC8B931-0C25-4796-8085-363EC492F33A}" destId="{E4650FE3-C7BC-47FC-8857-A72F89F0A895}" srcOrd="7" destOrd="0" presId="urn:microsoft.com/office/officeart/2005/8/layout/cycle2"/>
    <dgm:cxn modelId="{487A862E-F42D-40D7-87F2-DBB31430882D}" type="presParOf" srcId="{E4650FE3-C7BC-47FC-8857-A72F89F0A895}" destId="{C538E4B1-C457-4B8E-839C-E18E42BD51C3}" srcOrd="0" destOrd="0" presId="urn:microsoft.com/office/officeart/2005/8/layout/cycle2"/>
    <dgm:cxn modelId="{DD198649-1EF1-4571-B9D3-7B3818E6D3EF}" type="presParOf" srcId="{3EC8B931-0C25-4796-8085-363EC492F33A}" destId="{C66560FE-9CA8-46E2-A6A5-8B6C5194E2B3}" srcOrd="8" destOrd="0" presId="urn:microsoft.com/office/officeart/2005/8/layout/cycle2"/>
    <dgm:cxn modelId="{5E97AC98-09D8-4541-B830-C8E4F6832FE2}" type="presParOf" srcId="{3EC8B931-0C25-4796-8085-363EC492F33A}" destId="{080B94B9-9702-428A-A336-0FDE8D49E9F7}" srcOrd="9" destOrd="0" presId="urn:microsoft.com/office/officeart/2005/8/layout/cycle2"/>
    <dgm:cxn modelId="{4F63B504-2571-46FD-8FE7-FCE881FBDBA3}" type="presParOf" srcId="{080B94B9-9702-428A-A336-0FDE8D49E9F7}" destId="{8E11731C-B336-4601-9BB3-28B6BC044B85}" srcOrd="0" destOrd="0" presId="urn:microsoft.com/office/officeart/2005/8/layout/cycle2"/>
    <dgm:cxn modelId="{AA64C63C-09CF-4D10-8028-A8CE6D770896}" type="presParOf" srcId="{3EC8B931-0C25-4796-8085-363EC492F33A}" destId="{4E3D4F58-7E08-48A0-B308-CE9E7E5F9E9E}" srcOrd="10" destOrd="0" presId="urn:microsoft.com/office/officeart/2005/8/layout/cycle2"/>
    <dgm:cxn modelId="{31018FA0-749A-43EC-B26C-5BCBA7C89C0E}" type="presParOf" srcId="{3EC8B931-0C25-4796-8085-363EC492F33A}" destId="{E610FCB4-C501-406A-8D51-C78F811BE3C0}" srcOrd="11" destOrd="0" presId="urn:microsoft.com/office/officeart/2005/8/layout/cycle2"/>
    <dgm:cxn modelId="{A8F2684E-3FDA-47BB-B964-B08CF2DDDDB0}" type="presParOf" srcId="{E610FCB4-C501-406A-8D51-C78F811BE3C0}" destId="{17D30A22-1CD0-4E6A-9130-4A148DEB629E}" srcOrd="0" destOrd="0" presId="urn:microsoft.com/office/officeart/2005/8/layout/cycle2"/>
    <dgm:cxn modelId="{768990C9-D2C0-4331-BF97-E1CD84ABADD4}" type="presParOf" srcId="{3EC8B931-0C25-4796-8085-363EC492F33A}" destId="{C25ED4EA-2127-4552-B919-B974BA6E0846}" srcOrd="12" destOrd="0" presId="urn:microsoft.com/office/officeart/2005/8/layout/cycle2"/>
    <dgm:cxn modelId="{A6AFBACE-6E36-4866-9B2D-914B526DF60D}" type="presParOf" srcId="{3EC8B931-0C25-4796-8085-363EC492F33A}" destId="{828BD782-6A3B-414A-9664-9C65D1BC6FEC}" srcOrd="13" destOrd="0" presId="urn:microsoft.com/office/officeart/2005/8/layout/cycle2"/>
    <dgm:cxn modelId="{E2CFAAF9-84E6-439A-AED2-F1B1922B023E}" type="presParOf" srcId="{828BD782-6A3B-414A-9664-9C65D1BC6FEC}" destId="{2477457F-567F-45B4-B9DE-EFEF312119D1}"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C87006-4C82-4EE9-B17D-F2316AFAACA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667FFBF-2DB7-4203-BFA0-89568DA0F6E7}">
      <dgm:prSet phldrT="[نص]"/>
      <dgm:spPr/>
      <dgm:t>
        <a:bodyPr/>
        <a:lstStyle/>
        <a:p>
          <a:r>
            <a:rPr lang="ar-SA" b="1" dirty="0" smtClean="0">
              <a:solidFill>
                <a:srgbClr val="FFC000"/>
              </a:solidFill>
            </a:rPr>
            <a:t>خصائص الإعلام الجديد من وجهة نظر علماء الاتصال</a:t>
          </a:r>
          <a:endParaRPr lang="en-US" dirty="0"/>
        </a:p>
      </dgm:t>
    </dgm:pt>
    <dgm:pt modelId="{672CC84D-D973-4321-985D-912C28F21E06}" type="parTrans" cxnId="{3893B4EB-31FE-48ED-B5DD-7E59F25E65D4}">
      <dgm:prSet/>
      <dgm:spPr/>
      <dgm:t>
        <a:bodyPr/>
        <a:lstStyle/>
        <a:p>
          <a:endParaRPr lang="en-US"/>
        </a:p>
      </dgm:t>
    </dgm:pt>
    <dgm:pt modelId="{EFA9C1B1-3329-4F28-9EE1-6723C105919A}" type="sibTrans" cxnId="{3893B4EB-31FE-48ED-B5DD-7E59F25E65D4}">
      <dgm:prSet/>
      <dgm:spPr/>
      <dgm:t>
        <a:bodyPr/>
        <a:lstStyle/>
        <a:p>
          <a:endParaRPr lang="en-US"/>
        </a:p>
      </dgm:t>
    </dgm:pt>
    <dgm:pt modelId="{B0F62A35-4410-473B-A037-D7093AE9DDEF}">
      <dgm:prSet phldrT="[نص]" custT="1"/>
      <dgm:spPr/>
      <dgm:t>
        <a:bodyPr/>
        <a:lstStyle/>
        <a:p>
          <a:r>
            <a:rPr lang="ar-SA" sz="1800" b="1" dirty="0" smtClean="0">
              <a:solidFill>
                <a:schemeClr val="tx2"/>
              </a:solidFill>
            </a:rPr>
            <a:t>وسيلة بحث عن المعلومات </a:t>
          </a:r>
          <a:endParaRPr lang="en-US" sz="1800" b="1" dirty="0">
            <a:solidFill>
              <a:schemeClr val="tx2"/>
            </a:solidFill>
          </a:endParaRPr>
        </a:p>
      </dgm:t>
    </dgm:pt>
    <dgm:pt modelId="{B4DB2A61-7EF5-444E-8097-3CD7C2C42E59}" type="parTrans" cxnId="{680E7A87-E3E4-46AD-9E03-3D49C0ACB79C}">
      <dgm:prSet/>
      <dgm:spPr/>
      <dgm:t>
        <a:bodyPr/>
        <a:lstStyle/>
        <a:p>
          <a:endParaRPr lang="en-US"/>
        </a:p>
      </dgm:t>
    </dgm:pt>
    <dgm:pt modelId="{DA84E84F-F2B0-412D-9662-E9A6B7A3F4DF}" type="sibTrans" cxnId="{680E7A87-E3E4-46AD-9E03-3D49C0ACB79C}">
      <dgm:prSet/>
      <dgm:spPr/>
      <dgm:t>
        <a:bodyPr/>
        <a:lstStyle/>
        <a:p>
          <a:endParaRPr lang="en-US"/>
        </a:p>
      </dgm:t>
    </dgm:pt>
    <dgm:pt modelId="{5A633023-537B-474C-B9D5-3C92DD33CBF3}">
      <dgm:prSet phldrT="[نص]" custT="1"/>
      <dgm:spPr/>
      <dgm:t>
        <a:bodyPr/>
        <a:lstStyle/>
        <a:p>
          <a:r>
            <a:rPr lang="ar-SA" sz="1800" b="1" dirty="0" smtClean="0">
              <a:solidFill>
                <a:schemeClr val="tx2"/>
              </a:solidFill>
            </a:rPr>
            <a:t>وسيلة مشاركة جماعية </a:t>
          </a:r>
          <a:endParaRPr lang="en-US" sz="1800" b="1" dirty="0">
            <a:solidFill>
              <a:schemeClr val="tx2"/>
            </a:solidFill>
          </a:endParaRPr>
        </a:p>
      </dgm:t>
    </dgm:pt>
    <dgm:pt modelId="{66693D40-F250-4E4D-97B4-EDC1B3C57F65}" type="parTrans" cxnId="{206B3670-99B5-439A-AF27-4DF10A1D5F01}">
      <dgm:prSet/>
      <dgm:spPr/>
      <dgm:t>
        <a:bodyPr/>
        <a:lstStyle/>
        <a:p>
          <a:endParaRPr lang="en-US"/>
        </a:p>
      </dgm:t>
    </dgm:pt>
    <dgm:pt modelId="{28E44BDB-2AF9-4E01-812A-ABE05E485A44}" type="sibTrans" cxnId="{206B3670-99B5-439A-AF27-4DF10A1D5F01}">
      <dgm:prSet/>
      <dgm:spPr/>
      <dgm:t>
        <a:bodyPr/>
        <a:lstStyle/>
        <a:p>
          <a:endParaRPr lang="en-US"/>
        </a:p>
      </dgm:t>
    </dgm:pt>
    <dgm:pt modelId="{73162B96-E525-43AE-B0F6-A93330921586}">
      <dgm:prSet phldrT="[نص]" custT="1"/>
      <dgm:spPr/>
      <dgm:t>
        <a:bodyPr/>
        <a:lstStyle/>
        <a:p>
          <a:r>
            <a:rPr lang="ar-SA" sz="1800" b="1" dirty="0" smtClean="0">
              <a:solidFill>
                <a:schemeClr val="tx2"/>
              </a:solidFill>
            </a:rPr>
            <a:t>وسيلة لعب تفاعلي</a:t>
          </a:r>
          <a:r>
            <a:rPr lang="ar-SA" sz="1700" dirty="0" smtClean="0">
              <a:solidFill>
                <a:schemeClr val="tx2"/>
              </a:solidFill>
            </a:rPr>
            <a:t> </a:t>
          </a:r>
          <a:endParaRPr lang="en-US" sz="1700" dirty="0"/>
        </a:p>
      </dgm:t>
    </dgm:pt>
    <dgm:pt modelId="{826205E4-9F37-494A-ACB2-1D730F94043B}" type="parTrans" cxnId="{01C9B9F5-D31B-4DD1-BBCD-AB0C63375E2C}">
      <dgm:prSet/>
      <dgm:spPr/>
      <dgm:t>
        <a:bodyPr/>
        <a:lstStyle/>
        <a:p>
          <a:endParaRPr lang="en-US"/>
        </a:p>
      </dgm:t>
    </dgm:pt>
    <dgm:pt modelId="{C67CE4A0-2BCF-4E1C-837F-150D2253F439}" type="sibTrans" cxnId="{01C9B9F5-D31B-4DD1-BBCD-AB0C63375E2C}">
      <dgm:prSet/>
      <dgm:spPr/>
      <dgm:t>
        <a:bodyPr/>
        <a:lstStyle/>
        <a:p>
          <a:endParaRPr lang="en-US"/>
        </a:p>
      </dgm:t>
    </dgm:pt>
    <dgm:pt modelId="{D4989BB1-2AE9-48EA-ABF5-063BE24CE080}">
      <dgm:prSet phldrT="[نص]" custT="1"/>
      <dgm:spPr/>
      <dgm:t>
        <a:bodyPr/>
        <a:lstStyle/>
        <a:p>
          <a:r>
            <a:rPr lang="ar-SA" sz="1800" b="1" dirty="0" smtClean="0">
              <a:solidFill>
                <a:schemeClr val="tx2"/>
              </a:solidFill>
            </a:rPr>
            <a:t>الاستبدال أو الإحلال للوسائل الأخرى</a:t>
          </a:r>
          <a:endParaRPr lang="en-US" sz="1800" b="1" dirty="0">
            <a:solidFill>
              <a:schemeClr val="tx2"/>
            </a:solidFill>
          </a:endParaRPr>
        </a:p>
      </dgm:t>
    </dgm:pt>
    <dgm:pt modelId="{AAF351B0-E6EE-4482-B070-10661A283436}" type="parTrans" cxnId="{8F0F2F9C-58B9-427E-8822-0435B325DFB1}">
      <dgm:prSet/>
      <dgm:spPr/>
      <dgm:t>
        <a:bodyPr/>
        <a:lstStyle/>
        <a:p>
          <a:endParaRPr lang="en-US"/>
        </a:p>
      </dgm:t>
    </dgm:pt>
    <dgm:pt modelId="{BFD0A7F9-0118-4073-BCA1-50436C000CB0}" type="sibTrans" cxnId="{8F0F2F9C-58B9-427E-8822-0435B325DFB1}">
      <dgm:prSet/>
      <dgm:spPr/>
      <dgm:t>
        <a:bodyPr/>
        <a:lstStyle/>
        <a:p>
          <a:endParaRPr lang="en-US"/>
        </a:p>
      </dgm:t>
    </dgm:pt>
    <dgm:pt modelId="{56B9CFA1-8EB8-4EE5-B6EF-6CD84159B37D}">
      <dgm:prSet phldrT="[نص]" custT="1"/>
      <dgm:spPr/>
      <dgm:t>
        <a:bodyPr/>
        <a:lstStyle/>
        <a:p>
          <a:r>
            <a:rPr lang="ar-SA" sz="1800" b="1" dirty="0" smtClean="0">
              <a:solidFill>
                <a:schemeClr val="tx2"/>
              </a:solidFill>
            </a:rPr>
            <a:t>وسائل اتصال شخصي </a:t>
          </a:r>
          <a:endParaRPr lang="en-US" sz="1800" b="1" dirty="0"/>
        </a:p>
      </dgm:t>
    </dgm:pt>
    <dgm:pt modelId="{382000EB-0C15-4DEF-A47C-78DBA0E08D7D}" type="parTrans" cxnId="{09693187-1418-4E36-9FB8-40BEC057293E}">
      <dgm:prSet/>
      <dgm:spPr/>
      <dgm:t>
        <a:bodyPr/>
        <a:lstStyle/>
        <a:p>
          <a:endParaRPr lang="en-US"/>
        </a:p>
      </dgm:t>
    </dgm:pt>
    <dgm:pt modelId="{1B7FABFD-EC28-4E0E-AF7C-6143450F0950}" type="sibTrans" cxnId="{09693187-1418-4E36-9FB8-40BEC057293E}">
      <dgm:prSet/>
      <dgm:spPr/>
      <dgm:t>
        <a:bodyPr/>
        <a:lstStyle/>
        <a:p>
          <a:endParaRPr lang="en-US"/>
        </a:p>
      </dgm:t>
    </dgm:pt>
    <dgm:pt modelId="{83FB833C-E2E7-476F-8377-99C98F08F405}" type="pres">
      <dgm:prSet presAssocID="{12C87006-4C82-4EE9-B17D-F2316AFAACAA}" presName="Name0" presStyleCnt="0">
        <dgm:presLayoutVars>
          <dgm:dir/>
          <dgm:resizeHandles val="exact"/>
        </dgm:presLayoutVars>
      </dgm:prSet>
      <dgm:spPr/>
      <dgm:t>
        <a:bodyPr/>
        <a:lstStyle/>
        <a:p>
          <a:endParaRPr lang="en-US"/>
        </a:p>
      </dgm:t>
    </dgm:pt>
    <dgm:pt modelId="{9C04A180-0488-491E-83A7-46C711F69E44}" type="pres">
      <dgm:prSet presAssocID="{12C87006-4C82-4EE9-B17D-F2316AFAACAA}" presName="cycle" presStyleCnt="0"/>
      <dgm:spPr/>
    </dgm:pt>
    <dgm:pt modelId="{7DBA9356-33C1-4E18-A315-20C3BE5E5156}" type="pres">
      <dgm:prSet presAssocID="{8667FFBF-2DB7-4203-BFA0-89568DA0F6E7}" presName="nodeFirstNode" presStyleLbl="node1" presStyleIdx="0" presStyleCnt="6">
        <dgm:presLayoutVars>
          <dgm:bulletEnabled val="1"/>
        </dgm:presLayoutVars>
      </dgm:prSet>
      <dgm:spPr/>
      <dgm:t>
        <a:bodyPr/>
        <a:lstStyle/>
        <a:p>
          <a:endParaRPr lang="en-US"/>
        </a:p>
      </dgm:t>
    </dgm:pt>
    <dgm:pt modelId="{26DB1C3F-B721-4F66-AB13-2AB6AD9F544A}" type="pres">
      <dgm:prSet presAssocID="{EFA9C1B1-3329-4F28-9EE1-6723C105919A}" presName="sibTransFirstNode" presStyleLbl="bgShp" presStyleIdx="0" presStyleCnt="1" custLinFactNeighborX="49789" custLinFactNeighborY="36412"/>
      <dgm:spPr/>
      <dgm:t>
        <a:bodyPr/>
        <a:lstStyle/>
        <a:p>
          <a:endParaRPr lang="en-US"/>
        </a:p>
      </dgm:t>
    </dgm:pt>
    <dgm:pt modelId="{BD28CED0-E902-4B0D-9513-818F2E82ED43}" type="pres">
      <dgm:prSet presAssocID="{56B9CFA1-8EB8-4EE5-B6EF-6CD84159B37D}" presName="nodeFollowingNodes" presStyleLbl="node1" presStyleIdx="1" presStyleCnt="6" custRadScaleRad="102530" custRadScaleInc="-2182">
        <dgm:presLayoutVars>
          <dgm:bulletEnabled val="1"/>
        </dgm:presLayoutVars>
      </dgm:prSet>
      <dgm:spPr/>
      <dgm:t>
        <a:bodyPr/>
        <a:lstStyle/>
        <a:p>
          <a:endParaRPr lang="en-US"/>
        </a:p>
      </dgm:t>
    </dgm:pt>
    <dgm:pt modelId="{3D379870-18BE-4A69-BC12-8DC4644C82EF}" type="pres">
      <dgm:prSet presAssocID="{B0F62A35-4410-473B-A037-D7093AE9DDEF}" presName="nodeFollowingNodes" presStyleLbl="node1" presStyleIdx="2" presStyleCnt="6">
        <dgm:presLayoutVars>
          <dgm:bulletEnabled val="1"/>
        </dgm:presLayoutVars>
      </dgm:prSet>
      <dgm:spPr/>
      <dgm:t>
        <a:bodyPr/>
        <a:lstStyle/>
        <a:p>
          <a:endParaRPr lang="en-US"/>
        </a:p>
      </dgm:t>
    </dgm:pt>
    <dgm:pt modelId="{11D02D33-441D-4F5D-A6E7-B9FC7154F3F7}" type="pres">
      <dgm:prSet presAssocID="{5A633023-537B-474C-B9D5-3C92DD33CBF3}" presName="nodeFollowingNodes" presStyleLbl="node1" presStyleIdx="3" presStyleCnt="6">
        <dgm:presLayoutVars>
          <dgm:bulletEnabled val="1"/>
        </dgm:presLayoutVars>
      </dgm:prSet>
      <dgm:spPr/>
      <dgm:t>
        <a:bodyPr/>
        <a:lstStyle/>
        <a:p>
          <a:endParaRPr lang="en-US"/>
        </a:p>
      </dgm:t>
    </dgm:pt>
    <dgm:pt modelId="{06CEDA78-4BA1-4491-99DE-62BCB92F9D57}" type="pres">
      <dgm:prSet presAssocID="{73162B96-E525-43AE-B0F6-A93330921586}" presName="nodeFollowingNodes" presStyleLbl="node1" presStyleIdx="4" presStyleCnt="6">
        <dgm:presLayoutVars>
          <dgm:bulletEnabled val="1"/>
        </dgm:presLayoutVars>
      </dgm:prSet>
      <dgm:spPr/>
      <dgm:t>
        <a:bodyPr/>
        <a:lstStyle/>
        <a:p>
          <a:endParaRPr lang="en-US"/>
        </a:p>
      </dgm:t>
    </dgm:pt>
    <dgm:pt modelId="{94D59BD3-B144-47AE-B4CF-4EC9FEA42B43}" type="pres">
      <dgm:prSet presAssocID="{D4989BB1-2AE9-48EA-ABF5-063BE24CE080}" presName="nodeFollowingNodes" presStyleLbl="node1" presStyleIdx="5" presStyleCnt="6">
        <dgm:presLayoutVars>
          <dgm:bulletEnabled val="1"/>
        </dgm:presLayoutVars>
      </dgm:prSet>
      <dgm:spPr/>
      <dgm:t>
        <a:bodyPr/>
        <a:lstStyle/>
        <a:p>
          <a:endParaRPr lang="en-US"/>
        </a:p>
      </dgm:t>
    </dgm:pt>
  </dgm:ptLst>
  <dgm:cxnLst>
    <dgm:cxn modelId="{4CFD79D4-4D4D-42A7-95B4-A3A0179CB471}" type="presOf" srcId="{EFA9C1B1-3329-4F28-9EE1-6723C105919A}" destId="{26DB1C3F-B721-4F66-AB13-2AB6AD9F544A}" srcOrd="0" destOrd="0" presId="urn:microsoft.com/office/officeart/2005/8/layout/cycle3"/>
    <dgm:cxn modelId="{E3B8C65B-F65C-4B31-92F1-A97CAA29537F}" type="presOf" srcId="{5A633023-537B-474C-B9D5-3C92DD33CBF3}" destId="{11D02D33-441D-4F5D-A6E7-B9FC7154F3F7}" srcOrd="0" destOrd="0" presId="urn:microsoft.com/office/officeart/2005/8/layout/cycle3"/>
    <dgm:cxn modelId="{206B3670-99B5-439A-AF27-4DF10A1D5F01}" srcId="{12C87006-4C82-4EE9-B17D-F2316AFAACAA}" destId="{5A633023-537B-474C-B9D5-3C92DD33CBF3}" srcOrd="3" destOrd="0" parTransId="{66693D40-F250-4E4D-97B4-EDC1B3C57F65}" sibTransId="{28E44BDB-2AF9-4E01-812A-ABE05E485A44}"/>
    <dgm:cxn modelId="{680E7A87-E3E4-46AD-9E03-3D49C0ACB79C}" srcId="{12C87006-4C82-4EE9-B17D-F2316AFAACAA}" destId="{B0F62A35-4410-473B-A037-D7093AE9DDEF}" srcOrd="2" destOrd="0" parTransId="{B4DB2A61-7EF5-444E-8097-3CD7C2C42E59}" sibTransId="{DA84E84F-F2B0-412D-9662-E9A6B7A3F4DF}"/>
    <dgm:cxn modelId="{07DF71EC-BDFC-4C9B-81EF-F26035A579B4}" type="presOf" srcId="{56B9CFA1-8EB8-4EE5-B6EF-6CD84159B37D}" destId="{BD28CED0-E902-4B0D-9513-818F2E82ED43}" srcOrd="0" destOrd="0" presId="urn:microsoft.com/office/officeart/2005/8/layout/cycle3"/>
    <dgm:cxn modelId="{695417F0-3BBA-4B97-9973-145FAF67B3CD}" type="presOf" srcId="{B0F62A35-4410-473B-A037-D7093AE9DDEF}" destId="{3D379870-18BE-4A69-BC12-8DC4644C82EF}" srcOrd="0" destOrd="0" presId="urn:microsoft.com/office/officeart/2005/8/layout/cycle3"/>
    <dgm:cxn modelId="{01C9B9F5-D31B-4DD1-BBCD-AB0C63375E2C}" srcId="{12C87006-4C82-4EE9-B17D-F2316AFAACAA}" destId="{73162B96-E525-43AE-B0F6-A93330921586}" srcOrd="4" destOrd="0" parTransId="{826205E4-9F37-494A-ACB2-1D730F94043B}" sibTransId="{C67CE4A0-2BCF-4E1C-837F-150D2253F439}"/>
    <dgm:cxn modelId="{8F0F2F9C-58B9-427E-8822-0435B325DFB1}" srcId="{12C87006-4C82-4EE9-B17D-F2316AFAACAA}" destId="{D4989BB1-2AE9-48EA-ABF5-063BE24CE080}" srcOrd="5" destOrd="0" parTransId="{AAF351B0-E6EE-4482-B070-10661A283436}" sibTransId="{BFD0A7F9-0118-4073-BCA1-50436C000CB0}"/>
    <dgm:cxn modelId="{B0437D24-8C06-497D-955C-C453212DFC14}" type="presOf" srcId="{D4989BB1-2AE9-48EA-ABF5-063BE24CE080}" destId="{94D59BD3-B144-47AE-B4CF-4EC9FEA42B43}" srcOrd="0" destOrd="0" presId="urn:microsoft.com/office/officeart/2005/8/layout/cycle3"/>
    <dgm:cxn modelId="{44FBA2C4-E285-4F69-8C53-0CCF33D474FE}" type="presOf" srcId="{8667FFBF-2DB7-4203-BFA0-89568DA0F6E7}" destId="{7DBA9356-33C1-4E18-A315-20C3BE5E5156}" srcOrd="0" destOrd="0" presId="urn:microsoft.com/office/officeart/2005/8/layout/cycle3"/>
    <dgm:cxn modelId="{359C9951-6F59-485A-93B7-A2A0CE343454}" type="presOf" srcId="{73162B96-E525-43AE-B0F6-A93330921586}" destId="{06CEDA78-4BA1-4491-99DE-62BCB92F9D57}" srcOrd="0" destOrd="0" presId="urn:microsoft.com/office/officeart/2005/8/layout/cycle3"/>
    <dgm:cxn modelId="{F4E9AF7C-E1F8-44CD-8E12-0D1B56CC88FB}" type="presOf" srcId="{12C87006-4C82-4EE9-B17D-F2316AFAACAA}" destId="{83FB833C-E2E7-476F-8377-99C98F08F405}" srcOrd="0" destOrd="0" presId="urn:microsoft.com/office/officeart/2005/8/layout/cycle3"/>
    <dgm:cxn modelId="{09693187-1418-4E36-9FB8-40BEC057293E}" srcId="{12C87006-4C82-4EE9-B17D-F2316AFAACAA}" destId="{56B9CFA1-8EB8-4EE5-B6EF-6CD84159B37D}" srcOrd="1" destOrd="0" parTransId="{382000EB-0C15-4DEF-A47C-78DBA0E08D7D}" sibTransId="{1B7FABFD-EC28-4E0E-AF7C-6143450F0950}"/>
    <dgm:cxn modelId="{3893B4EB-31FE-48ED-B5DD-7E59F25E65D4}" srcId="{12C87006-4C82-4EE9-B17D-F2316AFAACAA}" destId="{8667FFBF-2DB7-4203-BFA0-89568DA0F6E7}" srcOrd="0" destOrd="0" parTransId="{672CC84D-D973-4321-985D-912C28F21E06}" sibTransId="{EFA9C1B1-3329-4F28-9EE1-6723C105919A}"/>
    <dgm:cxn modelId="{33F22924-0C00-48B4-9187-6C3E9FE42AD2}" type="presParOf" srcId="{83FB833C-E2E7-476F-8377-99C98F08F405}" destId="{9C04A180-0488-491E-83A7-46C711F69E44}" srcOrd="0" destOrd="0" presId="urn:microsoft.com/office/officeart/2005/8/layout/cycle3"/>
    <dgm:cxn modelId="{A90BBEC3-926F-4DDC-B90F-A1CB9B6D4E97}" type="presParOf" srcId="{9C04A180-0488-491E-83A7-46C711F69E44}" destId="{7DBA9356-33C1-4E18-A315-20C3BE5E5156}" srcOrd="0" destOrd="0" presId="urn:microsoft.com/office/officeart/2005/8/layout/cycle3"/>
    <dgm:cxn modelId="{E71285C9-F953-467B-BBB2-FD890F0AFF29}" type="presParOf" srcId="{9C04A180-0488-491E-83A7-46C711F69E44}" destId="{26DB1C3F-B721-4F66-AB13-2AB6AD9F544A}" srcOrd="1" destOrd="0" presId="urn:microsoft.com/office/officeart/2005/8/layout/cycle3"/>
    <dgm:cxn modelId="{B3A0EF01-3007-4834-A49D-94E81A31F3B6}" type="presParOf" srcId="{9C04A180-0488-491E-83A7-46C711F69E44}" destId="{BD28CED0-E902-4B0D-9513-818F2E82ED43}" srcOrd="2" destOrd="0" presId="urn:microsoft.com/office/officeart/2005/8/layout/cycle3"/>
    <dgm:cxn modelId="{9DCC9AA5-3636-475D-BEA1-CE5370EE6BAC}" type="presParOf" srcId="{9C04A180-0488-491E-83A7-46C711F69E44}" destId="{3D379870-18BE-4A69-BC12-8DC4644C82EF}" srcOrd="3" destOrd="0" presId="urn:microsoft.com/office/officeart/2005/8/layout/cycle3"/>
    <dgm:cxn modelId="{E55E5C98-5562-4383-90D1-6DD8A6D92B20}" type="presParOf" srcId="{9C04A180-0488-491E-83A7-46C711F69E44}" destId="{11D02D33-441D-4F5D-A6E7-B9FC7154F3F7}" srcOrd="4" destOrd="0" presId="urn:microsoft.com/office/officeart/2005/8/layout/cycle3"/>
    <dgm:cxn modelId="{CA075765-8A93-4D37-B780-9E37B090233F}" type="presParOf" srcId="{9C04A180-0488-491E-83A7-46C711F69E44}" destId="{06CEDA78-4BA1-4491-99DE-62BCB92F9D57}" srcOrd="5" destOrd="0" presId="urn:microsoft.com/office/officeart/2005/8/layout/cycle3"/>
    <dgm:cxn modelId="{4976786A-6346-44ED-9BCF-BCAA64C25A91}" type="presParOf" srcId="{9C04A180-0488-491E-83A7-46C711F69E44}" destId="{94D59BD3-B144-47AE-B4CF-4EC9FEA42B43}"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292D0F-CE61-431B-BD1F-AC02558B8DBD}"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24D2AF76-3BC7-43BA-AE85-EED344747B07}">
      <dgm:prSet phldrT="[نص]"/>
      <dgm:spPr/>
      <dgm:t>
        <a:bodyPr/>
        <a:lstStyle/>
        <a:p>
          <a:r>
            <a:rPr lang="ar-SA" dirty="0" smtClean="0"/>
            <a:t>كسر احتكار المؤسسات الإعلامية الكبرى</a:t>
          </a:r>
          <a:endParaRPr lang="en-US" dirty="0"/>
        </a:p>
      </dgm:t>
    </dgm:pt>
    <dgm:pt modelId="{07237DB5-16A5-487E-8258-578C6976FB0C}" type="parTrans" cxnId="{D489B423-8086-41BE-AD4D-A8699B492F40}">
      <dgm:prSet/>
      <dgm:spPr/>
      <dgm:t>
        <a:bodyPr/>
        <a:lstStyle/>
        <a:p>
          <a:endParaRPr lang="en-US"/>
        </a:p>
      </dgm:t>
    </dgm:pt>
    <dgm:pt modelId="{3946E820-9E37-429E-AF43-5DA96DD2FAB1}" type="sibTrans" cxnId="{D489B423-8086-41BE-AD4D-A8699B492F40}">
      <dgm:prSet/>
      <dgm:spPr/>
      <dgm:t>
        <a:bodyPr/>
        <a:lstStyle/>
        <a:p>
          <a:endParaRPr lang="en-US"/>
        </a:p>
      </dgm:t>
    </dgm:pt>
    <dgm:pt modelId="{2C1F33E5-164A-4CF4-B1C6-590C5D2ED5B1}">
      <dgm:prSet phldrT="[نص]"/>
      <dgm:spPr/>
      <dgm:t>
        <a:bodyPr/>
        <a:lstStyle/>
        <a:p>
          <a:r>
            <a:rPr lang="ar-SA" dirty="0" smtClean="0"/>
            <a:t>ظهور منابر جديدة للحوار</a:t>
          </a:r>
          <a:endParaRPr lang="en-US" dirty="0"/>
        </a:p>
      </dgm:t>
    </dgm:pt>
    <dgm:pt modelId="{BEED1A39-EA7E-43FA-8764-EC7B8D45B153}" type="parTrans" cxnId="{EA3E796C-8B36-4EFC-8A5E-447B38DE4308}">
      <dgm:prSet/>
      <dgm:spPr/>
      <dgm:t>
        <a:bodyPr/>
        <a:lstStyle/>
        <a:p>
          <a:endParaRPr lang="en-US"/>
        </a:p>
      </dgm:t>
    </dgm:pt>
    <dgm:pt modelId="{920DD1CC-FA0D-4D7E-9E6D-2F4D5458EF52}" type="sibTrans" cxnId="{EA3E796C-8B36-4EFC-8A5E-447B38DE4308}">
      <dgm:prSet/>
      <dgm:spPr/>
      <dgm:t>
        <a:bodyPr/>
        <a:lstStyle/>
        <a:p>
          <a:endParaRPr lang="en-US"/>
        </a:p>
      </dgm:t>
    </dgm:pt>
    <dgm:pt modelId="{814704FE-3673-4399-A5D5-BD9BB2E95CAF}">
      <dgm:prSet phldrT="[نص]"/>
      <dgm:spPr/>
      <dgm:t>
        <a:bodyPr/>
        <a:lstStyle/>
        <a:p>
          <a:r>
            <a:rPr lang="ar-SA" dirty="0" smtClean="0">
              <a:solidFill>
                <a:srgbClr val="336699"/>
              </a:solidFill>
              <a:ea typeface="+mj-ea"/>
              <a:cs typeface="+mj-cs"/>
            </a:rPr>
            <a:t>تفتيت الجماهير</a:t>
          </a:r>
          <a:endParaRPr lang="en-US" dirty="0"/>
        </a:p>
      </dgm:t>
    </dgm:pt>
    <dgm:pt modelId="{0EB34781-B189-4AC1-AD76-F9E9F599BB4D}" type="parTrans" cxnId="{F952421D-4D01-424C-A8B8-49E2BAD9D5C7}">
      <dgm:prSet/>
      <dgm:spPr/>
      <dgm:t>
        <a:bodyPr/>
        <a:lstStyle/>
        <a:p>
          <a:endParaRPr lang="en-US"/>
        </a:p>
      </dgm:t>
    </dgm:pt>
    <dgm:pt modelId="{4528D958-A0D6-4E3B-BE2B-9AC6784364C3}" type="sibTrans" cxnId="{F952421D-4D01-424C-A8B8-49E2BAD9D5C7}">
      <dgm:prSet/>
      <dgm:spPr/>
      <dgm:t>
        <a:bodyPr/>
        <a:lstStyle/>
        <a:p>
          <a:endParaRPr lang="en-US"/>
        </a:p>
      </dgm:t>
    </dgm:pt>
    <dgm:pt modelId="{0BCB2BD1-9504-4671-BA24-9ED6CDA878C0}">
      <dgm:prSet phldrT="[نص]"/>
      <dgm:spPr/>
      <dgm:t>
        <a:bodyPr/>
        <a:lstStyle/>
        <a:p>
          <a:r>
            <a:rPr lang="ar-SA" dirty="0" smtClean="0"/>
            <a:t>نشوء ظاهرة المجتمع الافتراضي </a:t>
          </a:r>
          <a:endParaRPr lang="en-US" dirty="0"/>
        </a:p>
      </dgm:t>
    </dgm:pt>
    <dgm:pt modelId="{325DE7E0-9FDD-41EF-9A3F-361C2AC76A65}" type="parTrans" cxnId="{2BFC904B-652D-444B-ACC8-171DD6723B7B}">
      <dgm:prSet/>
      <dgm:spPr/>
      <dgm:t>
        <a:bodyPr/>
        <a:lstStyle/>
        <a:p>
          <a:endParaRPr lang="en-US"/>
        </a:p>
      </dgm:t>
    </dgm:pt>
    <dgm:pt modelId="{F69A3315-5380-4DB1-9D7D-5B75DF217965}" type="sibTrans" cxnId="{2BFC904B-652D-444B-ACC8-171DD6723B7B}">
      <dgm:prSet/>
      <dgm:spPr/>
      <dgm:t>
        <a:bodyPr/>
        <a:lstStyle/>
        <a:p>
          <a:endParaRPr lang="en-US"/>
        </a:p>
      </dgm:t>
    </dgm:pt>
    <dgm:pt modelId="{65E176B9-E80B-4C80-96D4-80F0323D8527}">
      <dgm:prSet phldrT="[نص]"/>
      <dgm:spPr/>
      <dgm:t>
        <a:bodyPr/>
        <a:lstStyle/>
        <a:p>
          <a:r>
            <a:rPr lang="ar-SA" dirty="0" smtClean="0"/>
            <a:t>ظهور طبقة جديدة من الإعلاميين</a:t>
          </a:r>
          <a:endParaRPr lang="en-US" dirty="0"/>
        </a:p>
      </dgm:t>
    </dgm:pt>
    <dgm:pt modelId="{22A31864-F5F5-4046-9A5A-102642F82E6D}" type="parTrans" cxnId="{CC3E9BF5-7110-4A7B-8F95-C5A93B81EB75}">
      <dgm:prSet/>
      <dgm:spPr/>
      <dgm:t>
        <a:bodyPr/>
        <a:lstStyle/>
        <a:p>
          <a:endParaRPr lang="en-US"/>
        </a:p>
      </dgm:t>
    </dgm:pt>
    <dgm:pt modelId="{67AD0813-BAC8-4B3B-AD34-E1556FDC0104}" type="sibTrans" cxnId="{CC3E9BF5-7110-4A7B-8F95-C5A93B81EB75}">
      <dgm:prSet/>
      <dgm:spPr/>
      <dgm:t>
        <a:bodyPr/>
        <a:lstStyle/>
        <a:p>
          <a:endParaRPr lang="en-US"/>
        </a:p>
      </dgm:t>
    </dgm:pt>
    <dgm:pt modelId="{AFC616EA-47FE-4657-824D-30F8D5231E4F}">
      <dgm:prSet phldrT="[نص]"/>
      <dgm:spPr/>
      <dgm:t>
        <a:bodyPr/>
        <a:lstStyle/>
        <a:p>
          <a:r>
            <a:rPr lang="ar-SA" dirty="0" smtClean="0">
              <a:solidFill>
                <a:srgbClr val="336699"/>
              </a:solidFill>
              <a:ea typeface="+mj-ea"/>
              <a:cs typeface="+mj-cs"/>
            </a:rPr>
            <a:t>المشاركة في وضع الأجندة</a:t>
          </a:r>
          <a:endParaRPr lang="en-US" dirty="0"/>
        </a:p>
      </dgm:t>
    </dgm:pt>
    <dgm:pt modelId="{EF93DFC1-D11D-43B9-B123-AC627E8C83C6}" type="parTrans" cxnId="{E8ADA5DE-A89D-425B-8D98-3F537F7E4149}">
      <dgm:prSet/>
      <dgm:spPr/>
      <dgm:t>
        <a:bodyPr/>
        <a:lstStyle/>
        <a:p>
          <a:endParaRPr lang="en-US"/>
        </a:p>
      </dgm:t>
    </dgm:pt>
    <dgm:pt modelId="{9C7A9E0E-3351-4333-A3C3-559618963BF5}" type="sibTrans" cxnId="{E8ADA5DE-A89D-425B-8D98-3F537F7E4149}">
      <dgm:prSet/>
      <dgm:spPr/>
      <dgm:t>
        <a:bodyPr/>
        <a:lstStyle/>
        <a:p>
          <a:endParaRPr lang="en-US"/>
        </a:p>
      </dgm:t>
    </dgm:pt>
    <dgm:pt modelId="{429953CC-566D-4576-A790-2244A09DCB08}">
      <dgm:prSet/>
      <dgm:spPr/>
      <dgm:t>
        <a:bodyPr/>
        <a:lstStyle/>
        <a:p>
          <a:r>
            <a:rPr lang="ar-SA" dirty="0" smtClean="0">
              <a:solidFill>
                <a:srgbClr val="336699"/>
              </a:solidFill>
              <a:ea typeface="+mj-ea"/>
              <a:cs typeface="+mj-cs"/>
            </a:rPr>
            <a:t>ظهور مضامين ثقافية وإعلامية جديدة</a:t>
          </a:r>
          <a:endParaRPr lang="en-US" dirty="0"/>
        </a:p>
      </dgm:t>
    </dgm:pt>
    <dgm:pt modelId="{1953EC60-CF6C-4672-A238-1BE1105DD4AF}" type="parTrans" cxnId="{950413B1-8662-436A-8574-4A0B02E7AA5C}">
      <dgm:prSet/>
      <dgm:spPr/>
      <dgm:t>
        <a:bodyPr/>
        <a:lstStyle/>
        <a:p>
          <a:endParaRPr lang="en-US"/>
        </a:p>
      </dgm:t>
    </dgm:pt>
    <dgm:pt modelId="{AD076DA5-7EAF-432D-AF31-4E6FE900BC6A}" type="sibTrans" cxnId="{950413B1-8662-436A-8574-4A0B02E7AA5C}">
      <dgm:prSet/>
      <dgm:spPr/>
      <dgm:t>
        <a:bodyPr/>
        <a:lstStyle/>
        <a:p>
          <a:endParaRPr lang="en-US"/>
        </a:p>
      </dgm:t>
    </dgm:pt>
    <dgm:pt modelId="{2AD26FDF-42D8-410A-A780-BC3510272826}" type="pres">
      <dgm:prSet presAssocID="{42292D0F-CE61-431B-BD1F-AC02558B8DBD}" presName="Name0" presStyleCnt="0">
        <dgm:presLayoutVars>
          <dgm:chPref val="1"/>
          <dgm:dir/>
          <dgm:animOne val="branch"/>
          <dgm:animLvl val="lvl"/>
          <dgm:resizeHandles/>
        </dgm:presLayoutVars>
      </dgm:prSet>
      <dgm:spPr/>
      <dgm:t>
        <a:bodyPr/>
        <a:lstStyle/>
        <a:p>
          <a:endParaRPr lang="en-US"/>
        </a:p>
      </dgm:t>
    </dgm:pt>
    <dgm:pt modelId="{55895FA2-11AA-4E7C-A799-9DE29890E586}" type="pres">
      <dgm:prSet presAssocID="{24D2AF76-3BC7-43BA-AE85-EED344747B07}" presName="vertOne" presStyleCnt="0"/>
      <dgm:spPr/>
    </dgm:pt>
    <dgm:pt modelId="{7331BAD9-DA57-48B9-896A-58E694849924}" type="pres">
      <dgm:prSet presAssocID="{24D2AF76-3BC7-43BA-AE85-EED344747B07}" presName="txOne" presStyleLbl="node0" presStyleIdx="0" presStyleCnt="1">
        <dgm:presLayoutVars>
          <dgm:chPref val="3"/>
        </dgm:presLayoutVars>
      </dgm:prSet>
      <dgm:spPr/>
      <dgm:t>
        <a:bodyPr/>
        <a:lstStyle/>
        <a:p>
          <a:endParaRPr lang="en-US"/>
        </a:p>
      </dgm:t>
    </dgm:pt>
    <dgm:pt modelId="{0C5EA0DE-FA8E-447B-810C-939ABE06EA07}" type="pres">
      <dgm:prSet presAssocID="{24D2AF76-3BC7-43BA-AE85-EED344747B07}" presName="parTransOne" presStyleCnt="0"/>
      <dgm:spPr/>
    </dgm:pt>
    <dgm:pt modelId="{1A8D2B4A-1D21-4BB1-9CFE-2B7FDFDBC3EF}" type="pres">
      <dgm:prSet presAssocID="{24D2AF76-3BC7-43BA-AE85-EED344747B07}" presName="horzOne" presStyleCnt="0"/>
      <dgm:spPr/>
    </dgm:pt>
    <dgm:pt modelId="{49344C2C-5837-45DB-9763-9F29BF9D8EF1}" type="pres">
      <dgm:prSet presAssocID="{2C1F33E5-164A-4CF4-B1C6-590C5D2ED5B1}" presName="vertTwo" presStyleCnt="0"/>
      <dgm:spPr/>
    </dgm:pt>
    <dgm:pt modelId="{ADB6FFE6-4D3A-4815-8762-60C6C55E9E4E}" type="pres">
      <dgm:prSet presAssocID="{2C1F33E5-164A-4CF4-B1C6-590C5D2ED5B1}" presName="txTwo" presStyleLbl="node2" presStyleIdx="0" presStyleCnt="2">
        <dgm:presLayoutVars>
          <dgm:chPref val="3"/>
        </dgm:presLayoutVars>
      </dgm:prSet>
      <dgm:spPr/>
      <dgm:t>
        <a:bodyPr/>
        <a:lstStyle/>
        <a:p>
          <a:endParaRPr lang="en-US"/>
        </a:p>
      </dgm:t>
    </dgm:pt>
    <dgm:pt modelId="{A49250D8-D00C-4195-BBBB-266C76DBCC25}" type="pres">
      <dgm:prSet presAssocID="{2C1F33E5-164A-4CF4-B1C6-590C5D2ED5B1}" presName="parTransTwo" presStyleCnt="0"/>
      <dgm:spPr/>
    </dgm:pt>
    <dgm:pt modelId="{8EFFC192-C92E-4A39-8C54-F2CDA6F0BE0A}" type="pres">
      <dgm:prSet presAssocID="{2C1F33E5-164A-4CF4-B1C6-590C5D2ED5B1}" presName="horzTwo" presStyleCnt="0"/>
      <dgm:spPr/>
    </dgm:pt>
    <dgm:pt modelId="{BE1E742C-3F82-44C3-96BE-CDADCDA09CD8}" type="pres">
      <dgm:prSet presAssocID="{814704FE-3673-4399-A5D5-BD9BB2E95CAF}" presName="vertThree" presStyleCnt="0"/>
      <dgm:spPr/>
    </dgm:pt>
    <dgm:pt modelId="{CC762806-9FEC-4DA7-9FBC-4A2CA5CFF2C5}" type="pres">
      <dgm:prSet presAssocID="{814704FE-3673-4399-A5D5-BD9BB2E95CAF}" presName="txThree" presStyleLbl="node3" presStyleIdx="0" presStyleCnt="4">
        <dgm:presLayoutVars>
          <dgm:chPref val="3"/>
        </dgm:presLayoutVars>
      </dgm:prSet>
      <dgm:spPr/>
      <dgm:t>
        <a:bodyPr/>
        <a:lstStyle/>
        <a:p>
          <a:endParaRPr lang="en-US"/>
        </a:p>
      </dgm:t>
    </dgm:pt>
    <dgm:pt modelId="{5AD8EF67-95A5-4990-9133-E18C91B5A3B1}" type="pres">
      <dgm:prSet presAssocID="{814704FE-3673-4399-A5D5-BD9BB2E95CAF}" presName="horzThree" presStyleCnt="0"/>
      <dgm:spPr/>
    </dgm:pt>
    <dgm:pt modelId="{6BC33C02-EC13-4F05-97A7-3AA401E3F746}" type="pres">
      <dgm:prSet presAssocID="{4528D958-A0D6-4E3B-BE2B-9AC6784364C3}" presName="sibSpaceThree" presStyleCnt="0"/>
      <dgm:spPr/>
    </dgm:pt>
    <dgm:pt modelId="{AFCC6441-5A7D-4C1D-BBDC-589CA7D88A1B}" type="pres">
      <dgm:prSet presAssocID="{0BCB2BD1-9504-4671-BA24-9ED6CDA878C0}" presName="vertThree" presStyleCnt="0"/>
      <dgm:spPr/>
    </dgm:pt>
    <dgm:pt modelId="{4E154516-386F-4EC6-8C34-F07CAB049BFC}" type="pres">
      <dgm:prSet presAssocID="{0BCB2BD1-9504-4671-BA24-9ED6CDA878C0}" presName="txThree" presStyleLbl="node3" presStyleIdx="1" presStyleCnt="4">
        <dgm:presLayoutVars>
          <dgm:chPref val="3"/>
        </dgm:presLayoutVars>
      </dgm:prSet>
      <dgm:spPr/>
      <dgm:t>
        <a:bodyPr/>
        <a:lstStyle/>
        <a:p>
          <a:endParaRPr lang="en-US"/>
        </a:p>
      </dgm:t>
    </dgm:pt>
    <dgm:pt modelId="{0BFCBE80-F8A4-4AAE-9629-60AC78518F70}" type="pres">
      <dgm:prSet presAssocID="{0BCB2BD1-9504-4671-BA24-9ED6CDA878C0}" presName="horzThree" presStyleCnt="0"/>
      <dgm:spPr/>
    </dgm:pt>
    <dgm:pt modelId="{6A6D22B3-609A-4692-9ECF-30BD94FB39FA}" type="pres">
      <dgm:prSet presAssocID="{920DD1CC-FA0D-4D7E-9E6D-2F4D5458EF52}" presName="sibSpaceTwo" presStyleCnt="0"/>
      <dgm:spPr/>
    </dgm:pt>
    <dgm:pt modelId="{0A608DCE-EFFD-46E1-987B-3EEB15F9B787}" type="pres">
      <dgm:prSet presAssocID="{65E176B9-E80B-4C80-96D4-80F0323D8527}" presName="vertTwo" presStyleCnt="0"/>
      <dgm:spPr/>
    </dgm:pt>
    <dgm:pt modelId="{A6BCD849-7109-4E79-9B9D-4CED6E3BF2D6}" type="pres">
      <dgm:prSet presAssocID="{65E176B9-E80B-4C80-96D4-80F0323D8527}" presName="txTwo" presStyleLbl="node2" presStyleIdx="1" presStyleCnt="2">
        <dgm:presLayoutVars>
          <dgm:chPref val="3"/>
        </dgm:presLayoutVars>
      </dgm:prSet>
      <dgm:spPr/>
      <dgm:t>
        <a:bodyPr/>
        <a:lstStyle/>
        <a:p>
          <a:endParaRPr lang="en-US"/>
        </a:p>
      </dgm:t>
    </dgm:pt>
    <dgm:pt modelId="{8EBD8F58-0193-431F-9353-7E8171EF949E}" type="pres">
      <dgm:prSet presAssocID="{65E176B9-E80B-4C80-96D4-80F0323D8527}" presName="parTransTwo" presStyleCnt="0"/>
      <dgm:spPr/>
    </dgm:pt>
    <dgm:pt modelId="{20B138E4-DED2-467D-8E2B-D39EDAEED96B}" type="pres">
      <dgm:prSet presAssocID="{65E176B9-E80B-4C80-96D4-80F0323D8527}" presName="horzTwo" presStyleCnt="0"/>
      <dgm:spPr/>
    </dgm:pt>
    <dgm:pt modelId="{CBBB370D-9131-402C-8CD7-3B8071995AF0}" type="pres">
      <dgm:prSet presAssocID="{AFC616EA-47FE-4657-824D-30F8D5231E4F}" presName="vertThree" presStyleCnt="0"/>
      <dgm:spPr/>
    </dgm:pt>
    <dgm:pt modelId="{A970B838-4F18-4DAB-80C4-9AB5747D6A31}" type="pres">
      <dgm:prSet presAssocID="{AFC616EA-47FE-4657-824D-30F8D5231E4F}" presName="txThree" presStyleLbl="node3" presStyleIdx="2" presStyleCnt="4">
        <dgm:presLayoutVars>
          <dgm:chPref val="3"/>
        </dgm:presLayoutVars>
      </dgm:prSet>
      <dgm:spPr/>
      <dgm:t>
        <a:bodyPr/>
        <a:lstStyle/>
        <a:p>
          <a:endParaRPr lang="en-US"/>
        </a:p>
      </dgm:t>
    </dgm:pt>
    <dgm:pt modelId="{150B151C-FC5B-4080-B0D9-A253F11FE0C4}" type="pres">
      <dgm:prSet presAssocID="{AFC616EA-47FE-4657-824D-30F8D5231E4F}" presName="horzThree" presStyleCnt="0"/>
      <dgm:spPr/>
    </dgm:pt>
    <dgm:pt modelId="{EEFB844B-3898-4762-A847-3D5AFB318518}" type="pres">
      <dgm:prSet presAssocID="{9C7A9E0E-3351-4333-A3C3-559618963BF5}" presName="sibSpaceThree" presStyleCnt="0"/>
      <dgm:spPr/>
    </dgm:pt>
    <dgm:pt modelId="{119793A7-4288-4C74-888A-15F7E0A0D465}" type="pres">
      <dgm:prSet presAssocID="{429953CC-566D-4576-A790-2244A09DCB08}" presName="vertThree" presStyleCnt="0"/>
      <dgm:spPr/>
    </dgm:pt>
    <dgm:pt modelId="{486B2CBD-D322-4A13-8533-97C8A6A06FBE}" type="pres">
      <dgm:prSet presAssocID="{429953CC-566D-4576-A790-2244A09DCB08}" presName="txThree" presStyleLbl="node3" presStyleIdx="3" presStyleCnt="4">
        <dgm:presLayoutVars>
          <dgm:chPref val="3"/>
        </dgm:presLayoutVars>
      </dgm:prSet>
      <dgm:spPr/>
      <dgm:t>
        <a:bodyPr/>
        <a:lstStyle/>
        <a:p>
          <a:endParaRPr lang="en-US"/>
        </a:p>
      </dgm:t>
    </dgm:pt>
    <dgm:pt modelId="{63BD671D-99C0-49C9-8570-794BEAAE6179}" type="pres">
      <dgm:prSet presAssocID="{429953CC-566D-4576-A790-2244A09DCB08}" presName="horzThree" presStyleCnt="0"/>
      <dgm:spPr/>
    </dgm:pt>
  </dgm:ptLst>
  <dgm:cxnLst>
    <dgm:cxn modelId="{EA3E796C-8B36-4EFC-8A5E-447B38DE4308}" srcId="{24D2AF76-3BC7-43BA-AE85-EED344747B07}" destId="{2C1F33E5-164A-4CF4-B1C6-590C5D2ED5B1}" srcOrd="0" destOrd="0" parTransId="{BEED1A39-EA7E-43FA-8764-EC7B8D45B153}" sibTransId="{920DD1CC-FA0D-4D7E-9E6D-2F4D5458EF52}"/>
    <dgm:cxn modelId="{CC3E9BF5-7110-4A7B-8F95-C5A93B81EB75}" srcId="{24D2AF76-3BC7-43BA-AE85-EED344747B07}" destId="{65E176B9-E80B-4C80-96D4-80F0323D8527}" srcOrd="1" destOrd="0" parTransId="{22A31864-F5F5-4046-9A5A-102642F82E6D}" sibTransId="{67AD0813-BAC8-4B3B-AD34-E1556FDC0104}"/>
    <dgm:cxn modelId="{2BFC904B-652D-444B-ACC8-171DD6723B7B}" srcId="{2C1F33E5-164A-4CF4-B1C6-590C5D2ED5B1}" destId="{0BCB2BD1-9504-4671-BA24-9ED6CDA878C0}" srcOrd="1" destOrd="0" parTransId="{325DE7E0-9FDD-41EF-9A3F-361C2AC76A65}" sibTransId="{F69A3315-5380-4DB1-9D7D-5B75DF217965}"/>
    <dgm:cxn modelId="{D489B423-8086-41BE-AD4D-A8699B492F40}" srcId="{42292D0F-CE61-431B-BD1F-AC02558B8DBD}" destId="{24D2AF76-3BC7-43BA-AE85-EED344747B07}" srcOrd="0" destOrd="0" parTransId="{07237DB5-16A5-487E-8258-578C6976FB0C}" sibTransId="{3946E820-9E37-429E-AF43-5DA96DD2FAB1}"/>
    <dgm:cxn modelId="{E8ADA5DE-A89D-425B-8D98-3F537F7E4149}" srcId="{65E176B9-E80B-4C80-96D4-80F0323D8527}" destId="{AFC616EA-47FE-4657-824D-30F8D5231E4F}" srcOrd="0" destOrd="0" parTransId="{EF93DFC1-D11D-43B9-B123-AC627E8C83C6}" sibTransId="{9C7A9E0E-3351-4333-A3C3-559618963BF5}"/>
    <dgm:cxn modelId="{E99F037E-68C7-4C23-A49B-BA843A432853}" type="presOf" srcId="{24D2AF76-3BC7-43BA-AE85-EED344747B07}" destId="{7331BAD9-DA57-48B9-896A-58E694849924}" srcOrd="0" destOrd="0" presId="urn:microsoft.com/office/officeart/2005/8/layout/hierarchy4"/>
    <dgm:cxn modelId="{067AD6C2-E4C8-40F6-A8AC-878BEFAD0994}" type="presOf" srcId="{42292D0F-CE61-431B-BD1F-AC02558B8DBD}" destId="{2AD26FDF-42D8-410A-A780-BC3510272826}" srcOrd="0" destOrd="0" presId="urn:microsoft.com/office/officeart/2005/8/layout/hierarchy4"/>
    <dgm:cxn modelId="{F952421D-4D01-424C-A8B8-49E2BAD9D5C7}" srcId="{2C1F33E5-164A-4CF4-B1C6-590C5D2ED5B1}" destId="{814704FE-3673-4399-A5D5-BD9BB2E95CAF}" srcOrd="0" destOrd="0" parTransId="{0EB34781-B189-4AC1-AD76-F9E9F599BB4D}" sibTransId="{4528D958-A0D6-4E3B-BE2B-9AC6784364C3}"/>
    <dgm:cxn modelId="{2946C695-81E0-49AD-A21E-573D2F000E6A}" type="presOf" srcId="{0BCB2BD1-9504-4671-BA24-9ED6CDA878C0}" destId="{4E154516-386F-4EC6-8C34-F07CAB049BFC}" srcOrd="0" destOrd="0" presId="urn:microsoft.com/office/officeart/2005/8/layout/hierarchy4"/>
    <dgm:cxn modelId="{E5960A52-D746-4F53-B17A-55FD2282BC4F}" type="presOf" srcId="{2C1F33E5-164A-4CF4-B1C6-590C5D2ED5B1}" destId="{ADB6FFE6-4D3A-4815-8762-60C6C55E9E4E}" srcOrd="0" destOrd="0" presId="urn:microsoft.com/office/officeart/2005/8/layout/hierarchy4"/>
    <dgm:cxn modelId="{2DB33678-71EB-46A7-8DD4-C2DDAD5C0B3D}" type="presOf" srcId="{AFC616EA-47FE-4657-824D-30F8D5231E4F}" destId="{A970B838-4F18-4DAB-80C4-9AB5747D6A31}" srcOrd="0" destOrd="0" presId="urn:microsoft.com/office/officeart/2005/8/layout/hierarchy4"/>
    <dgm:cxn modelId="{AB7D706D-2EA2-48A8-8115-2C6B5740AFB2}" type="presOf" srcId="{814704FE-3673-4399-A5D5-BD9BB2E95CAF}" destId="{CC762806-9FEC-4DA7-9FBC-4A2CA5CFF2C5}" srcOrd="0" destOrd="0" presId="urn:microsoft.com/office/officeart/2005/8/layout/hierarchy4"/>
    <dgm:cxn modelId="{6582193C-DC64-41AB-BE07-A42E9699BD64}" type="presOf" srcId="{65E176B9-E80B-4C80-96D4-80F0323D8527}" destId="{A6BCD849-7109-4E79-9B9D-4CED6E3BF2D6}" srcOrd="0" destOrd="0" presId="urn:microsoft.com/office/officeart/2005/8/layout/hierarchy4"/>
    <dgm:cxn modelId="{C0B1EF32-CFF7-476C-A04E-54E4C32B0C59}" type="presOf" srcId="{429953CC-566D-4576-A790-2244A09DCB08}" destId="{486B2CBD-D322-4A13-8533-97C8A6A06FBE}" srcOrd="0" destOrd="0" presId="urn:microsoft.com/office/officeart/2005/8/layout/hierarchy4"/>
    <dgm:cxn modelId="{950413B1-8662-436A-8574-4A0B02E7AA5C}" srcId="{65E176B9-E80B-4C80-96D4-80F0323D8527}" destId="{429953CC-566D-4576-A790-2244A09DCB08}" srcOrd="1" destOrd="0" parTransId="{1953EC60-CF6C-4672-A238-1BE1105DD4AF}" sibTransId="{AD076DA5-7EAF-432D-AF31-4E6FE900BC6A}"/>
    <dgm:cxn modelId="{517B53F9-6F07-412C-8CC6-0AC6B565129F}" type="presParOf" srcId="{2AD26FDF-42D8-410A-A780-BC3510272826}" destId="{55895FA2-11AA-4E7C-A799-9DE29890E586}" srcOrd="0" destOrd="0" presId="urn:microsoft.com/office/officeart/2005/8/layout/hierarchy4"/>
    <dgm:cxn modelId="{9F830207-F769-45B3-ADC3-04FE20AE04B2}" type="presParOf" srcId="{55895FA2-11AA-4E7C-A799-9DE29890E586}" destId="{7331BAD9-DA57-48B9-896A-58E694849924}" srcOrd="0" destOrd="0" presId="urn:microsoft.com/office/officeart/2005/8/layout/hierarchy4"/>
    <dgm:cxn modelId="{B090B0AA-6227-49D8-BC8A-E4BA2AD35D55}" type="presParOf" srcId="{55895FA2-11AA-4E7C-A799-9DE29890E586}" destId="{0C5EA0DE-FA8E-447B-810C-939ABE06EA07}" srcOrd="1" destOrd="0" presId="urn:microsoft.com/office/officeart/2005/8/layout/hierarchy4"/>
    <dgm:cxn modelId="{F97EBB93-7467-440A-B38D-19BEE6683EFD}" type="presParOf" srcId="{55895FA2-11AA-4E7C-A799-9DE29890E586}" destId="{1A8D2B4A-1D21-4BB1-9CFE-2B7FDFDBC3EF}" srcOrd="2" destOrd="0" presId="urn:microsoft.com/office/officeart/2005/8/layout/hierarchy4"/>
    <dgm:cxn modelId="{9E78CB54-822A-427B-A275-D4F341872EFD}" type="presParOf" srcId="{1A8D2B4A-1D21-4BB1-9CFE-2B7FDFDBC3EF}" destId="{49344C2C-5837-45DB-9763-9F29BF9D8EF1}" srcOrd="0" destOrd="0" presId="urn:microsoft.com/office/officeart/2005/8/layout/hierarchy4"/>
    <dgm:cxn modelId="{6C6EBD2D-7E39-47CF-AF40-F95C3808619C}" type="presParOf" srcId="{49344C2C-5837-45DB-9763-9F29BF9D8EF1}" destId="{ADB6FFE6-4D3A-4815-8762-60C6C55E9E4E}" srcOrd="0" destOrd="0" presId="urn:microsoft.com/office/officeart/2005/8/layout/hierarchy4"/>
    <dgm:cxn modelId="{B95764F4-BA9C-4866-A1A1-623C9DA09487}" type="presParOf" srcId="{49344C2C-5837-45DB-9763-9F29BF9D8EF1}" destId="{A49250D8-D00C-4195-BBBB-266C76DBCC25}" srcOrd="1" destOrd="0" presId="urn:microsoft.com/office/officeart/2005/8/layout/hierarchy4"/>
    <dgm:cxn modelId="{9C22286D-9EC7-4DE8-B233-423D9403A148}" type="presParOf" srcId="{49344C2C-5837-45DB-9763-9F29BF9D8EF1}" destId="{8EFFC192-C92E-4A39-8C54-F2CDA6F0BE0A}" srcOrd="2" destOrd="0" presId="urn:microsoft.com/office/officeart/2005/8/layout/hierarchy4"/>
    <dgm:cxn modelId="{408CF8B4-5FCF-42CD-A083-4B8F4A13B7FC}" type="presParOf" srcId="{8EFFC192-C92E-4A39-8C54-F2CDA6F0BE0A}" destId="{BE1E742C-3F82-44C3-96BE-CDADCDA09CD8}" srcOrd="0" destOrd="0" presId="urn:microsoft.com/office/officeart/2005/8/layout/hierarchy4"/>
    <dgm:cxn modelId="{CEC6E83C-932A-44FB-B442-4B6075655408}" type="presParOf" srcId="{BE1E742C-3F82-44C3-96BE-CDADCDA09CD8}" destId="{CC762806-9FEC-4DA7-9FBC-4A2CA5CFF2C5}" srcOrd="0" destOrd="0" presId="urn:microsoft.com/office/officeart/2005/8/layout/hierarchy4"/>
    <dgm:cxn modelId="{8B5B5037-0D4D-4311-B454-CC20E1502F7E}" type="presParOf" srcId="{BE1E742C-3F82-44C3-96BE-CDADCDA09CD8}" destId="{5AD8EF67-95A5-4990-9133-E18C91B5A3B1}" srcOrd="1" destOrd="0" presId="urn:microsoft.com/office/officeart/2005/8/layout/hierarchy4"/>
    <dgm:cxn modelId="{46C12BBA-BAC2-4ADA-AE9A-0773B10E73B0}" type="presParOf" srcId="{8EFFC192-C92E-4A39-8C54-F2CDA6F0BE0A}" destId="{6BC33C02-EC13-4F05-97A7-3AA401E3F746}" srcOrd="1" destOrd="0" presId="urn:microsoft.com/office/officeart/2005/8/layout/hierarchy4"/>
    <dgm:cxn modelId="{AE668897-AAB2-4749-8566-34D3355ACC42}" type="presParOf" srcId="{8EFFC192-C92E-4A39-8C54-F2CDA6F0BE0A}" destId="{AFCC6441-5A7D-4C1D-BBDC-589CA7D88A1B}" srcOrd="2" destOrd="0" presId="urn:microsoft.com/office/officeart/2005/8/layout/hierarchy4"/>
    <dgm:cxn modelId="{A6CB6035-6825-47FA-A43F-5AF63B989A9F}" type="presParOf" srcId="{AFCC6441-5A7D-4C1D-BBDC-589CA7D88A1B}" destId="{4E154516-386F-4EC6-8C34-F07CAB049BFC}" srcOrd="0" destOrd="0" presId="urn:microsoft.com/office/officeart/2005/8/layout/hierarchy4"/>
    <dgm:cxn modelId="{6100ED79-E717-4710-A47F-C0CFEEFCCDD8}" type="presParOf" srcId="{AFCC6441-5A7D-4C1D-BBDC-589CA7D88A1B}" destId="{0BFCBE80-F8A4-4AAE-9629-60AC78518F70}" srcOrd="1" destOrd="0" presId="urn:microsoft.com/office/officeart/2005/8/layout/hierarchy4"/>
    <dgm:cxn modelId="{367CDC41-7019-4C08-A0A0-B0F6A276F7B7}" type="presParOf" srcId="{1A8D2B4A-1D21-4BB1-9CFE-2B7FDFDBC3EF}" destId="{6A6D22B3-609A-4692-9ECF-30BD94FB39FA}" srcOrd="1" destOrd="0" presId="urn:microsoft.com/office/officeart/2005/8/layout/hierarchy4"/>
    <dgm:cxn modelId="{A4E1DFA7-A788-4BCC-B071-9C08993C5245}" type="presParOf" srcId="{1A8D2B4A-1D21-4BB1-9CFE-2B7FDFDBC3EF}" destId="{0A608DCE-EFFD-46E1-987B-3EEB15F9B787}" srcOrd="2" destOrd="0" presId="urn:microsoft.com/office/officeart/2005/8/layout/hierarchy4"/>
    <dgm:cxn modelId="{D35DFF54-D930-4A4C-B001-4E5D99C14E70}" type="presParOf" srcId="{0A608DCE-EFFD-46E1-987B-3EEB15F9B787}" destId="{A6BCD849-7109-4E79-9B9D-4CED6E3BF2D6}" srcOrd="0" destOrd="0" presId="urn:microsoft.com/office/officeart/2005/8/layout/hierarchy4"/>
    <dgm:cxn modelId="{F2C0A95D-99FA-4D6B-80D4-068DD0251560}" type="presParOf" srcId="{0A608DCE-EFFD-46E1-987B-3EEB15F9B787}" destId="{8EBD8F58-0193-431F-9353-7E8171EF949E}" srcOrd="1" destOrd="0" presId="urn:microsoft.com/office/officeart/2005/8/layout/hierarchy4"/>
    <dgm:cxn modelId="{22E6E65F-882E-4506-8858-CFE7BC0DCAEA}" type="presParOf" srcId="{0A608DCE-EFFD-46E1-987B-3EEB15F9B787}" destId="{20B138E4-DED2-467D-8E2B-D39EDAEED96B}" srcOrd="2" destOrd="0" presId="urn:microsoft.com/office/officeart/2005/8/layout/hierarchy4"/>
    <dgm:cxn modelId="{8CDE9DCC-4CE9-4AC8-BCDF-B0B099EE3101}" type="presParOf" srcId="{20B138E4-DED2-467D-8E2B-D39EDAEED96B}" destId="{CBBB370D-9131-402C-8CD7-3B8071995AF0}" srcOrd="0" destOrd="0" presId="urn:microsoft.com/office/officeart/2005/8/layout/hierarchy4"/>
    <dgm:cxn modelId="{CAC14790-4DE9-462D-B11E-7CA25F957E8F}" type="presParOf" srcId="{CBBB370D-9131-402C-8CD7-3B8071995AF0}" destId="{A970B838-4F18-4DAB-80C4-9AB5747D6A31}" srcOrd="0" destOrd="0" presId="urn:microsoft.com/office/officeart/2005/8/layout/hierarchy4"/>
    <dgm:cxn modelId="{B1F5DF5B-242B-4D7F-BACA-054915DD6944}" type="presParOf" srcId="{CBBB370D-9131-402C-8CD7-3B8071995AF0}" destId="{150B151C-FC5B-4080-B0D9-A253F11FE0C4}" srcOrd="1" destOrd="0" presId="urn:microsoft.com/office/officeart/2005/8/layout/hierarchy4"/>
    <dgm:cxn modelId="{46F14A70-5D3C-40AF-A901-08B9A245E630}" type="presParOf" srcId="{20B138E4-DED2-467D-8E2B-D39EDAEED96B}" destId="{EEFB844B-3898-4762-A847-3D5AFB318518}" srcOrd="1" destOrd="0" presId="urn:microsoft.com/office/officeart/2005/8/layout/hierarchy4"/>
    <dgm:cxn modelId="{4ACF1056-98BC-4152-9242-50D008001B41}" type="presParOf" srcId="{20B138E4-DED2-467D-8E2B-D39EDAEED96B}" destId="{119793A7-4288-4C74-888A-15F7E0A0D465}" srcOrd="2" destOrd="0" presId="urn:microsoft.com/office/officeart/2005/8/layout/hierarchy4"/>
    <dgm:cxn modelId="{216A34B8-7FAC-4E9C-92C2-060182EB400E}" type="presParOf" srcId="{119793A7-4288-4C74-888A-15F7E0A0D465}" destId="{486B2CBD-D322-4A13-8533-97C8A6A06FBE}" srcOrd="0" destOrd="0" presId="urn:microsoft.com/office/officeart/2005/8/layout/hierarchy4"/>
    <dgm:cxn modelId="{61FE0F74-3EC2-4520-97B2-F187B5BCD5F9}" type="presParOf" srcId="{119793A7-4288-4C74-888A-15F7E0A0D465}" destId="{63BD671D-99C0-49C9-8570-794BEAAE6179}"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B0C9C-423B-46CE-AEE6-38DA24350422}">
      <dsp:nvSpPr>
        <dsp:cNvPr id="0" name=""/>
        <dsp:cNvSpPr/>
      </dsp:nvSpPr>
      <dsp:spPr>
        <a:xfrm>
          <a:off x="3570006" y="1145"/>
          <a:ext cx="1140137" cy="11401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SA" sz="2300" kern="1200" smtClean="0"/>
            <a:t>التفاعلية</a:t>
          </a:r>
          <a:endParaRPr lang="en-US" sz="2300" kern="1200" dirty="0"/>
        </a:p>
      </dsp:txBody>
      <dsp:txXfrm>
        <a:off x="3736975" y="168114"/>
        <a:ext cx="806199" cy="806199"/>
      </dsp:txXfrm>
    </dsp:sp>
    <dsp:sp modelId="{4F775D61-AAC0-4603-BB6D-EE731639B20F}">
      <dsp:nvSpPr>
        <dsp:cNvPr id="0" name=""/>
        <dsp:cNvSpPr/>
      </dsp:nvSpPr>
      <dsp:spPr>
        <a:xfrm rot="1542857">
          <a:off x="4752271" y="746790"/>
          <a:ext cx="303822" cy="3847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756784" y="803975"/>
        <a:ext cx="212675" cy="230878"/>
      </dsp:txXfrm>
    </dsp:sp>
    <dsp:sp modelId="{17D6BEA4-10AE-418B-B809-AB53588C31C7}">
      <dsp:nvSpPr>
        <dsp:cNvPr id="0" name=""/>
        <dsp:cNvSpPr/>
      </dsp:nvSpPr>
      <dsp:spPr>
        <a:xfrm>
          <a:off x="5113715" y="744556"/>
          <a:ext cx="1140137" cy="11401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1800" b="1" kern="1200" dirty="0" smtClean="0"/>
            <a:t>الحضور الاجتماعي	</a:t>
          </a:r>
          <a:endParaRPr lang="en-US" sz="1800" b="1" kern="1200" dirty="0"/>
        </a:p>
      </dsp:txBody>
      <dsp:txXfrm>
        <a:off x="5280684" y="911525"/>
        <a:ext cx="806199" cy="806199"/>
      </dsp:txXfrm>
    </dsp:sp>
    <dsp:sp modelId="{A45B9334-D881-46A8-A6AF-F73C86BE5EB0}">
      <dsp:nvSpPr>
        <dsp:cNvPr id="0" name=""/>
        <dsp:cNvSpPr/>
      </dsp:nvSpPr>
      <dsp:spPr>
        <a:xfrm rot="4550013">
          <a:off x="5732980" y="1965280"/>
          <a:ext cx="327208" cy="3847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770049" y="1994651"/>
        <a:ext cx="229046" cy="230878"/>
      </dsp:txXfrm>
    </dsp:sp>
    <dsp:sp modelId="{38AB6E27-A7D9-4803-8E39-CEADA00E2A43}">
      <dsp:nvSpPr>
        <dsp:cNvPr id="0" name=""/>
        <dsp:cNvSpPr/>
      </dsp:nvSpPr>
      <dsp:spPr>
        <a:xfrm>
          <a:off x="5543849" y="2448620"/>
          <a:ext cx="1140137" cy="11401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1800" b="1" kern="1200" dirty="0" smtClean="0"/>
            <a:t>الثراء في الوسيلة</a:t>
          </a:r>
          <a:endParaRPr lang="en-US" sz="1800" b="1" kern="1200" dirty="0"/>
        </a:p>
      </dsp:txBody>
      <dsp:txXfrm>
        <a:off x="5710818" y="2615589"/>
        <a:ext cx="806199" cy="806199"/>
      </dsp:txXfrm>
    </dsp:sp>
    <dsp:sp modelId="{2BAB9843-15A9-44D9-8F72-6135EBBFF5AD}">
      <dsp:nvSpPr>
        <dsp:cNvPr id="0" name=""/>
        <dsp:cNvSpPr/>
      </dsp:nvSpPr>
      <dsp:spPr>
        <a:xfrm rot="7832684">
          <a:off x="5407696" y="3472671"/>
          <a:ext cx="306574" cy="3847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5483575" y="3514685"/>
        <a:ext cx="214602" cy="230878"/>
      </dsp:txXfrm>
    </dsp:sp>
    <dsp:sp modelId="{BB744956-645F-4092-9D2C-D2FA5795F83C}">
      <dsp:nvSpPr>
        <dsp:cNvPr id="0" name=""/>
        <dsp:cNvSpPr/>
      </dsp:nvSpPr>
      <dsp:spPr>
        <a:xfrm>
          <a:off x="4426700" y="3754566"/>
          <a:ext cx="1140137" cy="11401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r" defTabSz="800100">
            <a:lnSpc>
              <a:spcPct val="90000"/>
            </a:lnSpc>
            <a:spcBef>
              <a:spcPct val="0"/>
            </a:spcBef>
            <a:spcAft>
              <a:spcPct val="35000"/>
            </a:spcAft>
          </a:pPr>
          <a:r>
            <a:rPr lang="ar-SA" sz="1800" b="1" kern="1200" dirty="0" smtClean="0"/>
            <a:t>استقلالية</a:t>
          </a:r>
          <a:endParaRPr lang="en-US" sz="1800" b="1" kern="1200" dirty="0"/>
        </a:p>
      </dsp:txBody>
      <dsp:txXfrm>
        <a:off x="4593669" y="3921535"/>
        <a:ext cx="806199" cy="806199"/>
      </dsp:txXfrm>
    </dsp:sp>
    <dsp:sp modelId="{E4650FE3-C7BC-47FC-8857-A72F89F0A895}">
      <dsp:nvSpPr>
        <dsp:cNvPr id="0" name=""/>
        <dsp:cNvSpPr/>
      </dsp:nvSpPr>
      <dsp:spPr>
        <a:xfrm rot="10800000">
          <a:off x="3996762" y="4132237"/>
          <a:ext cx="303822" cy="3847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4087909" y="4209196"/>
        <a:ext cx="212675" cy="230878"/>
      </dsp:txXfrm>
    </dsp:sp>
    <dsp:sp modelId="{C66560FE-9CA8-46E2-A6A5-8B6C5194E2B3}">
      <dsp:nvSpPr>
        <dsp:cNvPr id="0" name=""/>
        <dsp:cNvSpPr/>
      </dsp:nvSpPr>
      <dsp:spPr>
        <a:xfrm>
          <a:off x="2713312" y="3754566"/>
          <a:ext cx="1140137" cy="11401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1800" b="1" kern="1200" dirty="0" smtClean="0"/>
            <a:t>اللعب و المرح</a:t>
          </a:r>
          <a:endParaRPr lang="en-US" sz="1800" b="1" kern="1200" dirty="0"/>
        </a:p>
      </dsp:txBody>
      <dsp:txXfrm>
        <a:off x="2880281" y="3921535"/>
        <a:ext cx="806199" cy="806199"/>
      </dsp:txXfrm>
    </dsp:sp>
    <dsp:sp modelId="{080B94B9-9702-428A-A336-0FDE8D49E9F7}">
      <dsp:nvSpPr>
        <dsp:cNvPr id="0" name=""/>
        <dsp:cNvSpPr/>
      </dsp:nvSpPr>
      <dsp:spPr>
        <a:xfrm rot="13885714">
          <a:off x="2602691" y="3469170"/>
          <a:ext cx="303822" cy="3847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676679" y="3581760"/>
        <a:ext cx="212675" cy="230878"/>
      </dsp:txXfrm>
    </dsp:sp>
    <dsp:sp modelId="{4E3D4F58-7E08-48A0-B308-CE9E7E5F9E9E}">
      <dsp:nvSpPr>
        <dsp:cNvPr id="0" name=""/>
        <dsp:cNvSpPr/>
      </dsp:nvSpPr>
      <dsp:spPr>
        <a:xfrm>
          <a:off x="1645032" y="2414986"/>
          <a:ext cx="1140137" cy="11401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1800" b="1" kern="1200" dirty="0" smtClean="0"/>
            <a:t>خصوصية</a:t>
          </a:r>
          <a:r>
            <a:rPr lang="ar-SA" sz="1600" kern="1200" dirty="0" smtClean="0"/>
            <a:t>	</a:t>
          </a:r>
          <a:endParaRPr lang="en-US" sz="1600" kern="1200" dirty="0"/>
        </a:p>
      </dsp:txBody>
      <dsp:txXfrm>
        <a:off x="1812001" y="2581955"/>
        <a:ext cx="806199" cy="806199"/>
      </dsp:txXfrm>
    </dsp:sp>
    <dsp:sp modelId="{E610FCB4-C501-406A-8D51-C78F811BE3C0}">
      <dsp:nvSpPr>
        <dsp:cNvPr id="0" name=""/>
        <dsp:cNvSpPr/>
      </dsp:nvSpPr>
      <dsp:spPr>
        <a:xfrm rot="16971429">
          <a:off x="2251909" y="1965825"/>
          <a:ext cx="303822" cy="3847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287341" y="2087215"/>
        <a:ext cx="212675" cy="230878"/>
      </dsp:txXfrm>
    </dsp:sp>
    <dsp:sp modelId="{C25ED4EA-2127-4552-B919-B974BA6E0846}">
      <dsp:nvSpPr>
        <dsp:cNvPr id="0" name=""/>
        <dsp:cNvSpPr/>
      </dsp:nvSpPr>
      <dsp:spPr>
        <a:xfrm>
          <a:off x="2026297" y="744556"/>
          <a:ext cx="1140137" cy="11401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1800" b="1" kern="1200" dirty="0" smtClean="0"/>
            <a:t>الشخصنة</a:t>
          </a:r>
          <a:endParaRPr lang="en-US" sz="1800" b="1" kern="1200" dirty="0"/>
        </a:p>
      </dsp:txBody>
      <dsp:txXfrm>
        <a:off x="2193266" y="911525"/>
        <a:ext cx="806199" cy="806199"/>
      </dsp:txXfrm>
    </dsp:sp>
    <dsp:sp modelId="{828BD782-6A3B-414A-9664-9C65D1BC6FEC}">
      <dsp:nvSpPr>
        <dsp:cNvPr id="0" name=""/>
        <dsp:cNvSpPr/>
      </dsp:nvSpPr>
      <dsp:spPr>
        <a:xfrm rot="20057143">
          <a:off x="3208562" y="754252"/>
          <a:ext cx="303822" cy="3847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213075" y="850985"/>
        <a:ext cx="212675" cy="230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B1C3F-B721-4F66-AB13-2AB6AD9F544A}">
      <dsp:nvSpPr>
        <dsp:cNvPr id="0" name=""/>
        <dsp:cNvSpPr/>
      </dsp:nvSpPr>
      <dsp:spPr>
        <a:xfrm>
          <a:off x="826313" y="-4222"/>
          <a:ext cx="4898984" cy="4898984"/>
        </a:xfrm>
        <a:prstGeom prst="circularArrow">
          <a:avLst>
            <a:gd name="adj1" fmla="val 5274"/>
            <a:gd name="adj2" fmla="val 312630"/>
            <a:gd name="adj3" fmla="val 14256056"/>
            <a:gd name="adj4" fmla="val 1711069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BA9356-33C1-4E18-A315-20C3BE5E5156}">
      <dsp:nvSpPr>
        <dsp:cNvPr id="0" name=""/>
        <dsp:cNvSpPr/>
      </dsp:nvSpPr>
      <dsp:spPr>
        <a:xfrm>
          <a:off x="2359284" y="2246"/>
          <a:ext cx="1833043" cy="916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ar-SA" sz="1700" b="1" kern="1200" dirty="0" smtClean="0">
              <a:solidFill>
                <a:srgbClr val="FFC000"/>
              </a:solidFill>
            </a:rPr>
            <a:t>خصائص الإعلام الجديد من وجهة نظر علماء الاتصال</a:t>
          </a:r>
          <a:endParaRPr lang="en-US" sz="1700" kern="1200" dirty="0"/>
        </a:p>
      </dsp:txBody>
      <dsp:txXfrm>
        <a:off x="2404025" y="46987"/>
        <a:ext cx="1743561" cy="827039"/>
      </dsp:txXfrm>
    </dsp:sp>
    <dsp:sp modelId="{BD28CED0-E902-4B0D-9513-818F2E82ED43}">
      <dsp:nvSpPr>
        <dsp:cNvPr id="0" name=""/>
        <dsp:cNvSpPr/>
      </dsp:nvSpPr>
      <dsp:spPr>
        <a:xfrm>
          <a:off x="4103691" y="936449"/>
          <a:ext cx="1833043" cy="916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b="1" kern="1200" dirty="0" smtClean="0">
              <a:solidFill>
                <a:schemeClr val="tx2"/>
              </a:solidFill>
            </a:rPr>
            <a:t>وسائل اتصال شخصي </a:t>
          </a:r>
          <a:endParaRPr lang="en-US" sz="1800" b="1" kern="1200" dirty="0"/>
        </a:p>
      </dsp:txBody>
      <dsp:txXfrm>
        <a:off x="4148432" y="981190"/>
        <a:ext cx="1743561" cy="827039"/>
      </dsp:txXfrm>
    </dsp:sp>
    <dsp:sp modelId="{3D379870-18BE-4A69-BC12-8DC4644C82EF}">
      <dsp:nvSpPr>
        <dsp:cNvPr id="0" name=""/>
        <dsp:cNvSpPr/>
      </dsp:nvSpPr>
      <dsp:spPr>
        <a:xfrm>
          <a:off x="4080438" y="2983372"/>
          <a:ext cx="1833043" cy="916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b="1" kern="1200" dirty="0" smtClean="0">
              <a:solidFill>
                <a:schemeClr val="tx2"/>
              </a:solidFill>
            </a:rPr>
            <a:t>وسيلة بحث عن المعلومات </a:t>
          </a:r>
          <a:endParaRPr lang="en-US" sz="1800" b="1" kern="1200" dirty="0">
            <a:solidFill>
              <a:schemeClr val="tx2"/>
            </a:solidFill>
          </a:endParaRPr>
        </a:p>
      </dsp:txBody>
      <dsp:txXfrm>
        <a:off x="4125179" y="3028113"/>
        <a:ext cx="1743561" cy="827039"/>
      </dsp:txXfrm>
    </dsp:sp>
    <dsp:sp modelId="{11D02D33-441D-4F5D-A6E7-B9FC7154F3F7}">
      <dsp:nvSpPr>
        <dsp:cNvPr id="0" name=""/>
        <dsp:cNvSpPr/>
      </dsp:nvSpPr>
      <dsp:spPr>
        <a:xfrm>
          <a:off x="2359284" y="3977081"/>
          <a:ext cx="1833043" cy="916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b="1" kern="1200" dirty="0" smtClean="0">
              <a:solidFill>
                <a:schemeClr val="tx2"/>
              </a:solidFill>
            </a:rPr>
            <a:t>وسيلة مشاركة جماعية </a:t>
          </a:r>
          <a:endParaRPr lang="en-US" sz="1800" b="1" kern="1200" dirty="0">
            <a:solidFill>
              <a:schemeClr val="tx2"/>
            </a:solidFill>
          </a:endParaRPr>
        </a:p>
      </dsp:txBody>
      <dsp:txXfrm>
        <a:off x="2404025" y="4021822"/>
        <a:ext cx="1743561" cy="827039"/>
      </dsp:txXfrm>
    </dsp:sp>
    <dsp:sp modelId="{06CEDA78-4BA1-4491-99DE-62BCB92F9D57}">
      <dsp:nvSpPr>
        <dsp:cNvPr id="0" name=""/>
        <dsp:cNvSpPr/>
      </dsp:nvSpPr>
      <dsp:spPr>
        <a:xfrm>
          <a:off x="638129" y="2983372"/>
          <a:ext cx="1833043" cy="916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b="1" kern="1200" dirty="0" smtClean="0">
              <a:solidFill>
                <a:schemeClr val="tx2"/>
              </a:solidFill>
            </a:rPr>
            <a:t>وسيلة لعب تفاعلي</a:t>
          </a:r>
          <a:r>
            <a:rPr lang="ar-SA" sz="1700" kern="1200" dirty="0" smtClean="0">
              <a:solidFill>
                <a:schemeClr val="tx2"/>
              </a:solidFill>
            </a:rPr>
            <a:t> </a:t>
          </a:r>
          <a:endParaRPr lang="en-US" sz="1700" kern="1200" dirty="0"/>
        </a:p>
      </dsp:txBody>
      <dsp:txXfrm>
        <a:off x="682870" y="3028113"/>
        <a:ext cx="1743561" cy="827039"/>
      </dsp:txXfrm>
    </dsp:sp>
    <dsp:sp modelId="{94D59BD3-B144-47AE-B4CF-4EC9FEA42B43}">
      <dsp:nvSpPr>
        <dsp:cNvPr id="0" name=""/>
        <dsp:cNvSpPr/>
      </dsp:nvSpPr>
      <dsp:spPr>
        <a:xfrm>
          <a:off x="638129" y="995955"/>
          <a:ext cx="1833043" cy="916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b="1" kern="1200" dirty="0" smtClean="0">
              <a:solidFill>
                <a:schemeClr val="tx2"/>
              </a:solidFill>
            </a:rPr>
            <a:t>الاستبدال أو الإحلال للوسائل الأخرى</a:t>
          </a:r>
          <a:endParaRPr lang="en-US" sz="1800" b="1" kern="1200" dirty="0">
            <a:solidFill>
              <a:schemeClr val="tx2"/>
            </a:solidFill>
          </a:endParaRPr>
        </a:p>
      </dsp:txBody>
      <dsp:txXfrm>
        <a:off x="682870" y="1040696"/>
        <a:ext cx="1743561" cy="827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1BAD9-DA57-48B9-896A-58E694849924}">
      <dsp:nvSpPr>
        <dsp:cNvPr id="0" name=""/>
        <dsp:cNvSpPr/>
      </dsp:nvSpPr>
      <dsp:spPr>
        <a:xfrm>
          <a:off x="3003" y="2996"/>
          <a:ext cx="8130128" cy="1534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ar-SA" sz="4600" kern="1200" dirty="0" smtClean="0"/>
            <a:t>كسر احتكار المؤسسات الإعلامية الكبرى</a:t>
          </a:r>
          <a:endParaRPr lang="en-US" sz="4600" kern="1200" dirty="0"/>
        </a:p>
      </dsp:txBody>
      <dsp:txXfrm>
        <a:off x="47954" y="47947"/>
        <a:ext cx="8040226" cy="1444832"/>
      </dsp:txXfrm>
    </dsp:sp>
    <dsp:sp modelId="{ADB6FFE6-4D3A-4815-8762-60C6C55E9E4E}">
      <dsp:nvSpPr>
        <dsp:cNvPr id="0" name=""/>
        <dsp:cNvSpPr/>
      </dsp:nvSpPr>
      <dsp:spPr>
        <a:xfrm>
          <a:off x="3003" y="1680557"/>
          <a:ext cx="3983138" cy="1534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ar-SA" sz="4200" kern="1200" dirty="0" smtClean="0"/>
            <a:t>ظهور منابر جديدة للحوار</a:t>
          </a:r>
          <a:endParaRPr lang="en-US" sz="4200" kern="1200" dirty="0"/>
        </a:p>
      </dsp:txBody>
      <dsp:txXfrm>
        <a:off x="47954" y="1725508"/>
        <a:ext cx="3893236" cy="1444832"/>
      </dsp:txXfrm>
    </dsp:sp>
    <dsp:sp modelId="{CC762806-9FEC-4DA7-9FBC-4A2CA5CFF2C5}">
      <dsp:nvSpPr>
        <dsp:cNvPr id="0" name=""/>
        <dsp:cNvSpPr/>
      </dsp:nvSpPr>
      <dsp:spPr>
        <a:xfrm>
          <a:off x="3003" y="3358119"/>
          <a:ext cx="1950606" cy="1534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SA" sz="2700" kern="1200" dirty="0" smtClean="0">
              <a:solidFill>
                <a:srgbClr val="336699"/>
              </a:solidFill>
              <a:ea typeface="+mj-ea"/>
              <a:cs typeface="+mj-cs"/>
            </a:rPr>
            <a:t>تفتيت الجماهير</a:t>
          </a:r>
          <a:endParaRPr lang="en-US" sz="2700" kern="1200" dirty="0"/>
        </a:p>
      </dsp:txBody>
      <dsp:txXfrm>
        <a:off x="47954" y="3403070"/>
        <a:ext cx="1860704" cy="1444832"/>
      </dsp:txXfrm>
    </dsp:sp>
    <dsp:sp modelId="{4E154516-386F-4EC6-8C34-F07CAB049BFC}">
      <dsp:nvSpPr>
        <dsp:cNvPr id="0" name=""/>
        <dsp:cNvSpPr/>
      </dsp:nvSpPr>
      <dsp:spPr>
        <a:xfrm>
          <a:off x="2035535" y="3358119"/>
          <a:ext cx="1950606" cy="1534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SA" sz="2700" kern="1200" dirty="0" smtClean="0"/>
            <a:t>نشوء ظاهرة المجتمع الافتراضي </a:t>
          </a:r>
          <a:endParaRPr lang="en-US" sz="2700" kern="1200" dirty="0"/>
        </a:p>
      </dsp:txBody>
      <dsp:txXfrm>
        <a:off x="2080486" y="3403070"/>
        <a:ext cx="1860704" cy="1444832"/>
      </dsp:txXfrm>
    </dsp:sp>
    <dsp:sp modelId="{A6BCD849-7109-4E79-9B9D-4CED6E3BF2D6}">
      <dsp:nvSpPr>
        <dsp:cNvPr id="0" name=""/>
        <dsp:cNvSpPr/>
      </dsp:nvSpPr>
      <dsp:spPr>
        <a:xfrm>
          <a:off x="4149992" y="1680557"/>
          <a:ext cx="3983138" cy="1534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ar-SA" sz="4200" kern="1200" dirty="0" smtClean="0"/>
            <a:t>ظهور طبقة جديدة من الإعلاميين</a:t>
          </a:r>
          <a:endParaRPr lang="en-US" sz="4200" kern="1200" dirty="0"/>
        </a:p>
      </dsp:txBody>
      <dsp:txXfrm>
        <a:off x="4194943" y="1725508"/>
        <a:ext cx="3893236" cy="1444832"/>
      </dsp:txXfrm>
    </dsp:sp>
    <dsp:sp modelId="{A970B838-4F18-4DAB-80C4-9AB5747D6A31}">
      <dsp:nvSpPr>
        <dsp:cNvPr id="0" name=""/>
        <dsp:cNvSpPr/>
      </dsp:nvSpPr>
      <dsp:spPr>
        <a:xfrm>
          <a:off x="4149992" y="3358119"/>
          <a:ext cx="1950606" cy="1534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SA" sz="2700" kern="1200" dirty="0" smtClean="0">
              <a:solidFill>
                <a:srgbClr val="336699"/>
              </a:solidFill>
              <a:ea typeface="+mj-ea"/>
              <a:cs typeface="+mj-cs"/>
            </a:rPr>
            <a:t>المشاركة في وضع الأجندة</a:t>
          </a:r>
          <a:endParaRPr lang="en-US" sz="2700" kern="1200" dirty="0"/>
        </a:p>
      </dsp:txBody>
      <dsp:txXfrm>
        <a:off x="4194943" y="3403070"/>
        <a:ext cx="1860704" cy="1444832"/>
      </dsp:txXfrm>
    </dsp:sp>
    <dsp:sp modelId="{486B2CBD-D322-4A13-8533-97C8A6A06FBE}">
      <dsp:nvSpPr>
        <dsp:cNvPr id="0" name=""/>
        <dsp:cNvSpPr/>
      </dsp:nvSpPr>
      <dsp:spPr>
        <a:xfrm>
          <a:off x="6182525" y="3358119"/>
          <a:ext cx="1950606" cy="1534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SA" sz="2700" kern="1200" dirty="0" smtClean="0">
              <a:solidFill>
                <a:srgbClr val="336699"/>
              </a:solidFill>
              <a:ea typeface="+mj-ea"/>
              <a:cs typeface="+mj-cs"/>
            </a:rPr>
            <a:t>ظهور مضامين ثقافية وإعلامية جديدة</a:t>
          </a:r>
          <a:endParaRPr lang="en-US" sz="2700" kern="1200" dirty="0"/>
        </a:p>
      </dsp:txBody>
      <dsp:txXfrm>
        <a:off x="6227476" y="3403070"/>
        <a:ext cx="1860704" cy="144483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6A71C6-6398-47A3-81FB-8AA0E70A9D6E}" type="datetimeFigureOut">
              <a:rPr lang="en-GB" smtClean="0"/>
              <a:pPr/>
              <a:t>22/03/2019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A08BD-7938-456D-BAB2-0BE92BA350B3}" type="slidenum">
              <a:rPr lang="en-GB" smtClean="0"/>
              <a:pPr/>
              <a:t>‹#›</a:t>
            </a:fld>
            <a:endParaRPr lang="en-GB"/>
          </a:p>
        </p:txBody>
      </p:sp>
    </p:spTree>
    <p:extLst>
      <p:ext uri="{BB962C8B-B14F-4D97-AF65-F5344CB8AC3E}">
        <p14:creationId xmlns:p14="http://schemas.microsoft.com/office/powerpoint/2010/main" xmlns="" val="958229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35150" y="692150"/>
            <a:ext cx="5327650" cy="750888"/>
          </a:xfrm>
        </p:spPr>
        <p:txBody>
          <a:bodyPr/>
          <a:lstStyle>
            <a:lvl1pPr>
              <a:defRPr sz="2800" b="1"/>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1835150" y="1412875"/>
            <a:ext cx="5327650" cy="503238"/>
          </a:xfrm>
        </p:spPr>
        <p:txBody>
          <a:bodyPr/>
          <a:lstStyle>
            <a:lvl1pPr marL="0" indent="0">
              <a:buFontTx/>
              <a:buNone/>
              <a:defRPr sz="2400" b="1">
                <a:solidFill>
                  <a:schemeClr val="bg1"/>
                </a:solidFill>
              </a:defRPr>
            </a:lvl1pPr>
          </a:lstStyle>
          <a:p>
            <a:r>
              <a:rPr lang="en-US" smtClean="0"/>
              <a:t>Click to edit Master subtitle style</a:t>
            </a:r>
            <a:endParaRPr lang="ru-RU"/>
          </a:p>
        </p:txBody>
      </p:sp>
    </p:spTree>
    <p:extLst>
      <p:ext uri="{BB962C8B-B14F-4D97-AF65-F5344CB8AC3E}">
        <p14:creationId xmlns:p14="http://schemas.microsoft.com/office/powerpoint/2010/main" xmlns="" val="2867133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14299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64163" y="476250"/>
            <a:ext cx="1655762" cy="5688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476250"/>
            <a:ext cx="4816475" cy="568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1497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159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60753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268413"/>
            <a:ext cx="3198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9525" y="1268413"/>
            <a:ext cx="32004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194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1772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85768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2838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01698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01573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76250"/>
            <a:ext cx="6048375"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68313" y="1268413"/>
            <a:ext cx="6551612"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0"/>
            <a:r>
              <a:rPr lang="ru-RU" smtClean="0"/>
              <a:t>Третий уровень</a:t>
            </a:r>
          </a:p>
          <a:p>
            <a:pPr lvl="1"/>
            <a:r>
              <a:rPr lang="ru-RU" smtClean="0"/>
              <a:t>Четвертый уровень</a:t>
            </a:r>
          </a:p>
          <a:p>
            <a:pPr lvl="2"/>
            <a:r>
              <a:rPr lang="ru-RU" smtClean="0"/>
              <a:t>Пятый уровень</a:t>
            </a:r>
          </a:p>
        </p:txBody>
      </p:sp>
    </p:spTree>
    <p:extLst>
      <p:ext uri="{BB962C8B-B14F-4D97-AF65-F5344CB8AC3E}">
        <p14:creationId xmlns:p14="http://schemas.microsoft.com/office/powerpoint/2010/main" xmlns="" val="1302808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dubA2vhIl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l_EgagIicL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r"/>
            <a:r>
              <a:rPr lang="ar-SA" sz="4800" dirty="0" smtClean="0">
                <a:solidFill>
                  <a:schemeClr val="bg1">
                    <a:lumMod val="50000"/>
                  </a:schemeClr>
                </a:solidFill>
              </a:rPr>
              <a:t>خصائص الإعلام الجديد</a:t>
            </a:r>
            <a:endParaRPr lang="en-GB" sz="4800" dirty="0">
              <a:solidFill>
                <a:schemeClr val="bg1">
                  <a:lumMod val="50000"/>
                </a:schemeClr>
              </a:solidFill>
            </a:endParaRPr>
          </a:p>
        </p:txBody>
      </p:sp>
    </p:spTree>
    <p:extLst>
      <p:ext uri="{BB962C8B-B14F-4D97-AF65-F5344CB8AC3E}">
        <p14:creationId xmlns:p14="http://schemas.microsoft.com/office/powerpoint/2010/main" xmlns="" val="2744887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288" y="116632"/>
            <a:ext cx="6048375" cy="867618"/>
          </a:xfrm>
        </p:spPr>
        <p:txBody>
          <a:bodyPr/>
          <a:lstStyle/>
          <a:p>
            <a:r>
              <a:rPr lang="ar-SA" b="1" dirty="0">
                <a:solidFill>
                  <a:srgbClr val="FFC000"/>
                </a:solidFill>
              </a:rPr>
              <a:t/>
            </a:r>
            <a:br>
              <a:rPr lang="ar-SA" b="1" dirty="0">
                <a:solidFill>
                  <a:srgbClr val="FFC000"/>
                </a:solidFill>
              </a:rPr>
            </a:br>
            <a:r>
              <a:rPr lang="ar-SA" b="1" dirty="0" smtClean="0">
                <a:solidFill>
                  <a:srgbClr val="FFC000"/>
                </a:solidFill>
              </a:rPr>
              <a:t/>
            </a:r>
            <a:br>
              <a:rPr lang="ar-SA" b="1" dirty="0" smtClean="0">
                <a:solidFill>
                  <a:srgbClr val="FFC000"/>
                </a:solidFill>
              </a:rPr>
            </a:br>
            <a:r>
              <a:rPr lang="ar-SA" b="1" dirty="0" smtClean="0">
                <a:solidFill>
                  <a:srgbClr val="FFC000"/>
                </a:solidFill>
              </a:rPr>
              <a:t>خصائص </a:t>
            </a:r>
            <a:r>
              <a:rPr lang="ar-SA" b="1" dirty="0">
                <a:solidFill>
                  <a:srgbClr val="FFC000"/>
                </a:solidFill>
              </a:rPr>
              <a:t>الإعلام الجديد من وجهة نظر المستخدم</a:t>
            </a:r>
            <a:r>
              <a:rPr lang="en-US" b="1" dirty="0">
                <a:solidFill>
                  <a:srgbClr val="FFC000"/>
                </a:solidFill>
              </a:rPr>
              <a:t/>
            </a:r>
            <a:br>
              <a:rPr lang="en-US" b="1" dirty="0">
                <a:solidFill>
                  <a:srgbClr val="FFC000"/>
                </a:solidFill>
              </a:rPr>
            </a:br>
            <a:endParaRPr lang="en-GB" dirty="0"/>
          </a:p>
        </p:txBody>
      </p:sp>
      <p:sp>
        <p:nvSpPr>
          <p:cNvPr id="4" name="Content Placeholder 3"/>
          <p:cNvSpPr>
            <a:spLocks noGrp="1"/>
          </p:cNvSpPr>
          <p:nvPr>
            <p:ph idx="1"/>
          </p:nvPr>
        </p:nvSpPr>
        <p:spPr>
          <a:xfrm>
            <a:off x="539552" y="1556792"/>
            <a:ext cx="8064127" cy="4608512"/>
          </a:xfrm>
        </p:spPr>
        <p:txBody>
          <a:bodyPr/>
          <a:lstStyle/>
          <a:p>
            <a:pPr marL="0" indent="0" algn="r" rtl="1">
              <a:buNone/>
            </a:pPr>
            <a:r>
              <a:rPr lang="ar-SA" sz="2400" dirty="0" smtClean="0">
                <a:solidFill>
                  <a:schemeClr val="tx2"/>
                </a:solidFill>
              </a:rPr>
              <a:t>(</a:t>
            </a:r>
            <a:r>
              <a:rPr lang="en-US" sz="2400" dirty="0" smtClean="0">
                <a:solidFill>
                  <a:schemeClr val="tx2"/>
                </a:solidFill>
              </a:rPr>
              <a:t>2</a:t>
            </a:r>
            <a:r>
              <a:rPr lang="ar-SA" sz="2400" dirty="0" smtClean="0">
                <a:solidFill>
                  <a:schemeClr val="tx2"/>
                </a:solidFill>
              </a:rPr>
              <a:t>) </a:t>
            </a:r>
            <a:r>
              <a:rPr lang="ar-SA" sz="2400" dirty="0">
                <a:solidFill>
                  <a:schemeClr val="tx2"/>
                </a:solidFill>
              </a:rPr>
              <a:t>الحضور الإجتماعي: </a:t>
            </a:r>
            <a:r>
              <a:rPr lang="en-US" sz="2400" dirty="0">
                <a:solidFill>
                  <a:schemeClr val="tx2"/>
                </a:solidFill>
              </a:rPr>
              <a:t>social presence</a:t>
            </a:r>
            <a:r>
              <a:rPr lang="ar-SA" sz="2400" dirty="0">
                <a:solidFill>
                  <a:schemeClr val="tx2"/>
                </a:solidFill>
              </a:rPr>
              <a:t> </a:t>
            </a:r>
            <a:r>
              <a:rPr lang="ar-SA" sz="2400" dirty="0" smtClean="0">
                <a:solidFill>
                  <a:schemeClr val="tx2"/>
                </a:solidFill>
              </a:rPr>
              <a:t>: </a:t>
            </a:r>
            <a:r>
              <a:rPr lang="ar-SA" sz="2400" dirty="0">
                <a:solidFill>
                  <a:schemeClr val="tx2"/>
                </a:solidFill>
              </a:rPr>
              <a:t>وهي مدى إحساس المستخدم بالتواصل الشخصي مع الآخرين من خلال إستخدام الوسيلة</a:t>
            </a:r>
            <a:r>
              <a:rPr lang="ar-SA" sz="2400" dirty="0" smtClean="0">
                <a:solidFill>
                  <a:schemeClr val="tx2"/>
                </a:solidFill>
              </a:rPr>
              <a:t>.</a:t>
            </a:r>
          </a:p>
          <a:p>
            <a:pPr marL="0" indent="0" algn="r" rtl="1">
              <a:buNone/>
            </a:pPr>
            <a:endParaRPr lang="ar-SA" sz="2400" dirty="0">
              <a:solidFill>
                <a:schemeClr val="tx2"/>
              </a:solidFill>
            </a:endParaRPr>
          </a:p>
          <a:p>
            <a:pPr marL="0" indent="0" algn="r" rtl="1">
              <a:buNone/>
            </a:pPr>
            <a:r>
              <a:rPr lang="ar-SA" sz="2400" dirty="0" smtClean="0">
                <a:solidFill>
                  <a:schemeClr val="tx2"/>
                </a:solidFill>
              </a:rPr>
              <a:t>(</a:t>
            </a:r>
            <a:r>
              <a:rPr lang="en-US" sz="2400" dirty="0">
                <a:solidFill>
                  <a:schemeClr val="tx2"/>
                </a:solidFill>
              </a:rPr>
              <a:t>3</a:t>
            </a:r>
            <a:r>
              <a:rPr lang="ar-SA" sz="2400" dirty="0" smtClean="0">
                <a:solidFill>
                  <a:schemeClr val="tx2"/>
                </a:solidFill>
              </a:rPr>
              <a:t>) </a:t>
            </a:r>
            <a:r>
              <a:rPr lang="ar-SA" sz="2400" dirty="0">
                <a:solidFill>
                  <a:schemeClr val="tx2"/>
                </a:solidFill>
              </a:rPr>
              <a:t>الثراء في الوسيلة </a:t>
            </a:r>
            <a:r>
              <a:rPr lang="en-US" sz="2400" dirty="0">
                <a:solidFill>
                  <a:schemeClr val="tx2"/>
                </a:solidFill>
              </a:rPr>
              <a:t>media richness</a:t>
            </a:r>
            <a:r>
              <a:rPr lang="ar-SA" sz="2400" dirty="0">
                <a:solidFill>
                  <a:schemeClr val="tx2"/>
                </a:solidFill>
              </a:rPr>
              <a:t> وهو مدى قدرة الوسيلة على تقريب المسافة بين وجهات النظر المختلفة ومد جسور بين وجهات النظر المتعددة  من مرجعيات مختلفة، وتقليص الفوارق </a:t>
            </a:r>
            <a:r>
              <a:rPr lang="ar-SA" sz="2400" dirty="0" smtClean="0">
                <a:solidFill>
                  <a:schemeClr val="tx2"/>
                </a:solidFill>
              </a:rPr>
              <a:t>وسوء </a:t>
            </a:r>
            <a:r>
              <a:rPr lang="ar-SA" sz="2400" dirty="0">
                <a:solidFill>
                  <a:schemeClr val="tx2"/>
                </a:solidFill>
              </a:rPr>
              <a:t>الفهم، وإزالة الغموض، عن طريق تعدد خصائصها المسموعة والمرئية وإثارتها لإستجابات متنوعة لدى المستخدم. وهذا يعني أن الإعلام الجديد قادر على طرح الموضوع الواحد من عدة زوايا وبعدة أشكال مما يجعله أكثر ثراء من الإعلام التقليدي.</a:t>
            </a:r>
            <a:endParaRPr lang="en-GB" sz="2400" dirty="0">
              <a:solidFill>
                <a:schemeClr val="tx2"/>
              </a:solidFill>
            </a:endParaRPr>
          </a:p>
          <a:p>
            <a:pPr marL="0" indent="0" algn="r" rtl="1">
              <a:buNone/>
            </a:pPr>
            <a:endParaRPr lang="en-GB" sz="2400" dirty="0">
              <a:solidFill>
                <a:schemeClr val="tx2"/>
              </a:solidFill>
            </a:endParaRPr>
          </a:p>
          <a:p>
            <a:pPr marL="0" indent="0" algn="r" rtl="1">
              <a:buNone/>
            </a:pPr>
            <a:r>
              <a:rPr lang="ar-SA" sz="2400" dirty="0">
                <a:solidFill>
                  <a:schemeClr val="tx2"/>
                </a:solidFill>
                <a:ea typeface="+mj-ea"/>
                <a:cs typeface="+mj-cs"/>
              </a:rPr>
              <a:t> </a:t>
            </a:r>
            <a:br>
              <a:rPr lang="ar-SA" sz="2400" dirty="0">
                <a:solidFill>
                  <a:schemeClr val="tx2"/>
                </a:solidFill>
                <a:ea typeface="+mj-ea"/>
                <a:cs typeface="+mj-cs"/>
              </a:rPr>
            </a:br>
            <a:endParaRPr lang="en-GB" dirty="0">
              <a:solidFill>
                <a:schemeClr val="tx2"/>
              </a:solidFill>
            </a:endParaRPr>
          </a:p>
        </p:txBody>
      </p:sp>
    </p:spTree>
    <p:extLst>
      <p:ext uri="{BB962C8B-B14F-4D97-AF65-F5344CB8AC3E}">
        <p14:creationId xmlns:p14="http://schemas.microsoft.com/office/powerpoint/2010/main" xmlns="" val="304686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SA" b="1" dirty="0">
                <a:solidFill>
                  <a:srgbClr val="FFC000"/>
                </a:solidFill>
              </a:rPr>
              <a:t/>
            </a:r>
            <a:br>
              <a:rPr lang="ar-SA" b="1" dirty="0">
                <a:solidFill>
                  <a:srgbClr val="FFC000"/>
                </a:solidFill>
              </a:rPr>
            </a:br>
            <a:r>
              <a:rPr lang="ar-SA" b="1" dirty="0">
                <a:solidFill>
                  <a:srgbClr val="FFC000"/>
                </a:solidFill>
              </a:rPr>
              <a:t/>
            </a:r>
            <a:br>
              <a:rPr lang="ar-SA" b="1" dirty="0">
                <a:solidFill>
                  <a:srgbClr val="FFC000"/>
                </a:solidFill>
              </a:rPr>
            </a:br>
            <a:r>
              <a:rPr lang="ar-SA" b="1" dirty="0">
                <a:solidFill>
                  <a:srgbClr val="FFC000"/>
                </a:solidFill>
              </a:rPr>
              <a:t>خصائص الإعلام الجديد من وجهة نظر المستخدم</a:t>
            </a:r>
            <a:r>
              <a:rPr lang="en-US" b="1" dirty="0">
                <a:solidFill>
                  <a:srgbClr val="FFC000"/>
                </a:solidFill>
              </a:rPr>
              <a:t/>
            </a:r>
            <a:br>
              <a:rPr lang="en-US" b="1" dirty="0">
                <a:solidFill>
                  <a:srgbClr val="FFC000"/>
                </a:solidFill>
              </a:rPr>
            </a:br>
            <a:endParaRPr lang="en-GB" dirty="0"/>
          </a:p>
        </p:txBody>
      </p:sp>
      <p:sp>
        <p:nvSpPr>
          <p:cNvPr id="4" name="Content Placeholder 3"/>
          <p:cNvSpPr>
            <a:spLocks noGrp="1"/>
          </p:cNvSpPr>
          <p:nvPr>
            <p:ph idx="1"/>
          </p:nvPr>
        </p:nvSpPr>
        <p:spPr>
          <a:xfrm>
            <a:off x="468313" y="2204864"/>
            <a:ext cx="8136136" cy="4320479"/>
          </a:xfrm>
        </p:spPr>
        <p:txBody>
          <a:bodyPr/>
          <a:lstStyle/>
          <a:p>
            <a:pPr marL="0" indent="0" algn="r" rtl="1">
              <a:buNone/>
            </a:pPr>
            <a:r>
              <a:rPr lang="ar-SA" dirty="0" smtClean="0">
                <a:solidFill>
                  <a:schemeClr val="tx2"/>
                </a:solidFill>
              </a:rPr>
              <a:t>(</a:t>
            </a:r>
            <a:r>
              <a:rPr lang="en-US" dirty="0" smtClean="0">
                <a:solidFill>
                  <a:schemeClr val="tx2"/>
                </a:solidFill>
              </a:rPr>
              <a:t>4</a:t>
            </a:r>
            <a:r>
              <a:rPr lang="ar-SA" dirty="0" smtClean="0">
                <a:solidFill>
                  <a:schemeClr val="tx2"/>
                </a:solidFill>
              </a:rPr>
              <a:t>) </a:t>
            </a:r>
            <a:r>
              <a:rPr lang="ar-SA" dirty="0">
                <a:solidFill>
                  <a:schemeClr val="tx2"/>
                </a:solidFill>
              </a:rPr>
              <a:t>الإستقلالية </a:t>
            </a:r>
            <a:r>
              <a:rPr lang="en-US" dirty="0">
                <a:solidFill>
                  <a:schemeClr val="tx2"/>
                </a:solidFill>
              </a:rPr>
              <a:t>autonomy </a:t>
            </a:r>
            <a:r>
              <a:rPr lang="ar-SA" dirty="0">
                <a:solidFill>
                  <a:schemeClr val="tx2"/>
                </a:solidFill>
              </a:rPr>
              <a:t>وهي درجة إحساس المستخدم بالتحكم والسيطرة على المحتوى وإنماط الإستخدام بعيداً عن تحكم وسيطرة المصدر.</a:t>
            </a:r>
            <a:endParaRPr lang="en-GB" dirty="0">
              <a:solidFill>
                <a:schemeClr val="tx2"/>
              </a:solidFill>
            </a:endParaRPr>
          </a:p>
          <a:p>
            <a:pPr marL="0" indent="0" algn="r" rtl="1">
              <a:buNone/>
            </a:pPr>
            <a:endParaRPr lang="en-GB" dirty="0">
              <a:solidFill>
                <a:schemeClr val="tx2"/>
              </a:solidFill>
            </a:endParaRPr>
          </a:p>
        </p:txBody>
      </p:sp>
    </p:spTree>
    <p:extLst>
      <p:ext uri="{BB962C8B-B14F-4D97-AF65-F5344CB8AC3E}">
        <p14:creationId xmlns:p14="http://schemas.microsoft.com/office/powerpoint/2010/main" xmlns="" val="3601186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44824"/>
            <a:ext cx="8496944" cy="4320480"/>
          </a:xfrm>
        </p:spPr>
        <p:txBody>
          <a:bodyPr/>
          <a:lstStyle/>
          <a:p>
            <a:pPr algn="r" rtl="1"/>
            <a:r>
              <a:rPr lang="ar-SA" sz="2400" dirty="0" smtClean="0"/>
              <a:t>(</a:t>
            </a:r>
            <a:r>
              <a:rPr lang="en-US" sz="2400" dirty="0" smtClean="0"/>
              <a:t>5</a:t>
            </a:r>
            <a:r>
              <a:rPr lang="ar-SA" sz="2400" dirty="0" smtClean="0"/>
              <a:t>) </a:t>
            </a:r>
            <a:r>
              <a:rPr lang="ar-SA" sz="2400" dirty="0"/>
              <a:t>اللعب (المرح والتسلية) </a:t>
            </a:r>
            <a:r>
              <a:rPr lang="en-US" sz="2400" dirty="0"/>
              <a:t>Playfulness</a:t>
            </a:r>
            <a:r>
              <a:rPr lang="ar-SA" sz="2400" dirty="0"/>
              <a:t> المقصود توفر إستخدامات للتسلية والمتعة بالمقارنة بالإستخدامات النفعية </a:t>
            </a:r>
            <a:r>
              <a:rPr lang="ar-SA" sz="2400" dirty="0" smtClean="0"/>
              <a:t>الغرضية</a:t>
            </a:r>
            <a:br>
              <a:rPr lang="ar-SA" sz="2400" dirty="0" smtClean="0"/>
            </a:br>
            <a:r>
              <a:rPr lang="ar-SA" sz="2400" dirty="0"/>
              <a:t/>
            </a:r>
            <a:br>
              <a:rPr lang="ar-SA" sz="2400" dirty="0"/>
            </a:br>
            <a:r>
              <a:rPr lang="ar-SA" sz="2400" dirty="0" smtClean="0"/>
              <a:t>(</a:t>
            </a:r>
            <a:r>
              <a:rPr lang="en-US" sz="2400" dirty="0" smtClean="0"/>
              <a:t>6</a:t>
            </a:r>
            <a:r>
              <a:rPr lang="ar-SA" sz="2400" dirty="0" smtClean="0"/>
              <a:t>) </a:t>
            </a:r>
            <a:r>
              <a:rPr lang="ar-SA" sz="2400" dirty="0"/>
              <a:t>الخصوصية: </a:t>
            </a:r>
            <a:r>
              <a:rPr lang="en-US" sz="2400" dirty="0"/>
              <a:t>Privacy </a:t>
            </a:r>
            <a:r>
              <a:rPr lang="ar-SA" sz="2400" dirty="0"/>
              <a:t>وهي </a:t>
            </a:r>
            <a:r>
              <a:rPr lang="ar-SA" sz="2400" dirty="0" smtClean="0"/>
              <a:t>حماية المستخدم لمعلوماته </a:t>
            </a:r>
            <a:r>
              <a:rPr lang="ar-SA" sz="2400" dirty="0"/>
              <a:t>الشخصية بدون تدخل أو متابعة من المصدر</a:t>
            </a:r>
            <a:r>
              <a:rPr lang="ar-SA" sz="2400" dirty="0" smtClean="0"/>
              <a:t>.</a:t>
            </a:r>
            <a:br>
              <a:rPr lang="ar-SA" sz="2400" dirty="0" smtClean="0"/>
            </a:br>
            <a:r>
              <a:rPr lang="en-GB" sz="2400" dirty="0"/>
              <a:t/>
            </a:r>
            <a:br>
              <a:rPr lang="en-GB" sz="2400" dirty="0"/>
            </a:br>
            <a:r>
              <a:rPr lang="ar-SA" sz="2400" dirty="0" smtClean="0"/>
              <a:t>(</a:t>
            </a:r>
            <a:r>
              <a:rPr lang="en-US" sz="2400" dirty="0" smtClean="0"/>
              <a:t>7</a:t>
            </a:r>
            <a:r>
              <a:rPr lang="ar-SA" sz="2400" dirty="0" smtClean="0"/>
              <a:t>) </a:t>
            </a:r>
            <a:r>
              <a:rPr lang="ar-SA" sz="2400" dirty="0"/>
              <a:t>الشخصنة </a:t>
            </a:r>
            <a:r>
              <a:rPr lang="en-US" sz="2400" dirty="0"/>
              <a:t>Personalization </a:t>
            </a:r>
            <a:r>
              <a:rPr lang="ar-SA" sz="2400" dirty="0"/>
              <a:t>عندما يكون المحتوى مخصصاً لفرد ومتوافقاً مع إحتياجاته. على سبيل المثال، يمكن للمستخدم تخصيص نوع محدد من الأخبار أو أصناف محددة من البرامج الترفيه، يستقبلها بشكل شخصي يتناسب مع ميوله الذاتية، وكذلك مع ظروفه المكانية والزمنية</a:t>
            </a:r>
            <a:r>
              <a:rPr lang="ar-SA" sz="2400" dirty="0" smtClean="0"/>
              <a:t>. (مثال خدمة </a:t>
            </a:r>
            <a:r>
              <a:rPr lang="en-US" sz="2400" dirty="0" smtClean="0"/>
              <a:t>RSS: </a:t>
            </a:r>
            <a:r>
              <a:rPr lang="ar-SA" sz="2400" dirty="0" smtClean="0"/>
              <a:t>)</a:t>
            </a:r>
            <a:endParaRPr lang="en-US" sz="2400" dirty="0"/>
          </a:p>
        </p:txBody>
      </p:sp>
      <p:sp>
        <p:nvSpPr>
          <p:cNvPr id="3" name="Rectangle 2"/>
          <p:cNvSpPr/>
          <p:nvPr/>
        </p:nvSpPr>
        <p:spPr>
          <a:xfrm>
            <a:off x="1" y="-13381"/>
            <a:ext cx="7236296" cy="2554545"/>
          </a:xfrm>
          <a:prstGeom prst="rect">
            <a:avLst/>
          </a:prstGeom>
        </p:spPr>
        <p:txBody>
          <a:bodyPr wrap="square">
            <a:spAutoFit/>
          </a:bodyPr>
          <a:lstStyle/>
          <a:p>
            <a:pPr algn="ctr" fontAlgn="base">
              <a:spcBef>
                <a:spcPct val="0"/>
              </a:spcBef>
              <a:spcAft>
                <a:spcPct val="0"/>
              </a:spcAft>
            </a:pPr>
            <a:r>
              <a:rPr lang="ar-SA" sz="4000" b="1" dirty="0">
                <a:solidFill>
                  <a:srgbClr val="FFC000"/>
                </a:solidFill>
              </a:rPr>
              <a:t/>
            </a:r>
            <a:br>
              <a:rPr lang="ar-SA" sz="4000" b="1" dirty="0">
                <a:solidFill>
                  <a:srgbClr val="FFC000"/>
                </a:solidFill>
              </a:rPr>
            </a:br>
            <a:r>
              <a:rPr lang="ar-SA" sz="4000" b="1" dirty="0">
                <a:solidFill>
                  <a:srgbClr val="FFC000"/>
                </a:solidFill>
              </a:rPr>
              <a:t>خصائص الإعلام الجديد من وجهة نظر المستخدم</a:t>
            </a:r>
            <a:r>
              <a:rPr lang="en-US" sz="4000" b="1" dirty="0">
                <a:solidFill>
                  <a:srgbClr val="FFC000"/>
                </a:solidFill>
              </a:rPr>
              <a:t/>
            </a:r>
            <a:br>
              <a:rPr lang="en-US" sz="4000" b="1" dirty="0">
                <a:solidFill>
                  <a:srgbClr val="FFC000"/>
                </a:solidFill>
              </a:rPr>
            </a:br>
            <a:endParaRPr lang="en-US" sz="4000" b="1" dirty="0">
              <a:ln w="1905"/>
              <a:gradFill>
                <a:gsLst>
                  <a:gs pos="0">
                    <a:srgbClr val="E7E7E7">
                      <a:shade val="20000"/>
                      <a:satMod val="200000"/>
                    </a:srgbClr>
                  </a:gs>
                  <a:gs pos="78000">
                    <a:srgbClr val="E7E7E7">
                      <a:tint val="90000"/>
                      <a:shade val="89000"/>
                      <a:satMod val="220000"/>
                    </a:srgbClr>
                  </a:gs>
                  <a:gs pos="100000">
                    <a:srgbClr val="E7E7E7">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546612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3833662961"/>
              </p:ext>
            </p:extLst>
          </p:nvPr>
        </p:nvGraphicFramePr>
        <p:xfrm>
          <a:off x="468313" y="1268413"/>
          <a:ext cx="6551612"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49257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6048375" cy="796032"/>
          </a:xfrm>
        </p:spPr>
        <p:txBody>
          <a:bodyPr/>
          <a:lstStyle/>
          <a:p>
            <a:pPr algn="r" rtl="1"/>
            <a:r>
              <a:rPr lang="ar-SA" b="1" dirty="0" smtClean="0">
                <a:solidFill>
                  <a:srgbClr val="00B050"/>
                </a:solidFill>
              </a:rPr>
              <a:t>ب.خصائص الإعلام الجديد من وجهة نظر علماء الاتصال:</a:t>
            </a:r>
            <a:endParaRPr lang="en-GB" b="1" dirty="0">
              <a:solidFill>
                <a:srgbClr val="00B050"/>
              </a:solidFill>
            </a:endParaRPr>
          </a:p>
        </p:txBody>
      </p:sp>
      <p:sp>
        <p:nvSpPr>
          <p:cNvPr id="3" name="Content Placeholder 2"/>
          <p:cNvSpPr>
            <a:spLocks noGrp="1"/>
          </p:cNvSpPr>
          <p:nvPr>
            <p:ph idx="1"/>
          </p:nvPr>
        </p:nvSpPr>
        <p:spPr>
          <a:xfrm>
            <a:off x="468312" y="1700807"/>
            <a:ext cx="7488063" cy="4463455"/>
          </a:xfrm>
        </p:spPr>
        <p:txBody>
          <a:bodyPr/>
          <a:lstStyle/>
          <a:p>
            <a:pPr algn="r" rtl="1"/>
            <a:r>
              <a:rPr lang="ar-SA" sz="2400" dirty="0">
                <a:solidFill>
                  <a:schemeClr val="tx2"/>
                </a:solidFill>
              </a:rPr>
              <a:t>(1) وسائل الإعلام الجديد ه</a:t>
            </a:r>
            <a:r>
              <a:rPr lang="ar-SA" sz="2400" u="sng" dirty="0">
                <a:solidFill>
                  <a:schemeClr val="tx2"/>
                </a:solidFill>
              </a:rPr>
              <a:t>ي وسائل إتصال شخصي </a:t>
            </a:r>
            <a:r>
              <a:rPr lang="en-US" sz="2400" dirty="0">
                <a:solidFill>
                  <a:schemeClr val="tx2"/>
                </a:solidFill>
              </a:rPr>
              <a:t>interpersonal communication media</a:t>
            </a:r>
            <a:r>
              <a:rPr lang="ar-SA" sz="2400" dirty="0">
                <a:solidFill>
                  <a:schemeClr val="tx2"/>
                </a:solidFill>
              </a:rPr>
              <a:t> وهذه تشمل البريد الإليكتروني  </a:t>
            </a:r>
            <a:r>
              <a:rPr lang="en-US" sz="2400" b="1" dirty="0">
                <a:solidFill>
                  <a:schemeClr val="tx2"/>
                </a:solidFill>
              </a:rPr>
              <a:t>e-mail</a:t>
            </a:r>
            <a:r>
              <a:rPr lang="en-US" sz="2400" dirty="0">
                <a:solidFill>
                  <a:schemeClr val="tx2"/>
                </a:solidFill>
              </a:rPr>
              <a:t> </a:t>
            </a:r>
            <a:r>
              <a:rPr lang="ar-SA" sz="2400" dirty="0">
                <a:solidFill>
                  <a:schemeClr val="tx2"/>
                </a:solidFill>
              </a:rPr>
              <a:t>الذي يستخدم في الأغراض العامة والخاصة، والشخصية والجماهيرية، والهاتف المتنقل (الجوال) وهو يكتسب خصائص تفاعلية غنية متزايدة بإستمرار. وفقاً لهذه الخاصية الشخصية، يمكن القول بأن المحتوى الذي يتم تراسله هو في الغالب غير مستقر وغير ثابت أي يغلب عليه الغرض الآني المؤقت. بالإضافة إلى ذلك، فإن خاصية الإتصال الشخصي تؤدي إلى تعزيز علاقات إجتماعية قائمة فعلاً، أو تشكيل علاقات إجتماعية جديدة</a:t>
            </a:r>
            <a:r>
              <a:rPr lang="ar-SA" sz="2400" dirty="0" smtClean="0">
                <a:solidFill>
                  <a:schemeClr val="tx2"/>
                </a:solidFill>
              </a:rPr>
              <a:t>.</a:t>
            </a:r>
            <a:endParaRPr lang="en-GB" sz="2400" dirty="0">
              <a:solidFill>
                <a:schemeClr val="tx2"/>
              </a:solidFill>
            </a:endParaRPr>
          </a:p>
        </p:txBody>
      </p:sp>
    </p:spTree>
    <p:extLst>
      <p:ext uri="{BB962C8B-B14F-4D97-AF65-F5344CB8AC3E}">
        <p14:creationId xmlns:p14="http://schemas.microsoft.com/office/powerpoint/2010/main" xmlns="" val="546374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err="1">
                <a:solidFill>
                  <a:srgbClr val="00B050"/>
                </a:solidFill>
              </a:rPr>
              <a:t>ب.خصائص</a:t>
            </a:r>
            <a:r>
              <a:rPr lang="ar-SA" b="1" dirty="0">
                <a:solidFill>
                  <a:srgbClr val="00B050"/>
                </a:solidFill>
              </a:rPr>
              <a:t> الإعلام الجديد من وجهة نظر علماء الاتصال:</a:t>
            </a:r>
            <a:endParaRPr lang="en-GB" dirty="0">
              <a:solidFill>
                <a:srgbClr val="00B050"/>
              </a:solidFill>
            </a:endParaRPr>
          </a:p>
        </p:txBody>
      </p:sp>
      <p:sp>
        <p:nvSpPr>
          <p:cNvPr id="3" name="Content Placeholder 2"/>
          <p:cNvSpPr>
            <a:spLocks noGrp="1"/>
          </p:cNvSpPr>
          <p:nvPr>
            <p:ph idx="1"/>
          </p:nvPr>
        </p:nvSpPr>
        <p:spPr>
          <a:xfrm>
            <a:off x="467544" y="1844824"/>
            <a:ext cx="7848872" cy="4463802"/>
          </a:xfrm>
        </p:spPr>
        <p:txBody>
          <a:bodyPr/>
          <a:lstStyle/>
          <a:p>
            <a:pPr algn="r" rtl="1"/>
            <a:r>
              <a:rPr lang="ar-SA" sz="2400" dirty="0">
                <a:solidFill>
                  <a:schemeClr val="tx2"/>
                </a:solidFill>
              </a:rPr>
              <a:t>(2) </a:t>
            </a:r>
            <a:r>
              <a:rPr lang="ar-SA" sz="2400" u="sng" dirty="0">
                <a:solidFill>
                  <a:schemeClr val="tx2"/>
                </a:solidFill>
              </a:rPr>
              <a:t>وسيلة بحث عن المعلومات </a:t>
            </a:r>
            <a:r>
              <a:rPr lang="en-US" sz="2400" dirty="0">
                <a:solidFill>
                  <a:schemeClr val="tx2"/>
                </a:solidFill>
              </a:rPr>
              <a:t>information search media</a:t>
            </a:r>
            <a:r>
              <a:rPr lang="ar-SA" sz="2400" dirty="0">
                <a:solidFill>
                  <a:schemeClr val="tx2"/>
                </a:solidFill>
              </a:rPr>
              <a:t> وهي من أهم خصائص الإنترنت والإعلام الجديد، حيث أن الإنترنت بمواقعها المختلفة وشبكاتها الإجتماعية تعد مخزناً كبيراً للمعلومات، ومصدراً للمعرفة لم يسبق له مثيل في التاريخ البشري من حيث </a:t>
            </a:r>
            <a:r>
              <a:rPr lang="ar-SA" sz="2400" b="1" u="sng" dirty="0">
                <a:solidFill>
                  <a:schemeClr val="tx2"/>
                </a:solidFill>
              </a:rPr>
              <a:t>ضخامة حجمه</a:t>
            </a:r>
            <a:r>
              <a:rPr lang="ar-SA" sz="2400" dirty="0">
                <a:solidFill>
                  <a:schemeClr val="tx2"/>
                </a:solidFill>
              </a:rPr>
              <a:t>، من ناحية، </a:t>
            </a:r>
            <a:r>
              <a:rPr lang="ar-SA" sz="2400" b="1" u="sng" dirty="0">
                <a:solidFill>
                  <a:schemeClr val="tx2"/>
                </a:solidFill>
              </a:rPr>
              <a:t>وسهولة وسرعة الوصول إليه</a:t>
            </a:r>
            <a:r>
              <a:rPr lang="ar-SA" sz="2400" dirty="0">
                <a:solidFill>
                  <a:schemeClr val="tx2"/>
                </a:solidFill>
              </a:rPr>
              <a:t>، من ناحية أخرى. وتقوم هذه العملية على وجود </a:t>
            </a:r>
            <a:r>
              <a:rPr lang="ar-SA" sz="2400" u="sng" dirty="0">
                <a:solidFill>
                  <a:schemeClr val="tx2"/>
                </a:solidFill>
              </a:rPr>
              <a:t>محركات بحث </a:t>
            </a:r>
            <a:r>
              <a:rPr lang="en-US" sz="2400" dirty="0">
                <a:solidFill>
                  <a:schemeClr val="tx2"/>
                </a:solidFill>
              </a:rPr>
              <a:t>search engines</a:t>
            </a:r>
            <a:r>
              <a:rPr lang="ar-SA" sz="2400" dirty="0">
                <a:solidFill>
                  <a:schemeClr val="tx2"/>
                </a:solidFill>
              </a:rPr>
              <a:t> تساعد على العثور على المعلومات المطلوبة في جميع مواقع الإنترنت أو أجزاء منها مثل مواقع الشبكات الإجتماعية. ويزيد من قيمة هذه المحركات بالنسبة للمستخدم توفرها على الهواتف النقالة بحيث تصبح المعلومة بين يديه في أي مكان وأي زمان يرغبه. </a:t>
            </a:r>
            <a:endParaRPr lang="en-GB" sz="2400" dirty="0">
              <a:solidFill>
                <a:schemeClr val="tx2"/>
              </a:solidFill>
            </a:endParaRPr>
          </a:p>
          <a:p>
            <a:pPr algn="r" rtl="1"/>
            <a:endParaRPr lang="en-GB" sz="2400" dirty="0">
              <a:solidFill>
                <a:schemeClr val="tx2"/>
              </a:solidFill>
            </a:endParaRPr>
          </a:p>
        </p:txBody>
      </p:sp>
    </p:spTree>
    <p:extLst>
      <p:ext uri="{BB962C8B-B14F-4D97-AF65-F5344CB8AC3E}">
        <p14:creationId xmlns:p14="http://schemas.microsoft.com/office/powerpoint/2010/main" xmlns="" val="1073531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err="1">
                <a:solidFill>
                  <a:srgbClr val="00B050"/>
                </a:solidFill>
              </a:rPr>
              <a:t>ب.خصائص</a:t>
            </a:r>
            <a:r>
              <a:rPr lang="ar-SA" b="1" dirty="0">
                <a:solidFill>
                  <a:srgbClr val="00B050"/>
                </a:solidFill>
              </a:rPr>
              <a:t> الإعلام الجديد من وجهة نظر علماء الاتصال:</a:t>
            </a:r>
            <a:endParaRPr lang="en-GB" dirty="0">
              <a:solidFill>
                <a:srgbClr val="00B050"/>
              </a:solidFill>
            </a:endParaRPr>
          </a:p>
        </p:txBody>
      </p:sp>
      <p:sp>
        <p:nvSpPr>
          <p:cNvPr id="3" name="Content Placeholder 2"/>
          <p:cNvSpPr>
            <a:spLocks noGrp="1"/>
          </p:cNvSpPr>
          <p:nvPr>
            <p:ph idx="1"/>
          </p:nvPr>
        </p:nvSpPr>
        <p:spPr>
          <a:xfrm>
            <a:off x="468312" y="2060847"/>
            <a:ext cx="7992119" cy="4103415"/>
          </a:xfrm>
        </p:spPr>
        <p:txBody>
          <a:bodyPr/>
          <a:lstStyle/>
          <a:p>
            <a:pPr algn="r" rtl="1"/>
            <a:r>
              <a:rPr lang="ar-SA" dirty="0">
                <a:solidFill>
                  <a:schemeClr val="tx2"/>
                </a:solidFill>
              </a:rPr>
              <a:t>(3) </a:t>
            </a:r>
            <a:r>
              <a:rPr lang="ar-SA" u="sng" dirty="0">
                <a:solidFill>
                  <a:schemeClr val="tx2"/>
                </a:solidFill>
              </a:rPr>
              <a:t>وسيلة مشاركة جماعية </a:t>
            </a:r>
            <a:r>
              <a:rPr lang="en-US" dirty="0">
                <a:solidFill>
                  <a:schemeClr val="tx2"/>
                </a:solidFill>
              </a:rPr>
              <a:t>collective  participatory medium</a:t>
            </a:r>
            <a:r>
              <a:rPr lang="ar-SA" dirty="0">
                <a:solidFill>
                  <a:schemeClr val="tx2"/>
                </a:solidFill>
              </a:rPr>
              <a:t> هذه الخاصية كانت موجودة في الإنترنت منذ بدايتها، ولكنها كانت تستخدم على نطاق محدود، ثم  تطورت بشكل كبير في السنوات الأخيرة مع تطور تقنيات الشبكة العنكبوتية التي يطلق عليها </a:t>
            </a:r>
            <a:r>
              <a:rPr lang="ar-SA" dirty="0" smtClean="0">
                <a:solidFill>
                  <a:schemeClr val="tx2"/>
                </a:solidFill>
              </a:rPr>
              <a:t>اسم </a:t>
            </a:r>
            <a:r>
              <a:rPr lang="ar-SA" dirty="0">
                <a:solidFill>
                  <a:schemeClr val="tx2"/>
                </a:solidFill>
              </a:rPr>
              <a:t>(الجيل الثاني من الإنترنت</a:t>
            </a:r>
            <a:r>
              <a:rPr lang="en-US" dirty="0">
                <a:solidFill>
                  <a:schemeClr val="tx2"/>
                </a:solidFill>
              </a:rPr>
              <a:t>web 2.0 </a:t>
            </a:r>
            <a:r>
              <a:rPr lang="ar-SA" dirty="0" smtClean="0">
                <a:solidFill>
                  <a:schemeClr val="tx2"/>
                </a:solidFill>
              </a:rPr>
              <a:t>).</a:t>
            </a:r>
            <a:endParaRPr lang="en-GB" dirty="0">
              <a:solidFill>
                <a:schemeClr val="tx2"/>
              </a:solidFill>
            </a:endParaRPr>
          </a:p>
        </p:txBody>
      </p:sp>
    </p:spTree>
    <p:extLst>
      <p:ext uri="{BB962C8B-B14F-4D97-AF65-F5344CB8AC3E}">
        <p14:creationId xmlns:p14="http://schemas.microsoft.com/office/powerpoint/2010/main" xmlns="" val="154139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err="1">
                <a:solidFill>
                  <a:srgbClr val="00B050"/>
                </a:solidFill>
              </a:rPr>
              <a:t>ب.خصائص</a:t>
            </a:r>
            <a:r>
              <a:rPr lang="ar-SA" b="1" dirty="0">
                <a:solidFill>
                  <a:srgbClr val="00B050"/>
                </a:solidFill>
              </a:rPr>
              <a:t> الإعلام الجديد من وجهة نظر علماء الاتصال:</a:t>
            </a:r>
            <a:endParaRPr lang="en-GB" dirty="0">
              <a:solidFill>
                <a:srgbClr val="00B050"/>
              </a:solidFill>
            </a:endParaRPr>
          </a:p>
        </p:txBody>
      </p:sp>
      <p:sp>
        <p:nvSpPr>
          <p:cNvPr id="3" name="Content Placeholder 2"/>
          <p:cNvSpPr>
            <a:spLocks noGrp="1"/>
          </p:cNvSpPr>
          <p:nvPr>
            <p:ph idx="1"/>
          </p:nvPr>
        </p:nvSpPr>
        <p:spPr>
          <a:xfrm>
            <a:off x="468312" y="1844823"/>
            <a:ext cx="7776095" cy="4319439"/>
          </a:xfrm>
        </p:spPr>
        <p:txBody>
          <a:bodyPr/>
          <a:lstStyle/>
          <a:p>
            <a:pPr algn="r" rtl="1"/>
            <a:r>
              <a:rPr lang="ar-SA" dirty="0">
                <a:solidFill>
                  <a:schemeClr val="tx2"/>
                </a:solidFill>
              </a:rPr>
              <a:t>(4) </a:t>
            </a:r>
            <a:r>
              <a:rPr lang="ar-SA" u="sng" dirty="0">
                <a:solidFill>
                  <a:schemeClr val="tx2"/>
                </a:solidFill>
              </a:rPr>
              <a:t>وسيلة لعب تفاعلي </a:t>
            </a:r>
            <a:r>
              <a:rPr lang="en-US" dirty="0">
                <a:solidFill>
                  <a:schemeClr val="tx2"/>
                </a:solidFill>
              </a:rPr>
              <a:t>interactive play medium  </a:t>
            </a:r>
            <a:r>
              <a:rPr lang="ar-SA" dirty="0">
                <a:solidFill>
                  <a:schemeClr val="tx2"/>
                </a:solidFill>
              </a:rPr>
              <a:t>   هذه الخاصية في إزدياد وتقوم على المشاركة في ألعاب الفيديو وألعاب الكمبيوتر المختلفة وأجهزة الواقع </a:t>
            </a:r>
            <a:r>
              <a:rPr lang="ar-SA" dirty="0" err="1" smtClean="0">
                <a:solidFill>
                  <a:schemeClr val="tx2"/>
                </a:solidFill>
              </a:rPr>
              <a:t>الإفتراضي</a:t>
            </a:r>
            <a:r>
              <a:rPr lang="ar-SA" dirty="0" smtClean="0">
                <a:solidFill>
                  <a:schemeClr val="tx2"/>
                </a:solidFill>
              </a:rPr>
              <a:t>. </a:t>
            </a:r>
            <a:r>
              <a:rPr lang="ar-SA" dirty="0">
                <a:solidFill>
                  <a:schemeClr val="tx2"/>
                </a:solidFill>
              </a:rPr>
              <a:t>وما يميز هذه الخاصية هو التفاعل  </a:t>
            </a:r>
            <a:r>
              <a:rPr lang="ar-SA" dirty="0" smtClean="0">
                <a:solidFill>
                  <a:schemeClr val="tx2"/>
                </a:solidFill>
              </a:rPr>
              <a:t>بين </a:t>
            </a:r>
            <a:r>
              <a:rPr lang="ar-SA" dirty="0">
                <a:solidFill>
                  <a:schemeClr val="tx2"/>
                </a:solidFill>
              </a:rPr>
              <a:t>المشاركين، وأنها </a:t>
            </a:r>
            <a:r>
              <a:rPr lang="ar-SA" b="1" dirty="0">
                <a:solidFill>
                  <a:schemeClr val="tx2"/>
                </a:solidFill>
              </a:rPr>
              <a:t>تركز على الإستمتاع عن طريق عملية المشاركة والأداء</a:t>
            </a:r>
            <a:r>
              <a:rPr lang="ar-SA" dirty="0">
                <a:solidFill>
                  <a:schemeClr val="tx2"/>
                </a:solidFill>
              </a:rPr>
              <a:t>، </a:t>
            </a:r>
            <a:r>
              <a:rPr lang="ar-SA" b="1" dirty="0">
                <a:solidFill>
                  <a:schemeClr val="tx2"/>
                </a:solidFill>
              </a:rPr>
              <a:t>أكثر من إشباع </a:t>
            </a:r>
            <a:r>
              <a:rPr lang="ar-SA" b="1" dirty="0" smtClean="0">
                <a:solidFill>
                  <a:schemeClr val="tx2"/>
                </a:solidFill>
              </a:rPr>
              <a:t>المحتوى</a:t>
            </a:r>
            <a:r>
              <a:rPr lang="ar-SA" dirty="0" smtClean="0">
                <a:solidFill>
                  <a:schemeClr val="tx2"/>
                </a:solidFill>
              </a:rPr>
              <a:t>.</a:t>
            </a:r>
            <a:endParaRPr lang="en-GB" dirty="0">
              <a:solidFill>
                <a:schemeClr val="tx2"/>
              </a:solidFill>
            </a:endParaRPr>
          </a:p>
          <a:p>
            <a:pPr algn="r" rtl="1"/>
            <a:endParaRPr lang="en-GB" dirty="0">
              <a:solidFill>
                <a:schemeClr val="tx2"/>
              </a:solidFill>
            </a:endParaRPr>
          </a:p>
        </p:txBody>
      </p:sp>
    </p:spTree>
    <p:extLst>
      <p:ext uri="{BB962C8B-B14F-4D97-AF65-F5344CB8AC3E}">
        <p14:creationId xmlns:p14="http://schemas.microsoft.com/office/powerpoint/2010/main" xmlns="" val="2639680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err="1">
                <a:solidFill>
                  <a:srgbClr val="00B050"/>
                </a:solidFill>
              </a:rPr>
              <a:t>ب.خصائص</a:t>
            </a:r>
            <a:r>
              <a:rPr lang="ar-SA" b="1" dirty="0">
                <a:solidFill>
                  <a:srgbClr val="00B050"/>
                </a:solidFill>
              </a:rPr>
              <a:t> الإعلام الجديد من وجهة نظر علماء الاتصال:</a:t>
            </a:r>
            <a:endParaRPr lang="en-GB" dirty="0">
              <a:solidFill>
                <a:srgbClr val="00B050"/>
              </a:solidFill>
            </a:endParaRPr>
          </a:p>
        </p:txBody>
      </p:sp>
      <p:sp>
        <p:nvSpPr>
          <p:cNvPr id="3" name="Content Placeholder 2"/>
          <p:cNvSpPr>
            <a:spLocks noGrp="1"/>
          </p:cNvSpPr>
          <p:nvPr>
            <p:ph idx="1"/>
          </p:nvPr>
        </p:nvSpPr>
        <p:spPr>
          <a:xfrm>
            <a:off x="468312" y="1700807"/>
            <a:ext cx="7632079" cy="4463455"/>
          </a:xfrm>
        </p:spPr>
        <p:txBody>
          <a:bodyPr/>
          <a:lstStyle/>
          <a:p>
            <a:pPr algn="r" rtl="1"/>
            <a:r>
              <a:rPr lang="ar-SA" dirty="0">
                <a:solidFill>
                  <a:schemeClr val="tx2"/>
                </a:solidFill>
              </a:rPr>
              <a:t>(5) </a:t>
            </a:r>
            <a:r>
              <a:rPr lang="ar-SA" u="sng" dirty="0">
                <a:solidFill>
                  <a:schemeClr val="tx2"/>
                </a:solidFill>
              </a:rPr>
              <a:t>خاصية الاستبدال أو الإحلال للوسائل الأخرى </a:t>
            </a:r>
            <a:r>
              <a:rPr lang="en-US" dirty="0">
                <a:solidFill>
                  <a:schemeClr val="tx2"/>
                </a:solidFill>
              </a:rPr>
              <a:t>substitution</a:t>
            </a:r>
            <a:r>
              <a:rPr lang="ar-SA" dirty="0">
                <a:solidFill>
                  <a:schemeClr val="tx2"/>
                </a:solidFill>
              </a:rPr>
              <a:t>، فمن الملاحظ أن الجمهور كثيراً ما يستبدل قراءة الصحف الورقية بتصفح مواقع الأخبار على الإنترنت. وكذلك تقدم الإنترنت بديلاً عن الاذاعة والتلفزيون في تقديم البرامج المسموعة والإذاعات الخاصة بالإنترنت وتنزيل الملفات الصوتية. وتقدم طرق مختلفة لعرض الأفلام ومقاطع الفيديو بإشكال عديدة من اشهرها موقع (يوتيوب) </a:t>
            </a:r>
            <a:r>
              <a:rPr lang="en-US" dirty="0">
                <a:solidFill>
                  <a:schemeClr val="tx2"/>
                </a:solidFill>
              </a:rPr>
              <a:t>YouTube</a:t>
            </a:r>
            <a:r>
              <a:rPr lang="ar-SA" dirty="0">
                <a:solidFill>
                  <a:schemeClr val="tx2"/>
                </a:solidFill>
              </a:rPr>
              <a:t> للمشاركة بمقاطع الفيديو. </a:t>
            </a:r>
            <a:endParaRPr lang="en-GB" dirty="0">
              <a:solidFill>
                <a:schemeClr val="tx2"/>
              </a:solidFill>
            </a:endParaRPr>
          </a:p>
          <a:p>
            <a:pPr algn="r" rtl="1"/>
            <a:endParaRPr lang="en-GB" dirty="0">
              <a:solidFill>
                <a:schemeClr val="tx2"/>
              </a:solidFill>
            </a:endParaRPr>
          </a:p>
        </p:txBody>
      </p:sp>
    </p:spTree>
    <p:extLst>
      <p:ext uri="{BB962C8B-B14F-4D97-AF65-F5344CB8AC3E}">
        <p14:creationId xmlns:p14="http://schemas.microsoft.com/office/powerpoint/2010/main" xmlns="" val="2890134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ctr">
              <a:buNone/>
            </a:pPr>
            <a:endParaRPr lang="ar-SA" sz="3200" dirty="0" smtClean="0">
              <a:solidFill>
                <a:schemeClr val="accent6">
                  <a:lumMod val="10000"/>
                </a:schemeClr>
              </a:solidFill>
            </a:endParaRPr>
          </a:p>
          <a:p>
            <a:pPr marL="0" indent="0" algn="ctr">
              <a:buNone/>
            </a:pPr>
            <a:endParaRPr lang="ar-SA" sz="3200" dirty="0">
              <a:solidFill>
                <a:schemeClr val="accent6">
                  <a:lumMod val="10000"/>
                </a:schemeClr>
              </a:solidFill>
            </a:endParaRPr>
          </a:p>
          <a:p>
            <a:pPr marL="0" indent="0" algn="ctr">
              <a:buNone/>
            </a:pPr>
            <a:r>
              <a:rPr lang="ar-SA" sz="3200" dirty="0" smtClean="0">
                <a:solidFill>
                  <a:schemeClr val="accent6">
                    <a:lumMod val="10000"/>
                  </a:schemeClr>
                </a:solidFill>
              </a:rPr>
              <a:t>ماهي الظواهر التي صاحبت الإعلام الجديد ؟!</a:t>
            </a:r>
          </a:p>
          <a:p>
            <a:pPr marL="0" indent="0" algn="ctr">
              <a:buNone/>
            </a:pPr>
            <a:endParaRPr lang="en-US" sz="3200" dirty="0">
              <a:solidFill>
                <a:schemeClr val="accent6">
                  <a:lumMod val="10000"/>
                </a:schemeClr>
              </a:solidFill>
            </a:endParaRPr>
          </a:p>
        </p:txBody>
      </p:sp>
    </p:spTree>
    <p:extLst>
      <p:ext uri="{BB962C8B-B14F-4D97-AF65-F5344CB8AC3E}">
        <p14:creationId xmlns:p14="http://schemas.microsoft.com/office/powerpoint/2010/main" xmlns="" val="2139943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8312" y="2204864"/>
            <a:ext cx="8496176" cy="4176463"/>
          </a:xfrm>
        </p:spPr>
        <p:txBody>
          <a:bodyPr/>
          <a:lstStyle/>
          <a:p>
            <a:pPr algn="r" rtl="1"/>
            <a:r>
              <a:rPr lang="ar-SA" dirty="0" smtClean="0">
                <a:solidFill>
                  <a:schemeClr val="tx2"/>
                </a:solidFill>
              </a:rPr>
              <a:t>خصائص الإعلام الجديد :</a:t>
            </a:r>
          </a:p>
          <a:p>
            <a:pPr marL="0" indent="0" algn="r" rtl="1">
              <a:buNone/>
            </a:pPr>
            <a:r>
              <a:rPr lang="ar-SA" dirty="0" smtClean="0">
                <a:solidFill>
                  <a:schemeClr val="tx2"/>
                </a:solidFill>
              </a:rPr>
              <a:t>أ. من وجهة نظرالمستخدم</a:t>
            </a:r>
          </a:p>
          <a:p>
            <a:pPr marL="0" indent="0" algn="r" rtl="1">
              <a:buNone/>
            </a:pPr>
            <a:r>
              <a:rPr lang="ar-SA" dirty="0" smtClean="0">
                <a:solidFill>
                  <a:schemeClr val="tx2"/>
                </a:solidFill>
              </a:rPr>
              <a:t>ب.من وجهة نظر علماء الاتصال</a:t>
            </a:r>
          </a:p>
          <a:p>
            <a:pPr algn="r" rtl="1"/>
            <a:r>
              <a:rPr lang="ar-SA" dirty="0" smtClean="0">
                <a:solidFill>
                  <a:schemeClr val="tx2"/>
                </a:solidFill>
              </a:rPr>
              <a:t>ظواهر مصاحبة للإعلام </a:t>
            </a:r>
            <a:r>
              <a:rPr lang="ar-SA" smtClean="0">
                <a:solidFill>
                  <a:schemeClr val="tx2"/>
                </a:solidFill>
              </a:rPr>
              <a:t>الجديد </a:t>
            </a:r>
            <a:endParaRPr lang="ar-SA" dirty="0" smtClean="0">
              <a:solidFill>
                <a:schemeClr val="tx2"/>
              </a:solidFill>
            </a:endParaRPr>
          </a:p>
        </p:txBody>
      </p:sp>
    </p:spTree>
    <p:extLst>
      <p:ext uri="{BB962C8B-B14F-4D97-AF65-F5344CB8AC3E}">
        <p14:creationId xmlns:p14="http://schemas.microsoft.com/office/powerpoint/2010/main" xmlns="" val="619036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r>
              <a:rPr lang="ar-SA" dirty="0" smtClean="0"/>
              <a:t>الظواهر المصاحبة للإعلام الجديد</a:t>
            </a:r>
            <a:r>
              <a:rPr lang="en-US" dirty="0"/>
              <a:t/>
            </a:r>
            <a:br>
              <a:rPr lang="en-US" dirty="0"/>
            </a:br>
            <a:endParaRPr lang="en-US" dirty="0"/>
          </a:p>
        </p:txBody>
      </p:sp>
      <p:graphicFrame>
        <p:nvGraphicFramePr>
          <p:cNvPr id="7" name="عنصر نائب للمحتوى 6"/>
          <p:cNvGraphicFramePr>
            <a:graphicFrameLocks noGrp="1"/>
          </p:cNvGraphicFramePr>
          <p:nvPr>
            <p:ph idx="1"/>
            <p:extLst>
              <p:ext uri="{D42A27DB-BD31-4B8C-83A1-F6EECF244321}">
                <p14:modId xmlns:p14="http://schemas.microsoft.com/office/powerpoint/2010/main" xmlns="" val="1578177205"/>
              </p:ext>
            </p:extLst>
          </p:nvPr>
        </p:nvGraphicFramePr>
        <p:xfrm>
          <a:off x="468312" y="1268413"/>
          <a:ext cx="8136135"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55572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04" y="1196752"/>
            <a:ext cx="8425184" cy="6121102"/>
          </a:xfrm>
        </p:spPr>
        <p:txBody>
          <a:bodyPr/>
          <a:lstStyle/>
          <a:p>
            <a:pPr algn="r" rtl="1"/>
            <a:r>
              <a:rPr lang="ar-SA" sz="2400" dirty="0" smtClean="0"/>
              <a:t/>
            </a:r>
            <a:br>
              <a:rPr lang="ar-SA" sz="2400" dirty="0" smtClean="0"/>
            </a:br>
            <a:r>
              <a:rPr lang="ar-SA" sz="2400" dirty="0" smtClean="0"/>
              <a:t>1. كسر احتكار المؤسسات الإعلامية الكبرى. </a:t>
            </a:r>
            <a:br>
              <a:rPr lang="ar-SA" sz="2400" dirty="0" smtClean="0"/>
            </a:br>
            <a:r>
              <a:rPr lang="ar-SA" sz="2400" dirty="0" smtClean="0"/>
              <a:t/>
            </a:r>
            <a:br>
              <a:rPr lang="ar-SA" sz="2400" dirty="0" smtClean="0"/>
            </a:br>
            <a:r>
              <a:rPr lang="ar-SA" sz="2400" dirty="0" smtClean="0"/>
              <a:t/>
            </a:r>
            <a:br>
              <a:rPr lang="ar-SA" sz="2400" dirty="0" smtClean="0"/>
            </a:br>
            <a:r>
              <a:rPr lang="ar-SA" sz="2400" dirty="0" smtClean="0"/>
              <a:t>2. ظهور طبقة جديدة من الإعلاميين، وأحياناً من غير المتخصصين في الإعلام، إلا أنهم أصبحوا محترفين في استخدام تطبيقات الإعلام الجديد، بما يتفوقون فيه على أهل الاختصاص الأصليين. </a:t>
            </a:r>
            <a:br>
              <a:rPr lang="ar-SA" sz="2400" dirty="0" smtClean="0"/>
            </a:br>
            <a:r>
              <a:rPr lang="ar-SA" sz="2400" dirty="0"/>
              <a:t/>
            </a:r>
            <a:br>
              <a:rPr lang="ar-SA" sz="2400" dirty="0"/>
            </a:br>
            <a:r>
              <a:rPr lang="ar-SA" sz="2400" dirty="0" smtClean="0"/>
              <a:t/>
            </a:r>
            <a:br>
              <a:rPr lang="ar-SA" sz="2400" dirty="0" smtClean="0"/>
            </a:br>
            <a:r>
              <a:rPr lang="ar-SA" sz="2400" dirty="0" smtClean="0"/>
              <a:t>3. ظهور منابر جديدة للحوار، فقد أصبح باستطاعة أي فرد في المجتمع أن يرسل ويستقبل ويتفاعل ويعقّب ويستفسر ويعلّق بكل حرية، وبسرعة فائقة.</a:t>
            </a:r>
            <a:br>
              <a:rPr lang="ar-SA" sz="2400" dirty="0" smtClean="0"/>
            </a:br>
            <a:r>
              <a:rPr lang="ar-SA" sz="2400" dirty="0" smtClean="0"/>
              <a:t/>
            </a:r>
            <a:br>
              <a:rPr lang="ar-SA" sz="2400" dirty="0" smtClean="0"/>
            </a:br>
            <a:endParaRPr lang="en-US" sz="2400" dirty="0"/>
          </a:p>
        </p:txBody>
      </p:sp>
      <p:sp>
        <p:nvSpPr>
          <p:cNvPr id="3" name="Rectangle 2"/>
          <p:cNvSpPr/>
          <p:nvPr/>
        </p:nvSpPr>
        <p:spPr>
          <a:xfrm>
            <a:off x="755576" y="836712"/>
            <a:ext cx="6577243" cy="707886"/>
          </a:xfrm>
          <a:prstGeom prst="rect">
            <a:avLst/>
          </a:prstGeom>
          <a:effectLst>
            <a:innerShdw blurRad="63500" dist="50800" dir="16200000">
              <a:prstClr val="black">
                <a:alpha val="50000"/>
              </a:prstClr>
            </a:innerShdw>
          </a:effectLst>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base">
              <a:spcBef>
                <a:spcPct val="0"/>
              </a:spcBef>
              <a:spcAft>
                <a:spcPct val="0"/>
              </a:spcAft>
            </a:pPr>
            <a:r>
              <a:rPr lang="ar-SA" sz="4000" b="1" dirty="0">
                <a:ln>
                  <a:prstDash val="solid"/>
                </a:ln>
                <a:gradFill rotWithShape="1">
                  <a:gsLst>
                    <a:gs pos="0">
                      <a:srgbClr val="2A5682">
                        <a:tint val="70000"/>
                        <a:satMod val="200000"/>
                      </a:srgbClr>
                    </a:gs>
                    <a:gs pos="40000">
                      <a:srgbClr val="2A5682">
                        <a:tint val="90000"/>
                        <a:satMod val="130000"/>
                      </a:srgbClr>
                    </a:gs>
                    <a:gs pos="50000">
                      <a:srgbClr val="2A5682">
                        <a:tint val="90000"/>
                        <a:satMod val="130000"/>
                      </a:srgbClr>
                    </a:gs>
                    <a:gs pos="68000">
                      <a:srgbClr val="2A5682">
                        <a:tint val="90000"/>
                        <a:satMod val="130000"/>
                      </a:srgbClr>
                    </a:gs>
                    <a:gs pos="100000">
                      <a:srgbClr val="2A5682">
                        <a:tint val="70000"/>
                        <a:satMod val="200000"/>
                      </a:srgbClr>
                    </a:gs>
                  </a:gsLst>
                  <a:lin ang="5400000"/>
                </a:gradFill>
                <a:effectLst>
                  <a:outerShdw blurRad="88000" dist="50800" dir="5040000" algn="tl">
                    <a:srgbClr val="2A5682">
                      <a:tint val="80000"/>
                      <a:satMod val="250000"/>
                      <a:alpha val="45000"/>
                    </a:srgbClr>
                  </a:outerShdw>
                </a:effectLst>
              </a:rPr>
              <a:t>الظواهر التي صاحبت الإعلام الجديد</a:t>
            </a:r>
            <a:endParaRPr lang="en-US" sz="4000" b="1" dirty="0">
              <a:ln>
                <a:prstDash val="solid"/>
              </a:ln>
              <a:gradFill rotWithShape="1">
                <a:gsLst>
                  <a:gs pos="0">
                    <a:srgbClr val="2A5682">
                      <a:tint val="70000"/>
                      <a:satMod val="200000"/>
                    </a:srgbClr>
                  </a:gs>
                  <a:gs pos="40000">
                    <a:srgbClr val="2A5682">
                      <a:tint val="90000"/>
                      <a:satMod val="130000"/>
                    </a:srgbClr>
                  </a:gs>
                  <a:gs pos="50000">
                    <a:srgbClr val="2A5682">
                      <a:tint val="90000"/>
                      <a:satMod val="130000"/>
                    </a:srgbClr>
                  </a:gs>
                  <a:gs pos="68000">
                    <a:srgbClr val="2A5682">
                      <a:tint val="90000"/>
                      <a:satMod val="130000"/>
                    </a:srgbClr>
                  </a:gs>
                  <a:gs pos="100000">
                    <a:srgbClr val="2A5682">
                      <a:tint val="70000"/>
                      <a:satMod val="200000"/>
                    </a:srgbClr>
                  </a:gs>
                </a:gsLst>
                <a:lin ang="5400000"/>
              </a:gradFill>
              <a:effectLst>
                <a:outerShdw blurRad="88000" dist="50800" dir="5040000" algn="tl">
                  <a:srgbClr val="2A5682">
                    <a:tint val="80000"/>
                    <a:satMod val="250000"/>
                    <a:alpha val="45000"/>
                  </a:srgbClr>
                </a:outerShdw>
              </a:effectLst>
            </a:endParaRPr>
          </a:p>
        </p:txBody>
      </p:sp>
    </p:spTree>
    <p:extLst>
      <p:ext uri="{BB962C8B-B14F-4D97-AF65-F5344CB8AC3E}">
        <p14:creationId xmlns:p14="http://schemas.microsoft.com/office/powerpoint/2010/main" xmlns="" val="2692479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ln>
                  <a:prstDash val="solid"/>
                </a:ln>
                <a:gradFill rotWithShape="1">
                  <a:gsLst>
                    <a:gs pos="0">
                      <a:srgbClr val="2A5682">
                        <a:tint val="70000"/>
                        <a:satMod val="200000"/>
                      </a:srgbClr>
                    </a:gs>
                    <a:gs pos="40000">
                      <a:srgbClr val="2A5682">
                        <a:tint val="90000"/>
                        <a:satMod val="130000"/>
                      </a:srgbClr>
                    </a:gs>
                    <a:gs pos="50000">
                      <a:srgbClr val="2A5682">
                        <a:tint val="90000"/>
                        <a:satMod val="130000"/>
                      </a:srgbClr>
                    </a:gs>
                    <a:gs pos="68000">
                      <a:srgbClr val="2A5682">
                        <a:tint val="90000"/>
                        <a:satMod val="130000"/>
                      </a:srgbClr>
                    </a:gs>
                    <a:gs pos="100000">
                      <a:srgbClr val="2A5682">
                        <a:tint val="70000"/>
                        <a:satMod val="200000"/>
                      </a:srgbClr>
                    </a:gs>
                  </a:gsLst>
                  <a:lin ang="5400000"/>
                </a:gradFill>
                <a:effectLst>
                  <a:outerShdw blurRad="88000" dist="50800" dir="5040000" algn="tl">
                    <a:srgbClr val="2A5682">
                      <a:tint val="80000"/>
                      <a:satMod val="250000"/>
                      <a:alpha val="45000"/>
                    </a:srgbClr>
                  </a:outerShdw>
                </a:effectLst>
              </a:rPr>
              <a:t>الظواهر التي صاحبت الإعلام الجديد</a:t>
            </a:r>
            <a:r>
              <a:rPr lang="en-US" b="1" dirty="0">
                <a:ln>
                  <a:prstDash val="solid"/>
                </a:ln>
                <a:gradFill rotWithShape="1">
                  <a:gsLst>
                    <a:gs pos="0">
                      <a:srgbClr val="2A5682">
                        <a:tint val="70000"/>
                        <a:satMod val="200000"/>
                      </a:srgbClr>
                    </a:gs>
                    <a:gs pos="40000">
                      <a:srgbClr val="2A5682">
                        <a:tint val="90000"/>
                        <a:satMod val="130000"/>
                      </a:srgbClr>
                    </a:gs>
                    <a:gs pos="50000">
                      <a:srgbClr val="2A5682">
                        <a:tint val="90000"/>
                        <a:satMod val="130000"/>
                      </a:srgbClr>
                    </a:gs>
                    <a:gs pos="68000">
                      <a:srgbClr val="2A5682">
                        <a:tint val="90000"/>
                        <a:satMod val="130000"/>
                      </a:srgbClr>
                    </a:gs>
                    <a:gs pos="100000">
                      <a:srgbClr val="2A5682">
                        <a:tint val="70000"/>
                        <a:satMod val="200000"/>
                      </a:srgbClr>
                    </a:gs>
                  </a:gsLst>
                  <a:lin ang="5400000"/>
                </a:gradFill>
                <a:effectLst>
                  <a:outerShdw blurRad="88000" dist="50800" dir="5040000" algn="tl">
                    <a:srgbClr val="2A5682">
                      <a:tint val="80000"/>
                      <a:satMod val="250000"/>
                      <a:alpha val="45000"/>
                    </a:srgbClr>
                  </a:outerShdw>
                </a:effectLst>
              </a:rPr>
              <a:t/>
            </a:r>
            <a:br>
              <a:rPr lang="en-US" b="1" dirty="0">
                <a:ln>
                  <a:prstDash val="solid"/>
                </a:ln>
                <a:gradFill rotWithShape="1">
                  <a:gsLst>
                    <a:gs pos="0">
                      <a:srgbClr val="2A5682">
                        <a:tint val="70000"/>
                        <a:satMod val="200000"/>
                      </a:srgbClr>
                    </a:gs>
                    <a:gs pos="40000">
                      <a:srgbClr val="2A5682">
                        <a:tint val="90000"/>
                        <a:satMod val="130000"/>
                      </a:srgbClr>
                    </a:gs>
                    <a:gs pos="50000">
                      <a:srgbClr val="2A5682">
                        <a:tint val="90000"/>
                        <a:satMod val="130000"/>
                      </a:srgbClr>
                    </a:gs>
                    <a:gs pos="68000">
                      <a:srgbClr val="2A5682">
                        <a:tint val="90000"/>
                        <a:satMod val="130000"/>
                      </a:srgbClr>
                    </a:gs>
                    <a:gs pos="100000">
                      <a:srgbClr val="2A5682">
                        <a:tint val="70000"/>
                        <a:satMod val="200000"/>
                      </a:srgbClr>
                    </a:gs>
                  </a:gsLst>
                  <a:lin ang="5400000"/>
                </a:gradFill>
                <a:effectLst>
                  <a:outerShdw blurRad="88000" dist="50800" dir="5040000" algn="tl">
                    <a:srgbClr val="2A5682">
                      <a:tint val="80000"/>
                      <a:satMod val="250000"/>
                      <a:alpha val="45000"/>
                    </a:srgbClr>
                  </a:outerShdw>
                </a:effectLst>
              </a:rPr>
            </a:br>
            <a:endParaRPr lang="en-GB" dirty="0"/>
          </a:p>
        </p:txBody>
      </p:sp>
      <p:sp>
        <p:nvSpPr>
          <p:cNvPr id="3" name="Rectangle 2"/>
          <p:cNvSpPr/>
          <p:nvPr/>
        </p:nvSpPr>
        <p:spPr>
          <a:xfrm>
            <a:off x="971600" y="2132856"/>
            <a:ext cx="7560840" cy="2585323"/>
          </a:xfrm>
          <a:prstGeom prst="rect">
            <a:avLst/>
          </a:prstGeom>
        </p:spPr>
        <p:txBody>
          <a:bodyPr wrap="square">
            <a:spAutoFit/>
          </a:bodyPr>
          <a:lstStyle/>
          <a:p>
            <a:pPr algn="r" rtl="1"/>
            <a:r>
              <a:rPr lang="ar-SA" sz="2400" kern="0" dirty="0" smtClean="0">
                <a:solidFill>
                  <a:srgbClr val="336699"/>
                </a:solidFill>
                <a:ea typeface="+mj-ea"/>
                <a:cs typeface="+mj-cs"/>
              </a:rPr>
              <a:t>4. </a:t>
            </a:r>
            <a:r>
              <a:rPr lang="ar-SA" sz="2400" kern="0" dirty="0">
                <a:solidFill>
                  <a:srgbClr val="336699"/>
                </a:solidFill>
                <a:ea typeface="+mj-ea"/>
                <a:cs typeface="+mj-cs"/>
              </a:rPr>
              <a:t>ظهور مضامين ثقافية وإعلامية جديدة. </a:t>
            </a:r>
            <a:r>
              <a:rPr lang="ar-SA" sz="2400" kern="0" dirty="0" smtClean="0">
                <a:solidFill>
                  <a:srgbClr val="336699"/>
                </a:solidFill>
                <a:ea typeface="+mj-ea"/>
                <a:cs typeface="+mj-cs"/>
              </a:rPr>
              <a:t>( المحتوى )</a:t>
            </a:r>
          </a:p>
          <a:p>
            <a:pPr algn="r" rtl="1"/>
            <a:r>
              <a:rPr lang="ar-SA" sz="2400" kern="0" dirty="0">
                <a:solidFill>
                  <a:srgbClr val="336699"/>
                </a:solidFill>
                <a:ea typeface="+mj-ea"/>
                <a:cs typeface="+mj-cs"/>
              </a:rPr>
              <a:t/>
            </a:r>
            <a:br>
              <a:rPr lang="ar-SA" sz="2400" kern="0" dirty="0">
                <a:solidFill>
                  <a:srgbClr val="336699"/>
                </a:solidFill>
                <a:ea typeface="+mj-ea"/>
                <a:cs typeface="+mj-cs"/>
              </a:rPr>
            </a:br>
            <a:r>
              <a:rPr lang="ar-SA" sz="2400" kern="0" dirty="0" smtClean="0">
                <a:solidFill>
                  <a:srgbClr val="336699"/>
                </a:solidFill>
                <a:ea typeface="+mj-ea"/>
                <a:cs typeface="+mj-cs"/>
              </a:rPr>
              <a:t>5. </a:t>
            </a:r>
            <a:r>
              <a:rPr lang="ar-SA" sz="2400" kern="0" dirty="0">
                <a:solidFill>
                  <a:srgbClr val="336699"/>
                </a:solidFill>
                <a:ea typeface="+mj-ea"/>
                <a:cs typeface="+mj-cs"/>
              </a:rPr>
              <a:t>المشاركة في وضع الأجندة: ينجح الإعلام الجديد أحياناً في تسليط الضوء بكثافة على قضايا مسكوت عنها في وسائل الإعلام التقليدية، مما يجعل هذه القضايا المهمة هاجساً للمجتمع، للتفكير فيها ومناقشتها ومعالجتها. </a:t>
            </a:r>
            <a:r>
              <a:rPr lang="ar-SA" sz="2400" kern="0" dirty="0" smtClean="0">
                <a:solidFill>
                  <a:srgbClr val="336699"/>
                </a:solidFill>
                <a:ea typeface="+mj-ea"/>
                <a:cs typeface="+mj-cs"/>
              </a:rPr>
              <a:t>(تحديد ماذا سيتضمن المحتوى)</a:t>
            </a:r>
            <a:r>
              <a:rPr lang="ar-SA" sz="2400" kern="0" dirty="0">
                <a:solidFill>
                  <a:srgbClr val="336699"/>
                </a:solidFill>
                <a:ea typeface="+mj-ea"/>
                <a:cs typeface="+mj-cs"/>
              </a:rPr>
              <a:t/>
            </a:r>
            <a:br>
              <a:rPr lang="ar-SA" sz="2400" kern="0" dirty="0">
                <a:solidFill>
                  <a:srgbClr val="336699"/>
                </a:solidFill>
                <a:ea typeface="+mj-ea"/>
                <a:cs typeface="+mj-cs"/>
              </a:rPr>
            </a:br>
            <a:endParaRPr lang="en-GB" dirty="0"/>
          </a:p>
        </p:txBody>
      </p:sp>
    </p:spTree>
    <p:extLst>
      <p:ext uri="{BB962C8B-B14F-4D97-AF65-F5344CB8AC3E}">
        <p14:creationId xmlns:p14="http://schemas.microsoft.com/office/powerpoint/2010/main" xmlns="" val="175233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84784"/>
            <a:ext cx="8425184" cy="6049094"/>
          </a:xfrm>
        </p:spPr>
        <p:txBody>
          <a:bodyPr/>
          <a:lstStyle/>
          <a:p>
            <a:pPr algn="r" rtl="1"/>
            <a:r>
              <a:rPr lang="ar-SA" sz="2400" dirty="0" smtClean="0"/>
              <a:t>6. نشوء ظاهرة المجتمع الافتراضي والشبكات الاجتماعية: وهي مجموعة من الأشخاص يتحاورون ويتخاطبون باستخدام وسائل الإعلام الجديد، لأغراض مهنية أو ثقافية أو اجتماعية أو تربوية، وفي هذا المجتمع تتميز العلاقات بأنها لا تكون بالضرورة متزامنة، والأعضاء لا يحضرون في نفس المكان، والتواصل يتم دون الحضور، وقد يكون المجتمع الافتراضي أكثر قوة وفعالية من المجتمع الحقيقي، وذلك لأنه يتكون بسرعة، وينتشر عبر المكان، ويحقق أهدافه بأقل قدر من القيود والمحددات.</a:t>
            </a:r>
            <a:br>
              <a:rPr lang="ar-SA" sz="2400" dirty="0" smtClean="0"/>
            </a:br>
            <a:r>
              <a:rPr lang="ar-SA" sz="2400" dirty="0" smtClean="0"/>
              <a:t/>
            </a:r>
            <a:br>
              <a:rPr lang="ar-SA" sz="2400" dirty="0" smtClean="0"/>
            </a:br>
            <a:r>
              <a:rPr lang="ar-SA" sz="2400" dirty="0" smtClean="0"/>
              <a:t/>
            </a:r>
            <a:br>
              <a:rPr lang="ar-SA" sz="2400" dirty="0" smtClean="0"/>
            </a:br>
            <a:endParaRPr lang="en-US" sz="2400" dirty="0"/>
          </a:p>
        </p:txBody>
      </p:sp>
      <p:sp>
        <p:nvSpPr>
          <p:cNvPr id="3" name="Rectangle 2"/>
          <p:cNvSpPr/>
          <p:nvPr/>
        </p:nvSpPr>
        <p:spPr>
          <a:xfrm>
            <a:off x="755576" y="836712"/>
            <a:ext cx="6577243" cy="707886"/>
          </a:xfrm>
          <a:prstGeom prst="rect">
            <a:avLst/>
          </a:prstGeom>
          <a:effectLst>
            <a:innerShdw blurRad="63500" dist="50800" dir="16200000">
              <a:prstClr val="black">
                <a:alpha val="50000"/>
              </a:prstClr>
            </a:innerShdw>
          </a:effectLst>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base">
              <a:spcBef>
                <a:spcPct val="0"/>
              </a:spcBef>
              <a:spcAft>
                <a:spcPct val="0"/>
              </a:spcAft>
            </a:pPr>
            <a:r>
              <a:rPr lang="ar-SA" sz="4000" b="1" dirty="0">
                <a:ln>
                  <a:prstDash val="solid"/>
                </a:ln>
                <a:gradFill rotWithShape="1">
                  <a:gsLst>
                    <a:gs pos="0">
                      <a:srgbClr val="2A5682">
                        <a:tint val="70000"/>
                        <a:satMod val="200000"/>
                      </a:srgbClr>
                    </a:gs>
                    <a:gs pos="40000">
                      <a:srgbClr val="2A5682">
                        <a:tint val="90000"/>
                        <a:satMod val="130000"/>
                      </a:srgbClr>
                    </a:gs>
                    <a:gs pos="50000">
                      <a:srgbClr val="2A5682">
                        <a:tint val="90000"/>
                        <a:satMod val="130000"/>
                      </a:srgbClr>
                    </a:gs>
                    <a:gs pos="68000">
                      <a:srgbClr val="2A5682">
                        <a:tint val="90000"/>
                        <a:satMod val="130000"/>
                      </a:srgbClr>
                    </a:gs>
                    <a:gs pos="100000">
                      <a:srgbClr val="2A5682">
                        <a:tint val="70000"/>
                        <a:satMod val="200000"/>
                      </a:srgbClr>
                    </a:gs>
                  </a:gsLst>
                  <a:lin ang="5400000"/>
                </a:gradFill>
                <a:effectLst>
                  <a:outerShdw blurRad="88000" dist="50800" dir="5040000" algn="tl">
                    <a:srgbClr val="2A5682">
                      <a:tint val="80000"/>
                      <a:satMod val="250000"/>
                      <a:alpha val="45000"/>
                    </a:srgbClr>
                  </a:outerShdw>
                </a:effectLst>
              </a:rPr>
              <a:t>الظواهر التي صاحبت الإعلام الجديد</a:t>
            </a:r>
            <a:endParaRPr lang="en-US" sz="4000" b="1" dirty="0">
              <a:ln>
                <a:prstDash val="solid"/>
              </a:ln>
              <a:gradFill rotWithShape="1">
                <a:gsLst>
                  <a:gs pos="0">
                    <a:srgbClr val="2A5682">
                      <a:tint val="70000"/>
                      <a:satMod val="200000"/>
                    </a:srgbClr>
                  </a:gs>
                  <a:gs pos="40000">
                    <a:srgbClr val="2A5682">
                      <a:tint val="90000"/>
                      <a:satMod val="130000"/>
                    </a:srgbClr>
                  </a:gs>
                  <a:gs pos="50000">
                    <a:srgbClr val="2A5682">
                      <a:tint val="90000"/>
                      <a:satMod val="130000"/>
                    </a:srgbClr>
                  </a:gs>
                  <a:gs pos="68000">
                    <a:srgbClr val="2A5682">
                      <a:tint val="90000"/>
                      <a:satMod val="130000"/>
                    </a:srgbClr>
                  </a:gs>
                  <a:gs pos="100000">
                    <a:srgbClr val="2A5682">
                      <a:tint val="70000"/>
                      <a:satMod val="200000"/>
                    </a:srgbClr>
                  </a:gs>
                </a:gsLst>
                <a:lin ang="5400000"/>
              </a:gradFill>
              <a:effectLst>
                <a:outerShdw blurRad="88000" dist="50800" dir="5040000" algn="tl">
                  <a:srgbClr val="2A5682">
                    <a:tint val="80000"/>
                    <a:satMod val="250000"/>
                    <a:alpha val="45000"/>
                  </a:srgbClr>
                </a:outerShdw>
              </a:effectLst>
            </a:endParaRPr>
          </a:p>
        </p:txBody>
      </p:sp>
    </p:spTree>
    <p:extLst>
      <p:ext uri="{BB962C8B-B14F-4D97-AF65-F5344CB8AC3E}">
        <p14:creationId xmlns:p14="http://schemas.microsoft.com/office/powerpoint/2010/main" xmlns="" val="53913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SA" b="1" dirty="0">
                <a:ln>
                  <a:prstDash val="solid"/>
                </a:ln>
                <a:gradFill rotWithShape="1">
                  <a:gsLst>
                    <a:gs pos="0">
                      <a:srgbClr val="2A5682">
                        <a:tint val="70000"/>
                        <a:satMod val="200000"/>
                      </a:srgbClr>
                    </a:gs>
                    <a:gs pos="40000">
                      <a:srgbClr val="2A5682">
                        <a:tint val="90000"/>
                        <a:satMod val="130000"/>
                      </a:srgbClr>
                    </a:gs>
                    <a:gs pos="50000">
                      <a:srgbClr val="2A5682">
                        <a:tint val="90000"/>
                        <a:satMod val="130000"/>
                      </a:srgbClr>
                    </a:gs>
                    <a:gs pos="68000">
                      <a:srgbClr val="2A5682">
                        <a:tint val="90000"/>
                        <a:satMod val="130000"/>
                      </a:srgbClr>
                    </a:gs>
                    <a:gs pos="100000">
                      <a:srgbClr val="2A5682">
                        <a:tint val="70000"/>
                        <a:satMod val="200000"/>
                      </a:srgbClr>
                    </a:gs>
                  </a:gsLst>
                  <a:lin ang="5400000"/>
                </a:gradFill>
                <a:effectLst>
                  <a:outerShdw blurRad="88000" dist="50800" dir="5040000" algn="tl">
                    <a:srgbClr val="2A5682">
                      <a:tint val="80000"/>
                      <a:satMod val="250000"/>
                      <a:alpha val="45000"/>
                    </a:srgbClr>
                  </a:outerShdw>
                </a:effectLst>
              </a:rPr>
              <a:t>الظواهر التي صاحبت الإعلام الجديد</a:t>
            </a:r>
            <a:r>
              <a:rPr lang="en-US" b="1" dirty="0">
                <a:ln>
                  <a:prstDash val="solid"/>
                </a:ln>
                <a:gradFill rotWithShape="1">
                  <a:gsLst>
                    <a:gs pos="0">
                      <a:srgbClr val="2A5682">
                        <a:tint val="70000"/>
                        <a:satMod val="200000"/>
                      </a:srgbClr>
                    </a:gs>
                    <a:gs pos="40000">
                      <a:srgbClr val="2A5682">
                        <a:tint val="90000"/>
                        <a:satMod val="130000"/>
                      </a:srgbClr>
                    </a:gs>
                    <a:gs pos="50000">
                      <a:srgbClr val="2A5682">
                        <a:tint val="90000"/>
                        <a:satMod val="130000"/>
                      </a:srgbClr>
                    </a:gs>
                    <a:gs pos="68000">
                      <a:srgbClr val="2A5682">
                        <a:tint val="90000"/>
                        <a:satMod val="130000"/>
                      </a:srgbClr>
                    </a:gs>
                    <a:gs pos="100000">
                      <a:srgbClr val="2A5682">
                        <a:tint val="70000"/>
                        <a:satMod val="200000"/>
                      </a:srgbClr>
                    </a:gs>
                  </a:gsLst>
                  <a:lin ang="5400000"/>
                </a:gradFill>
                <a:effectLst>
                  <a:outerShdw blurRad="88000" dist="50800" dir="5040000" algn="tl">
                    <a:srgbClr val="2A5682">
                      <a:tint val="80000"/>
                      <a:satMod val="250000"/>
                      <a:alpha val="45000"/>
                    </a:srgbClr>
                  </a:outerShdw>
                </a:effectLst>
              </a:rPr>
              <a:t/>
            </a:r>
            <a:br>
              <a:rPr lang="en-US" b="1" dirty="0">
                <a:ln>
                  <a:prstDash val="solid"/>
                </a:ln>
                <a:gradFill rotWithShape="1">
                  <a:gsLst>
                    <a:gs pos="0">
                      <a:srgbClr val="2A5682">
                        <a:tint val="70000"/>
                        <a:satMod val="200000"/>
                      </a:srgbClr>
                    </a:gs>
                    <a:gs pos="40000">
                      <a:srgbClr val="2A5682">
                        <a:tint val="90000"/>
                        <a:satMod val="130000"/>
                      </a:srgbClr>
                    </a:gs>
                    <a:gs pos="50000">
                      <a:srgbClr val="2A5682">
                        <a:tint val="90000"/>
                        <a:satMod val="130000"/>
                      </a:srgbClr>
                    </a:gs>
                    <a:gs pos="68000">
                      <a:srgbClr val="2A5682">
                        <a:tint val="90000"/>
                        <a:satMod val="130000"/>
                      </a:srgbClr>
                    </a:gs>
                    <a:gs pos="100000">
                      <a:srgbClr val="2A5682">
                        <a:tint val="70000"/>
                        <a:satMod val="200000"/>
                      </a:srgbClr>
                    </a:gs>
                  </a:gsLst>
                  <a:lin ang="5400000"/>
                </a:gradFill>
                <a:effectLst>
                  <a:outerShdw blurRad="88000" dist="50800" dir="5040000" algn="tl">
                    <a:srgbClr val="2A5682">
                      <a:tint val="80000"/>
                      <a:satMod val="250000"/>
                      <a:alpha val="45000"/>
                    </a:srgbClr>
                  </a:outerShdw>
                </a:effectLst>
              </a:rPr>
            </a:br>
            <a:endParaRPr lang="en-GB" dirty="0"/>
          </a:p>
        </p:txBody>
      </p:sp>
      <p:sp>
        <p:nvSpPr>
          <p:cNvPr id="4" name="Content Placeholder 3"/>
          <p:cNvSpPr>
            <a:spLocks noGrp="1"/>
          </p:cNvSpPr>
          <p:nvPr>
            <p:ph idx="1"/>
          </p:nvPr>
        </p:nvSpPr>
        <p:spPr>
          <a:xfrm>
            <a:off x="468312" y="2060847"/>
            <a:ext cx="7488063" cy="4103415"/>
          </a:xfrm>
        </p:spPr>
        <p:txBody>
          <a:bodyPr/>
          <a:lstStyle/>
          <a:p>
            <a:pPr algn="r" rtl="1"/>
            <a:r>
              <a:rPr lang="ar-SA" sz="2400" dirty="0" smtClean="0">
                <a:solidFill>
                  <a:srgbClr val="336699"/>
                </a:solidFill>
                <a:ea typeface="+mj-ea"/>
                <a:cs typeface="+mj-cs"/>
              </a:rPr>
              <a:t>7. </a:t>
            </a:r>
            <a:r>
              <a:rPr lang="ar-SA" sz="2400" dirty="0">
                <a:solidFill>
                  <a:srgbClr val="336699"/>
                </a:solidFill>
                <a:ea typeface="+mj-ea"/>
                <a:cs typeface="+mj-cs"/>
              </a:rPr>
              <a:t>تفتيت الجماهير: مع التعدد الهائل والتنوع الكبير الذي لم يسبق له مثيل في التاريخ فقد بدأ الجمهور يتفتت إلى مجموعات صغيرة، بدلاً من حالة الجماهير العريضة لوسائل الإعلام التقليدية، وهكذا انتقل الإعلام إلى مرحلة الإعلام الفئوي والإعلام المتخصص.</a:t>
            </a:r>
            <a:endParaRPr lang="en-GB" dirty="0"/>
          </a:p>
        </p:txBody>
      </p:sp>
    </p:spTree>
    <p:extLst>
      <p:ext uri="{BB962C8B-B14F-4D97-AF65-F5344CB8AC3E}">
        <p14:creationId xmlns:p14="http://schemas.microsoft.com/office/powerpoint/2010/main" xmlns="" val="3236545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a:xfrm>
            <a:off x="468312" y="2132855"/>
            <a:ext cx="7848103" cy="4464497"/>
          </a:xfrm>
        </p:spPr>
        <p:txBody>
          <a:bodyPr/>
          <a:lstStyle/>
          <a:p>
            <a:pPr algn="r" rtl="1"/>
            <a:r>
              <a:rPr lang="ar-SA" dirty="0" smtClean="0">
                <a:solidFill>
                  <a:schemeClr val="tx2"/>
                </a:solidFill>
              </a:rPr>
              <a:t>قضية أماندا </a:t>
            </a:r>
            <a:endParaRPr lang="en-US" dirty="0" smtClean="0">
              <a:solidFill>
                <a:schemeClr val="tx2"/>
              </a:solidFill>
            </a:endParaRPr>
          </a:p>
          <a:p>
            <a:pPr marL="0" indent="0" algn="r" rtl="1">
              <a:buNone/>
            </a:pPr>
            <a:endPar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lgn="r" rtl="1">
              <a:buNone/>
            </a:pP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http://</a:t>
            </a: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www.youtube.com/watch?v=dubA2vhIlrg</a:t>
            </a:r>
            <a:endPar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lgn="r" rtl="1">
              <a:buNone/>
            </a:pP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lgn="r" rtl="1">
              <a:buNone/>
            </a:pP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http://www.cyberbullying.org.nz/at-a-distance-film/</a:t>
            </a:r>
          </a:p>
        </p:txBody>
      </p:sp>
    </p:spTree>
    <p:extLst>
      <p:ext uri="{BB962C8B-B14F-4D97-AF65-F5344CB8AC3E}">
        <p14:creationId xmlns:p14="http://schemas.microsoft.com/office/powerpoint/2010/main" xmlns="" val="2356827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pPr algn="r" rtl="1"/>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http://</a:t>
            </a: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www.youtube.com/watch?v=l_EgagIicL0</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653560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خصائص الإعلام الاجتماعي من وجهة نظر المستخدم</a:t>
            </a:r>
            <a:endParaRPr lang="en-US" dirty="0"/>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xmlns="" val="3618032439"/>
              </p:ext>
            </p:extLst>
          </p:nvPr>
        </p:nvGraphicFramePr>
        <p:xfrm>
          <a:off x="468312" y="1268413"/>
          <a:ext cx="8280151"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19457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4784"/>
            <a:ext cx="8280920" cy="5363748"/>
          </a:xfrm>
        </p:spPr>
        <p:txBody>
          <a:bodyPr/>
          <a:lstStyle/>
          <a:p>
            <a:pPr algn="r" rtl="1"/>
            <a:r>
              <a:rPr lang="ar-SA" sz="2400" dirty="0" smtClean="0"/>
              <a:t> </a:t>
            </a:r>
            <a:br>
              <a:rPr lang="ar-SA" sz="2400" dirty="0" smtClean="0"/>
            </a:br>
            <a:r>
              <a:rPr lang="ar-SA" sz="2400" dirty="0" smtClean="0"/>
              <a:t/>
            </a:r>
            <a:br>
              <a:rPr lang="ar-SA" sz="2400" dirty="0" smtClean="0"/>
            </a:br>
            <a:r>
              <a:rPr lang="ar-SA" sz="2400" dirty="0" smtClean="0"/>
              <a:t> </a:t>
            </a:r>
            <a:r>
              <a:rPr lang="ar-SA" sz="2400" b="1" dirty="0"/>
              <a:t>(1) التفاعلية </a:t>
            </a:r>
            <a:r>
              <a:rPr lang="en-US" sz="2400" b="1" dirty="0"/>
              <a:t>interactivity</a:t>
            </a:r>
            <a:r>
              <a:rPr lang="ar-SA" sz="2400" b="1" dirty="0"/>
              <a:t> </a:t>
            </a:r>
            <a:r>
              <a:rPr lang="ar-SA" sz="2400" dirty="0"/>
              <a:t> وهي نسبة الإستجابة أو المبادرة التي يقوم بها المستخدم مقارنة بما يقدمه المصدر. فإذا كان المصدر يقدم جميع أو معظم المحتوى من طرف واحد، فدرجة التفاعلية تكون قليلة</a:t>
            </a:r>
            <a:r>
              <a:rPr lang="ar-SA" sz="2400" dirty="0" smtClean="0"/>
              <a:t>.</a:t>
            </a:r>
            <a:br>
              <a:rPr lang="ar-SA" sz="2400" dirty="0" smtClean="0"/>
            </a:br>
            <a:r>
              <a:rPr lang="ar-SA" sz="2400" dirty="0" smtClean="0"/>
              <a:t> </a:t>
            </a:r>
            <a:r>
              <a:rPr lang="ar-SA" sz="2400" dirty="0"/>
              <a:t>أما إذا كانت نسبة إستجابة ومشاركة </a:t>
            </a:r>
            <a:r>
              <a:rPr lang="ar-SA" sz="2400" dirty="0" smtClean="0"/>
              <a:t>المتلقي</a:t>
            </a:r>
            <a:br>
              <a:rPr lang="ar-SA" sz="2400" dirty="0" smtClean="0"/>
            </a:br>
            <a:r>
              <a:rPr lang="ar-SA" sz="2400" dirty="0" smtClean="0"/>
              <a:t> </a:t>
            </a:r>
            <a:r>
              <a:rPr lang="ar-SA" sz="2400" dirty="0"/>
              <a:t>عالية فدرجة التفاعلية عالية.</a:t>
            </a:r>
            <a:r>
              <a:rPr lang="en-GB" sz="2400" dirty="0"/>
              <a:t/>
            </a:r>
            <a:br>
              <a:rPr lang="en-GB" sz="2400" dirty="0"/>
            </a:br>
            <a:r>
              <a:rPr lang="en-GB" sz="2400" dirty="0" smtClean="0"/>
              <a:t/>
            </a:r>
            <a:br>
              <a:rPr lang="en-GB" sz="2400" dirty="0" smtClean="0"/>
            </a:br>
            <a:r>
              <a:rPr lang="ar-SA" sz="2400" dirty="0" smtClean="0"/>
              <a:t>ولهذه الخاصية العديد من الآثارمن أهمها :</a:t>
            </a:r>
            <a:br>
              <a:rPr lang="ar-SA" sz="2400" dirty="0" smtClean="0"/>
            </a:br>
            <a:r>
              <a:rPr lang="ar-SA" sz="2400" dirty="0" smtClean="0"/>
              <a:t>-اختفاء المجتمع الجماهيري</a:t>
            </a:r>
            <a:br>
              <a:rPr lang="ar-SA" sz="2400" dirty="0" smtClean="0"/>
            </a:br>
            <a:r>
              <a:rPr lang="ar-SA" sz="2400" dirty="0" smtClean="0"/>
              <a:t>-ظهور الفردية بشكل كبير</a:t>
            </a:r>
            <a:r>
              <a:rPr lang="en-GB" sz="2400" dirty="0"/>
              <a:t/>
            </a:r>
            <a:br>
              <a:rPr lang="en-GB" sz="2400" dirty="0"/>
            </a:br>
            <a:r>
              <a:rPr lang="ar-SA" sz="2400" dirty="0" smtClean="0"/>
              <a:t/>
            </a:r>
            <a:br>
              <a:rPr lang="ar-SA" sz="2400" dirty="0" smtClean="0"/>
            </a:br>
            <a:r>
              <a:rPr lang="ar-SA" sz="2400" dirty="0"/>
              <a:t/>
            </a:r>
            <a:br>
              <a:rPr lang="ar-SA" sz="2400" dirty="0"/>
            </a:br>
            <a:r>
              <a:rPr lang="ar-SA" sz="2400" dirty="0" smtClean="0"/>
              <a:t/>
            </a:r>
            <a:br>
              <a:rPr lang="ar-SA" sz="2400" dirty="0" smtClean="0"/>
            </a:br>
            <a:r>
              <a:rPr lang="ar-SA" sz="2400" dirty="0" smtClean="0"/>
              <a:t/>
            </a:r>
            <a:br>
              <a:rPr lang="ar-SA" sz="2400" dirty="0" smtClean="0"/>
            </a:br>
            <a:r>
              <a:rPr lang="ar-SA" sz="2400" dirty="0" smtClean="0"/>
              <a:t/>
            </a:r>
            <a:br>
              <a:rPr lang="ar-SA" sz="2400" dirty="0" smtClean="0"/>
            </a:br>
            <a:endParaRPr lang="en-US" sz="2400" dirty="0"/>
          </a:p>
        </p:txBody>
      </p:sp>
      <p:sp>
        <p:nvSpPr>
          <p:cNvPr id="3" name="Rectangle 2"/>
          <p:cNvSpPr/>
          <p:nvPr/>
        </p:nvSpPr>
        <p:spPr>
          <a:xfrm>
            <a:off x="493127" y="260648"/>
            <a:ext cx="6887186" cy="1323439"/>
          </a:xfrm>
          <a:prstGeom prst="rect">
            <a:avLst/>
          </a:prstGeom>
        </p:spPr>
        <p:txBody>
          <a:bodyPr wrap="square">
            <a:spAutoFit/>
          </a:bodyPr>
          <a:lstStyle/>
          <a:p>
            <a:pPr algn="r" rtl="1" fontAlgn="base">
              <a:spcBef>
                <a:spcPct val="0"/>
              </a:spcBef>
              <a:spcAft>
                <a:spcPct val="0"/>
              </a:spcAft>
            </a:pPr>
            <a:r>
              <a:rPr lang="ar-SA" sz="4000" b="1" dirty="0" smtClean="0">
                <a:solidFill>
                  <a:srgbClr val="FFC000"/>
                </a:solidFill>
              </a:rPr>
              <a:t>خصائص الإعلام الجديد من وجهة نظر المستخدم</a:t>
            </a:r>
            <a:endParaRPr lang="en-US" sz="4000" b="1" dirty="0">
              <a:solidFill>
                <a:srgbClr val="FFC000"/>
              </a:solidFill>
            </a:endParaRPr>
          </a:p>
        </p:txBody>
      </p:sp>
      <p:pic>
        <p:nvPicPr>
          <p:cNvPr id="1026" name="Picture 2" descr="C:\Users\lolo\Documents\مقررات و مناهج\الإعلام الجديد\نموذج الإعلام الجديد.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7109" y="2708920"/>
            <a:ext cx="4340875" cy="38884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9422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67000" y="890588"/>
            <a:ext cx="3810000" cy="5076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7883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en-US"/>
          </a:p>
        </p:txBody>
      </p:sp>
      <p:sp>
        <p:nvSpPr>
          <p:cNvPr id="4" name="عنصر نائب للمحتوى 3"/>
          <p:cNvSpPr>
            <a:spLocks noGrp="1"/>
          </p:cNvSpPr>
          <p:nvPr>
            <p:ph idx="1"/>
          </p:nvPr>
        </p:nvSpPr>
        <p:spPr/>
        <p:txBody>
          <a:bodyPr/>
          <a:lstStyle/>
          <a:p>
            <a:pPr marL="0" indent="0" algn="ctr">
              <a:buNone/>
            </a:pPr>
            <a:r>
              <a:rPr lang="ar-SA" b="1" dirty="0" smtClean="0">
                <a:solidFill>
                  <a:srgbClr val="FF0000"/>
                </a:solidFill>
              </a:rPr>
              <a:t>برأيك لماذا تعد التفاعلية الخاصية الاساسية </a:t>
            </a:r>
            <a:r>
              <a:rPr lang="ar-SA" b="1" dirty="0">
                <a:solidFill>
                  <a:srgbClr val="FF0000"/>
                </a:solidFill>
              </a:rPr>
              <a:t>تميز الإعلام </a:t>
            </a:r>
            <a:r>
              <a:rPr lang="ar-SA" b="1" dirty="0" smtClean="0">
                <a:solidFill>
                  <a:srgbClr val="FF0000"/>
                </a:solidFill>
              </a:rPr>
              <a:t>الجديد ؟!</a:t>
            </a:r>
          </a:p>
          <a:p>
            <a:pPr marL="0" indent="0" algn="r">
              <a:buNone/>
            </a:pPr>
            <a:endParaRPr lang="ar-SA" dirty="0">
              <a:solidFill>
                <a:schemeClr val="tx2"/>
              </a:solidFill>
            </a:endParaRPr>
          </a:p>
          <a:p>
            <a:pPr marL="0" indent="0" algn="ctr">
              <a:buNone/>
            </a:pPr>
            <a:r>
              <a:rPr lang="ar-SA" dirty="0" smtClean="0">
                <a:solidFill>
                  <a:schemeClr val="tx2"/>
                </a:solidFill>
              </a:rPr>
              <a:t>لأنها هي </a:t>
            </a:r>
            <a:r>
              <a:rPr lang="ar-SA" dirty="0">
                <a:solidFill>
                  <a:schemeClr val="tx2"/>
                </a:solidFill>
              </a:rPr>
              <a:t>الخاصية التي تحدد معنى الإعلام الجديد أكثر و أقوى من أي خاصية أخرى</a:t>
            </a:r>
            <a:endParaRPr lang="en-US" dirty="0"/>
          </a:p>
        </p:txBody>
      </p:sp>
    </p:spTree>
    <p:extLst>
      <p:ext uri="{BB962C8B-B14F-4D97-AF65-F5344CB8AC3E}">
        <p14:creationId xmlns:p14="http://schemas.microsoft.com/office/powerpoint/2010/main" xmlns="" val="354699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ar-SA" dirty="0">
                <a:solidFill>
                  <a:schemeClr val="tx2"/>
                </a:solidFill>
              </a:rPr>
              <a:t>قياس التفاعلية</a:t>
            </a:r>
            <a:r>
              <a:rPr lang="en-GB" dirty="0">
                <a:solidFill>
                  <a:schemeClr val="tx2"/>
                </a:solidFill>
              </a:rPr>
              <a:t/>
            </a:r>
            <a:br>
              <a:rPr lang="en-GB" dirty="0">
                <a:solidFill>
                  <a:schemeClr val="tx2"/>
                </a:solidFill>
              </a:rPr>
            </a:br>
            <a:endParaRPr lang="en-GB" dirty="0"/>
          </a:p>
        </p:txBody>
      </p:sp>
      <p:sp>
        <p:nvSpPr>
          <p:cNvPr id="5" name="Content Placeholder 4"/>
          <p:cNvSpPr>
            <a:spLocks noGrp="1"/>
          </p:cNvSpPr>
          <p:nvPr>
            <p:ph idx="1"/>
          </p:nvPr>
        </p:nvSpPr>
        <p:spPr>
          <a:xfrm>
            <a:off x="468312" y="1916831"/>
            <a:ext cx="8064127" cy="4680521"/>
          </a:xfrm>
        </p:spPr>
        <p:txBody>
          <a:bodyPr/>
          <a:lstStyle/>
          <a:p>
            <a:pPr algn="r" rtl="1"/>
            <a:r>
              <a:rPr lang="ar-SA" sz="2400" dirty="0" smtClean="0">
                <a:solidFill>
                  <a:schemeClr val="tx2"/>
                </a:solidFill>
              </a:rPr>
              <a:t>لذلك </a:t>
            </a:r>
            <a:r>
              <a:rPr lang="ar-SA" sz="2400" dirty="0">
                <a:solidFill>
                  <a:schemeClr val="tx2"/>
                </a:solidFill>
              </a:rPr>
              <a:t>ظهرت بحوث ودراسات عديدة تحاول تعريف معنى التفاعلية. </a:t>
            </a:r>
            <a:endParaRPr lang="ar-SA" sz="2400" dirty="0" smtClean="0">
              <a:solidFill>
                <a:schemeClr val="tx2"/>
              </a:solidFill>
            </a:endParaRPr>
          </a:p>
          <a:p>
            <a:pPr algn="r" rtl="1"/>
            <a:r>
              <a:rPr lang="ar-SA" sz="2400" dirty="0" smtClean="0">
                <a:solidFill>
                  <a:schemeClr val="tx2"/>
                </a:solidFill>
              </a:rPr>
              <a:t> </a:t>
            </a:r>
            <a:r>
              <a:rPr lang="ar-SA" sz="2400" dirty="0">
                <a:solidFill>
                  <a:schemeClr val="tx2"/>
                </a:solidFill>
              </a:rPr>
              <a:t>وقد قام كايوسيس (</a:t>
            </a:r>
            <a:r>
              <a:rPr lang="en-US" sz="2400" dirty="0" err="1">
                <a:solidFill>
                  <a:schemeClr val="tx2"/>
                </a:solidFill>
              </a:rPr>
              <a:t>Kiousis</a:t>
            </a:r>
            <a:r>
              <a:rPr lang="en-US" sz="2400" dirty="0">
                <a:solidFill>
                  <a:schemeClr val="tx2"/>
                </a:solidFill>
              </a:rPr>
              <a:t>, 2002</a:t>
            </a:r>
            <a:r>
              <a:rPr lang="ar-SA" sz="2400" dirty="0">
                <a:solidFill>
                  <a:schemeClr val="tx2"/>
                </a:solidFill>
              </a:rPr>
              <a:t>) بشرح أربع مؤشرات تدل على وجود التفاعلية، وهي </a:t>
            </a:r>
            <a:r>
              <a:rPr lang="ar-SA" sz="2400" dirty="0" smtClean="0">
                <a:solidFill>
                  <a:schemeClr val="tx2"/>
                </a:solidFill>
              </a:rPr>
              <a:t>:</a:t>
            </a:r>
          </a:p>
          <a:p>
            <a:pPr algn="r" rtl="1"/>
            <a:r>
              <a:rPr lang="ar-SA" sz="2400" dirty="0" smtClean="0">
                <a:solidFill>
                  <a:schemeClr val="tx2"/>
                </a:solidFill>
              </a:rPr>
              <a:t>(</a:t>
            </a:r>
            <a:r>
              <a:rPr lang="ar-SA" sz="2400" dirty="0">
                <a:solidFill>
                  <a:schemeClr val="tx2"/>
                </a:solidFill>
              </a:rPr>
              <a:t>أ</a:t>
            </a:r>
            <a:r>
              <a:rPr lang="ar-SA" sz="2400" dirty="0" smtClean="0">
                <a:solidFill>
                  <a:schemeClr val="tx2"/>
                </a:solidFill>
              </a:rPr>
              <a:t>) </a:t>
            </a:r>
            <a:r>
              <a:rPr lang="ar-SA" sz="2400" dirty="0">
                <a:solidFill>
                  <a:schemeClr val="tx2"/>
                </a:solidFill>
              </a:rPr>
              <a:t>القرب</a:t>
            </a:r>
            <a:r>
              <a:rPr lang="en-US" sz="2400" dirty="0">
                <a:solidFill>
                  <a:schemeClr val="tx2"/>
                </a:solidFill>
              </a:rPr>
              <a:t>proximity  :</a:t>
            </a:r>
            <a:r>
              <a:rPr lang="ar-SA" sz="2400" dirty="0">
                <a:solidFill>
                  <a:schemeClr val="tx2"/>
                </a:solidFill>
              </a:rPr>
              <a:t>المقصود الإحساس بالقرب الإجتماعي من الآخرين. بمعنى أن وسائل الإعلام الجديد توفر للمستخدم فرصة التواصل مع الآخرين بطريقة تتلاشى فيها المسافة بينهم مهما كانت بعيدة</a:t>
            </a:r>
            <a:r>
              <a:rPr lang="ar-SA" sz="2400" dirty="0" smtClean="0">
                <a:solidFill>
                  <a:schemeClr val="tx2"/>
                </a:solidFill>
              </a:rPr>
              <a:t>. (القرب من الاصدقاء مهما بعدت المسافة)</a:t>
            </a:r>
          </a:p>
          <a:p>
            <a:pPr algn="r" rtl="1"/>
            <a:r>
              <a:rPr lang="ar-SA" sz="2400" dirty="0" smtClean="0">
                <a:solidFill>
                  <a:schemeClr val="tx2"/>
                </a:solidFill>
              </a:rPr>
              <a:t>(ب) </a:t>
            </a:r>
            <a:r>
              <a:rPr lang="ar-SA" sz="2400" dirty="0">
                <a:solidFill>
                  <a:schemeClr val="tx2"/>
                </a:solidFill>
              </a:rPr>
              <a:t>إثارة الحواس </a:t>
            </a:r>
            <a:r>
              <a:rPr lang="en-US" sz="2400" dirty="0">
                <a:solidFill>
                  <a:schemeClr val="tx2"/>
                </a:solidFill>
              </a:rPr>
              <a:t>sensory activation</a:t>
            </a:r>
            <a:r>
              <a:rPr lang="ar-SA" sz="2400" dirty="0">
                <a:solidFill>
                  <a:schemeClr val="tx2"/>
                </a:solidFill>
              </a:rPr>
              <a:t> : وهي مدى شعور المستخدم بالإثارة الحسية نتيجة تنوع وثراء المحتوى </a:t>
            </a:r>
            <a:r>
              <a:rPr lang="ar-SA" sz="2400" dirty="0" err="1" smtClean="0">
                <a:solidFill>
                  <a:schemeClr val="tx2"/>
                </a:solidFill>
              </a:rPr>
              <a:t>الإتصالي</a:t>
            </a:r>
            <a:r>
              <a:rPr lang="ar-SA" sz="2400" dirty="0" smtClean="0">
                <a:solidFill>
                  <a:schemeClr val="tx2"/>
                </a:solidFill>
              </a:rPr>
              <a:t>. (تفاعله مع موضوع ما على هذه الوسائل فكريا و وجدانيا)</a:t>
            </a:r>
            <a:endParaRPr lang="en-GB" sz="2400" dirty="0">
              <a:solidFill>
                <a:schemeClr val="tx2"/>
              </a:solidFill>
            </a:endParaRPr>
          </a:p>
          <a:p>
            <a:pPr algn="l" rtl="1"/>
            <a:endParaRPr lang="en-GB" sz="2400" dirty="0">
              <a:solidFill>
                <a:schemeClr val="tx2"/>
              </a:solidFill>
            </a:endParaRPr>
          </a:p>
        </p:txBody>
      </p:sp>
    </p:spTree>
    <p:extLst>
      <p:ext uri="{BB962C8B-B14F-4D97-AF65-F5344CB8AC3E}">
        <p14:creationId xmlns:p14="http://schemas.microsoft.com/office/powerpoint/2010/main" xmlns="" val="802878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2" y="1484785"/>
            <a:ext cx="8064127" cy="4679478"/>
          </a:xfrm>
        </p:spPr>
        <p:txBody>
          <a:bodyPr/>
          <a:lstStyle/>
          <a:p>
            <a:pPr algn="r" rtl="1"/>
            <a:r>
              <a:rPr lang="ar-SA" sz="2400" dirty="0" smtClean="0">
                <a:solidFill>
                  <a:schemeClr val="tx2"/>
                </a:solidFill>
              </a:rPr>
              <a:t>(ج) </a:t>
            </a:r>
            <a:r>
              <a:rPr lang="ar-SA" sz="2400" dirty="0">
                <a:solidFill>
                  <a:schemeClr val="tx2"/>
                </a:solidFill>
              </a:rPr>
              <a:t>السرعة المحسوسة  </a:t>
            </a:r>
            <a:r>
              <a:rPr lang="en-US" sz="2400" dirty="0">
                <a:solidFill>
                  <a:schemeClr val="tx2"/>
                </a:solidFill>
              </a:rPr>
              <a:t>perceived speed</a:t>
            </a:r>
            <a:r>
              <a:rPr lang="ar-SA" sz="2400" dirty="0">
                <a:solidFill>
                  <a:schemeClr val="tx2"/>
                </a:solidFill>
              </a:rPr>
              <a:t>: وهي مدى إحساس المستخدم بسرعة تجاوب الوسيلة الإتصالية وسرعة تلبيتها لحاجته للمعلومات  والإتصال بالآخرين</a:t>
            </a:r>
            <a:r>
              <a:rPr lang="ar-SA" sz="2400" dirty="0" smtClean="0">
                <a:solidFill>
                  <a:schemeClr val="tx2"/>
                </a:solidFill>
              </a:rPr>
              <a:t>. (سرعة تلقي المعلومة و إرسالها)</a:t>
            </a:r>
          </a:p>
          <a:p>
            <a:pPr marL="0" indent="0" algn="r" rtl="1">
              <a:buNone/>
            </a:pPr>
            <a:endParaRPr lang="en-GB" sz="2400" dirty="0">
              <a:solidFill>
                <a:schemeClr val="tx2"/>
              </a:solidFill>
            </a:endParaRPr>
          </a:p>
          <a:p>
            <a:pPr algn="r" rtl="1"/>
            <a:r>
              <a:rPr lang="ar-SA" sz="2400" dirty="0" smtClean="0">
                <a:solidFill>
                  <a:schemeClr val="tx2"/>
                </a:solidFill>
              </a:rPr>
              <a:t>(د) </a:t>
            </a:r>
            <a:r>
              <a:rPr lang="ar-SA" sz="2400" dirty="0">
                <a:solidFill>
                  <a:schemeClr val="tx2"/>
                </a:solidFill>
              </a:rPr>
              <a:t>الحضور </a:t>
            </a:r>
            <a:r>
              <a:rPr lang="ar-SA" sz="2400" dirty="0" smtClean="0">
                <a:solidFill>
                  <a:schemeClr val="tx2"/>
                </a:solidFill>
              </a:rPr>
              <a:t>الإلكتروني </a:t>
            </a:r>
            <a:r>
              <a:rPr lang="en-US" sz="2400" dirty="0">
                <a:solidFill>
                  <a:schemeClr val="tx2"/>
                </a:solidFill>
              </a:rPr>
              <a:t>telepresence</a:t>
            </a:r>
            <a:r>
              <a:rPr lang="ar-SA" sz="2400" dirty="0">
                <a:solidFill>
                  <a:schemeClr val="tx2"/>
                </a:solidFill>
              </a:rPr>
              <a:t>: أي مدى توفر خصائص في الوسيلة الإتصالية تسمح للمستخدم بالتواجد من خلالها بمعظم حواسه، بحيث يكون حضوره مشابه للحضور والتواجد الفعلي. فمثلاً، الإتصال والتراسل الفوري الإليكتروني بالصوت والصورة يجعل من هذا الإتصال قريب جداً من مواصفات الإتصال الشخصي وجهاً لوجه</a:t>
            </a:r>
            <a:r>
              <a:rPr lang="ar-SA" sz="2400" dirty="0" smtClean="0">
                <a:solidFill>
                  <a:schemeClr val="tx2"/>
                </a:solidFill>
              </a:rPr>
              <a:t>.(مثل </a:t>
            </a:r>
            <a:r>
              <a:rPr lang="ar-SA" sz="2400" dirty="0" err="1" smtClean="0">
                <a:solidFill>
                  <a:schemeClr val="tx2"/>
                </a:solidFill>
              </a:rPr>
              <a:t>سكايب</a:t>
            </a:r>
            <a:r>
              <a:rPr lang="ar-SA" sz="2400" dirty="0" smtClean="0">
                <a:solidFill>
                  <a:schemeClr val="tx2"/>
                </a:solidFill>
              </a:rPr>
              <a:t>)</a:t>
            </a:r>
            <a:endParaRPr lang="en-GB" sz="2400" dirty="0">
              <a:solidFill>
                <a:schemeClr val="tx2"/>
              </a:solidFill>
            </a:endParaRPr>
          </a:p>
          <a:p>
            <a:pPr algn="r"/>
            <a:endParaRPr lang="en-GB" sz="2400" dirty="0">
              <a:solidFill>
                <a:schemeClr val="tx2"/>
              </a:solidFill>
            </a:endParaRPr>
          </a:p>
        </p:txBody>
      </p:sp>
    </p:spTree>
    <p:extLst>
      <p:ext uri="{BB962C8B-B14F-4D97-AF65-F5344CB8AC3E}">
        <p14:creationId xmlns:p14="http://schemas.microsoft.com/office/powerpoint/2010/main" xmlns="" val="4066357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9">
  <a:themeElements>
    <a:clrScheme name="template 5">
      <a:dk1>
        <a:srgbClr val="336699"/>
      </a:dk1>
      <a:lt1>
        <a:srgbClr val="336699"/>
      </a:lt1>
      <a:dk2>
        <a:srgbClr val="336699"/>
      </a:dk2>
      <a:lt2>
        <a:srgbClr val="FFFFFF"/>
      </a:lt2>
      <a:accent1>
        <a:srgbClr val="FFFFFF"/>
      </a:accent1>
      <a:accent2>
        <a:srgbClr val="FFFFFF"/>
      </a:accent2>
      <a:accent3>
        <a:srgbClr val="ADB8CA"/>
      </a:accent3>
      <a:accent4>
        <a:srgbClr val="2A5682"/>
      </a:accent4>
      <a:accent5>
        <a:srgbClr val="FFFFFF"/>
      </a:accent5>
      <a:accent6>
        <a:srgbClr val="E7E7E7"/>
      </a:accent6>
      <a:hlink>
        <a:srgbClr val="FFFFFF"/>
      </a:hlink>
      <a:folHlink>
        <a:srgbClr val="FFFFFF"/>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336699"/>
        </a:lt1>
        <a:dk2>
          <a:srgbClr val="000000"/>
        </a:dk2>
        <a:lt2>
          <a:srgbClr val="FFFFFF"/>
        </a:lt2>
        <a:accent1>
          <a:srgbClr val="FFFFFF"/>
        </a:accent1>
        <a:accent2>
          <a:srgbClr val="FFFFFF"/>
        </a:accent2>
        <a:accent3>
          <a:srgbClr val="ADB8CA"/>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template 2">
        <a:dk1>
          <a:srgbClr val="292929"/>
        </a:dk1>
        <a:lt1>
          <a:srgbClr val="336699"/>
        </a:lt1>
        <a:dk2>
          <a:srgbClr val="292929"/>
        </a:dk2>
        <a:lt2>
          <a:srgbClr val="FFFFFF"/>
        </a:lt2>
        <a:accent1>
          <a:srgbClr val="FFFFFF"/>
        </a:accent1>
        <a:accent2>
          <a:srgbClr val="FFFFFF"/>
        </a:accent2>
        <a:accent3>
          <a:srgbClr val="ADB8CA"/>
        </a:accent3>
        <a:accent4>
          <a:srgbClr val="212121"/>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336699"/>
        </a:lt1>
        <a:dk2>
          <a:srgbClr val="54585C"/>
        </a:dk2>
        <a:lt2>
          <a:srgbClr val="FFFFFF"/>
        </a:lt2>
        <a:accent1>
          <a:srgbClr val="FFFFFF"/>
        </a:accent1>
        <a:accent2>
          <a:srgbClr val="FFFFFF"/>
        </a:accent2>
        <a:accent3>
          <a:srgbClr val="ADB8CA"/>
        </a:accent3>
        <a:accent4>
          <a:srgbClr val="40404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template 4">
        <a:dk1>
          <a:srgbClr val="256101"/>
        </a:dk1>
        <a:lt1>
          <a:srgbClr val="336699"/>
        </a:lt1>
        <a:dk2>
          <a:srgbClr val="256101"/>
        </a:dk2>
        <a:lt2>
          <a:srgbClr val="FFFFFF"/>
        </a:lt2>
        <a:accent1>
          <a:srgbClr val="FFFFFF"/>
        </a:accent1>
        <a:accent2>
          <a:srgbClr val="FFFFFF"/>
        </a:accent2>
        <a:accent3>
          <a:srgbClr val="ADB8CA"/>
        </a:accent3>
        <a:accent4>
          <a:srgbClr val="1E5201"/>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template 5">
        <a:dk1>
          <a:srgbClr val="336699"/>
        </a:dk1>
        <a:lt1>
          <a:srgbClr val="336699"/>
        </a:lt1>
        <a:dk2>
          <a:srgbClr val="336699"/>
        </a:dk2>
        <a:lt2>
          <a:srgbClr val="FFFFFF"/>
        </a:lt2>
        <a:accent1>
          <a:srgbClr val="FFFFFF"/>
        </a:accent1>
        <a:accent2>
          <a:srgbClr val="FFFFFF"/>
        </a:accent2>
        <a:accent3>
          <a:srgbClr val="ADB8CA"/>
        </a:accent3>
        <a:accent4>
          <a:srgbClr val="2A5682"/>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template 6">
        <a:dk1>
          <a:srgbClr val="333333"/>
        </a:dk1>
        <a:lt1>
          <a:srgbClr val="336699"/>
        </a:lt1>
        <a:dk2>
          <a:srgbClr val="333333"/>
        </a:dk2>
        <a:lt2>
          <a:srgbClr val="FFFFFF"/>
        </a:lt2>
        <a:accent1>
          <a:srgbClr val="FFFFFF"/>
        </a:accent1>
        <a:accent2>
          <a:srgbClr val="FFFFFF"/>
        </a:accent2>
        <a:accent3>
          <a:srgbClr val="ADB8CA"/>
        </a:accent3>
        <a:accent4>
          <a:srgbClr val="2A2A2A"/>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2769</TotalTime>
  <Words>1027</Words>
  <Application>Microsoft Office PowerPoint</Application>
  <PresentationFormat>On-screen Show (4:3)</PresentationFormat>
  <Paragraphs>78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19</vt:lpstr>
      <vt:lpstr>Slide 1</vt:lpstr>
      <vt:lpstr>Slide 2</vt:lpstr>
      <vt:lpstr>Slide 3</vt:lpstr>
      <vt:lpstr>خصائص الإعلام الاجتماعي من وجهة نظر المستخدم</vt:lpstr>
      <vt:lpstr>    (1) التفاعلية interactivity  وهي نسبة الإستجابة أو المبادرة التي يقوم بها المستخدم مقارنة بما يقدمه المصدر. فإذا كان المصدر يقدم جميع أو معظم المحتوى من طرف واحد، فدرجة التفاعلية تكون قليلة.  أما إذا كانت نسبة إستجابة ومشاركة المتلقي  عالية فدرجة التفاعلية عالية.  ولهذه الخاصية العديد من الآثارمن أهمها : -اختفاء المجتمع الجماهيري -ظهور الفردية بشكل كبير      </vt:lpstr>
      <vt:lpstr>Slide 6</vt:lpstr>
      <vt:lpstr>Slide 7</vt:lpstr>
      <vt:lpstr>قياس التفاعلية </vt:lpstr>
      <vt:lpstr>Slide 9</vt:lpstr>
      <vt:lpstr>  خصائص الإعلام الجديد من وجهة نظر المستخدم </vt:lpstr>
      <vt:lpstr>  خصائص الإعلام الجديد من وجهة نظر المستخدم </vt:lpstr>
      <vt:lpstr>(5) اللعب (المرح والتسلية) Playfulness المقصود توفر إستخدامات للتسلية والمتعة بالمقارنة بالإستخدامات النفعية الغرضية  (6) الخصوصية: Privacy وهي حماية المستخدم لمعلوماته الشخصية بدون تدخل أو متابعة من المصدر.  (7) الشخصنة Personalization عندما يكون المحتوى مخصصاً لفرد ومتوافقاً مع إحتياجاته. على سبيل المثال، يمكن للمستخدم تخصيص نوع محدد من الأخبار أو أصناف محددة من البرامج الترفيه، يستقبلها بشكل شخصي يتناسب مع ميوله الذاتية، وكذلك مع ظروفه المكانية والزمنية. (مثال خدمة RSS: )</vt:lpstr>
      <vt:lpstr>Slide 13</vt:lpstr>
      <vt:lpstr>ب.خصائص الإعلام الجديد من وجهة نظر علماء الاتصال:</vt:lpstr>
      <vt:lpstr>ب.خصائص الإعلام الجديد من وجهة نظر علماء الاتصال:</vt:lpstr>
      <vt:lpstr>ب.خصائص الإعلام الجديد من وجهة نظر علماء الاتصال:</vt:lpstr>
      <vt:lpstr>ب.خصائص الإعلام الجديد من وجهة نظر علماء الاتصال:</vt:lpstr>
      <vt:lpstr>ب.خصائص الإعلام الجديد من وجهة نظر علماء الاتصال:</vt:lpstr>
      <vt:lpstr>Slide 19</vt:lpstr>
      <vt:lpstr>الظواهر المصاحبة للإعلام الجديد </vt:lpstr>
      <vt:lpstr> 1. كسر احتكار المؤسسات الإعلامية الكبرى.    2. ظهور طبقة جديدة من الإعلاميين، وأحياناً من غير المتخصصين في الإعلام، إلا أنهم أصبحوا محترفين في استخدام تطبيقات الإعلام الجديد، بما يتفوقون فيه على أهل الاختصاص الأصليين.    3. ظهور منابر جديدة للحوار، فقد أصبح باستطاعة أي فرد في المجتمع أن يرسل ويستقبل ويتفاعل ويعقّب ويستفسر ويعلّق بكل حرية، وبسرعة فائقة.  </vt:lpstr>
      <vt:lpstr>الظواهر التي صاحبت الإعلام الجديد </vt:lpstr>
      <vt:lpstr>6. نشوء ظاهرة المجتمع الافتراضي والشبكات الاجتماعية: وهي مجموعة من الأشخاص يتحاورون ويتخاطبون باستخدام وسائل الإعلام الجديد، لأغراض مهنية أو ثقافية أو اجتماعية أو تربوية، وفي هذا المجتمع تتميز العلاقات بأنها لا تكون بالضرورة متزامنة، والأعضاء لا يحضرون في نفس المكان، والتواصل يتم دون الحضور، وقد يكون المجتمع الافتراضي أكثر قوة وفعالية من المجتمع الحقيقي، وذلك لأنه يتكون بسرعة، وينتشر عبر المكان، ويحقق أهدافه بأقل قدر من القيود والمحددات.   </vt:lpstr>
      <vt:lpstr>الظواهر التي صاحبت الإعلام الجديد </vt:lpstr>
      <vt:lpstr>Slide 25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lolo</dc:creator>
  <cp:lastModifiedBy>Dr Suhad</cp:lastModifiedBy>
  <cp:revision>80</cp:revision>
  <dcterms:created xsi:type="dcterms:W3CDTF">2014-09-12T10:42:14Z</dcterms:created>
  <dcterms:modified xsi:type="dcterms:W3CDTF">2019-03-22T19:36:40Z</dcterms:modified>
</cp:coreProperties>
</file>