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6869" name="Picture 5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914400"/>
            <a:ext cx="74183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endParaRPr lang="ar-IQ" sz="4000" dirty="0" smtClean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 rtl="1">
              <a:defRPr/>
            </a:pPr>
            <a:endParaRPr lang="en-US" sz="4400" b="1" dirty="0" smtClean="0"/>
          </a:p>
          <a:p>
            <a:pPr algn="r" rtl="1"/>
            <a:endParaRPr lang="en-US" sz="4400" dirty="0" smtClean="0"/>
          </a:p>
          <a:p>
            <a:pPr rtl="1"/>
            <a:r>
              <a:rPr lang="ar-SA" sz="2800" b="1" dirty="0" smtClean="0"/>
              <a:t> </a:t>
            </a:r>
            <a:endParaRPr lang="en-US" sz="2800" dirty="0" smtClean="0"/>
          </a:p>
          <a:p>
            <a:pPr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8194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sz="4800" b="1" dirty="0" smtClean="0"/>
              <a:t>المحاضرة السادسة</a:t>
            </a:r>
          </a:p>
          <a:p>
            <a:pPr algn="ctr" rtl="1"/>
            <a:r>
              <a:rPr lang="ar-IQ" sz="4800" b="1" dirty="0" smtClean="0"/>
              <a:t>خصائص المعلومات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6869" name="Picture 5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914400"/>
            <a:ext cx="74183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endParaRPr lang="ar-IQ" sz="4000" dirty="0" smtClean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 rtl="1">
              <a:defRPr/>
            </a:pPr>
            <a:endParaRPr lang="en-US" sz="4400" b="1" dirty="0" smtClean="0"/>
          </a:p>
          <a:p>
            <a:pPr algn="r" rtl="1"/>
            <a:endParaRPr lang="en-US" sz="4400" dirty="0" smtClean="0"/>
          </a:p>
          <a:p>
            <a:pPr rtl="1"/>
            <a:r>
              <a:rPr lang="ar-SA" sz="2800" b="1" dirty="0" smtClean="0"/>
              <a:t> </a:t>
            </a:r>
            <a:endParaRPr lang="en-US" sz="2800" dirty="0" smtClean="0"/>
          </a:p>
          <a:p>
            <a:pPr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457200"/>
            <a:ext cx="8534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IQ" sz="2800" b="1" dirty="0" smtClean="0"/>
          </a:p>
          <a:p>
            <a:pPr algn="r" rtl="1"/>
            <a:r>
              <a:rPr lang="ar-SA" sz="2800" b="1" dirty="0" smtClean="0"/>
              <a:t>حدد </a:t>
            </a:r>
            <a:r>
              <a:rPr lang="en-US" sz="2800" b="1" dirty="0" smtClean="0"/>
              <a:t>Burch</a:t>
            </a:r>
            <a:r>
              <a:rPr lang="ar-SA" sz="2800" b="1" dirty="0" smtClean="0"/>
              <a:t> وزملائه عشرة خصائص أساسيه للمعلومات وذلك </a:t>
            </a:r>
            <a:endParaRPr lang="ar-IQ" sz="2800" b="1" dirty="0" smtClean="0"/>
          </a:p>
          <a:p>
            <a:pPr algn="r" rtl="1"/>
            <a:r>
              <a:rPr lang="ar-SA" sz="2800" b="1" dirty="0" smtClean="0"/>
              <a:t>على النحو التالي</a:t>
            </a:r>
            <a:endParaRPr lang="ar-IQ" sz="2800" b="1" dirty="0" smtClean="0"/>
          </a:p>
          <a:p>
            <a:pPr algn="r" rtl="1"/>
            <a:r>
              <a:rPr lang="ar-SA" sz="2800" b="1" dirty="0" smtClean="0"/>
              <a:t> 1</a:t>
            </a:r>
            <a:r>
              <a:rPr lang="ar-JO" sz="2800" b="1" dirty="0" smtClean="0"/>
              <a:t> – </a:t>
            </a:r>
            <a:r>
              <a:rPr lang="ar-SA" sz="2800" b="1" dirty="0" smtClean="0"/>
              <a:t>التوقيت </a:t>
            </a:r>
            <a:r>
              <a:rPr lang="en-US" sz="2800" b="1" dirty="0" smtClean="0"/>
              <a:t>Timely</a:t>
            </a:r>
            <a:r>
              <a:rPr lang="ar-SA" sz="2800" b="1" dirty="0" smtClean="0"/>
              <a:t> :- </a:t>
            </a:r>
            <a:br>
              <a:rPr lang="ar-SA" sz="2800" b="1" dirty="0" smtClean="0"/>
            </a:br>
            <a:r>
              <a:rPr lang="ar-SA" sz="2800" b="1" dirty="0" smtClean="0"/>
              <a:t>أي أن يتلقى المستخدم المعلومات خلال الوقت الذي يحتاجها فيه ومعنى هذا عدم وصول المعلومات لمتخذ القرارات بعد الحاجة لها بفترة طويلة لاحتمالات تقادمها .</a:t>
            </a:r>
            <a:br>
              <a:rPr lang="ar-SA" sz="2800" b="1" dirty="0" smtClean="0"/>
            </a:br>
            <a:r>
              <a:rPr lang="ar-SA" sz="2800" b="1" dirty="0" smtClean="0"/>
              <a:t>2</a:t>
            </a:r>
            <a:r>
              <a:rPr lang="ar-JO" sz="2800" b="1" dirty="0" smtClean="0"/>
              <a:t> – </a:t>
            </a:r>
            <a:r>
              <a:rPr lang="ar-SA" sz="2800" b="1" dirty="0" smtClean="0"/>
              <a:t>الدقة </a:t>
            </a:r>
            <a:r>
              <a:rPr lang="en-US" sz="2800" b="1" dirty="0" smtClean="0"/>
              <a:t>Precision</a:t>
            </a:r>
            <a:r>
              <a:rPr lang="ar-SA" sz="2800" b="1" dirty="0" smtClean="0"/>
              <a:t> :- </a:t>
            </a:r>
            <a:br>
              <a:rPr lang="ar-SA" sz="2800" b="1" dirty="0" smtClean="0"/>
            </a:br>
            <a:r>
              <a:rPr lang="ar-SA" sz="2800" b="1" dirty="0" smtClean="0"/>
              <a:t>أي الدقة في إجراءات القياس المستخدمة في إعداد المعلومات وتشغيلها وتجهيزها وتلخيصها وعرضها .</a:t>
            </a:r>
            <a:r>
              <a:rPr lang="ar-JO" sz="2800" b="1" dirty="0" smtClean="0"/>
              <a:t/>
            </a:r>
            <a:br>
              <a:rPr lang="ar-JO" sz="2800" b="1" dirty="0" smtClean="0"/>
            </a:br>
            <a:r>
              <a:rPr lang="ar-JO" sz="2800" b="1" dirty="0" smtClean="0"/>
              <a:t>3 – </a:t>
            </a:r>
            <a:r>
              <a:rPr lang="ar-SA" sz="2800" b="1" dirty="0" smtClean="0"/>
              <a:t>الصحة أو الخلو من الخطأ </a:t>
            </a:r>
            <a:r>
              <a:rPr lang="en-US" sz="2800" b="1" dirty="0" smtClean="0"/>
              <a:t>Accuracy</a:t>
            </a:r>
            <a:r>
              <a:rPr lang="ar-SA" sz="2800" b="1" dirty="0" smtClean="0"/>
              <a:t> :- </a:t>
            </a:r>
            <a:br>
              <a:rPr lang="ar-SA" sz="2800" b="1" dirty="0" smtClean="0"/>
            </a:br>
            <a:r>
              <a:rPr lang="ar-SA" sz="2800" b="1" dirty="0" smtClean="0"/>
              <a:t>أي درجة خلو المعلومات من الأخطاء سواء كانت لغوية أو رقميه </a:t>
            </a:r>
            <a:r>
              <a:rPr lang="ar-SA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6869" name="Picture 5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914400"/>
            <a:ext cx="74183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endParaRPr lang="ar-IQ" sz="4000" dirty="0" smtClean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 rtl="1">
              <a:defRPr/>
            </a:pPr>
            <a:endParaRPr lang="en-US" sz="4400" b="1" dirty="0" smtClean="0"/>
          </a:p>
          <a:p>
            <a:pPr algn="r" rtl="1"/>
            <a:endParaRPr lang="en-US" sz="4400" dirty="0" smtClean="0"/>
          </a:p>
          <a:p>
            <a:pPr rtl="1"/>
            <a:r>
              <a:rPr lang="ar-SA" sz="2800" b="1" dirty="0" smtClean="0"/>
              <a:t> </a:t>
            </a:r>
            <a:endParaRPr lang="en-US" sz="2800" dirty="0" smtClean="0"/>
          </a:p>
          <a:p>
            <a:pPr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304800"/>
            <a:ext cx="8686800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80000"/>
              </a:lnSpc>
            </a:pPr>
            <a:r>
              <a:rPr lang="ar-JO" b="1" dirty="0" smtClean="0"/>
              <a:t> </a:t>
            </a:r>
            <a:r>
              <a:rPr lang="ar-JO" sz="2400" b="1" dirty="0" smtClean="0"/>
              <a:t>4 – </a:t>
            </a:r>
            <a:r>
              <a:rPr lang="ar-SA" sz="2400" b="1" dirty="0" smtClean="0"/>
              <a:t>إمكانية التعبير الكمي </a:t>
            </a:r>
            <a:r>
              <a:rPr lang="en-US" sz="2400" b="1" dirty="0" err="1" smtClean="0"/>
              <a:t>Quantifialbe</a:t>
            </a:r>
            <a:r>
              <a:rPr lang="ar-SA" sz="2400" b="1" dirty="0" smtClean="0"/>
              <a:t> :- 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أي إمكانية التعبير عن المعلومات بالأرقام والنماذج الكميه إذا لزم الأمر .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5</a:t>
            </a:r>
            <a:r>
              <a:rPr lang="ar-JO" sz="2400" b="1" dirty="0" smtClean="0"/>
              <a:t> – </a:t>
            </a:r>
            <a:r>
              <a:rPr lang="ar-SA" sz="2400" b="1" dirty="0" smtClean="0"/>
              <a:t>إمكانية التحقق </a:t>
            </a:r>
            <a:r>
              <a:rPr lang="en-US" sz="2400" b="1" dirty="0" smtClean="0"/>
              <a:t>Verifiable</a:t>
            </a:r>
            <a:r>
              <a:rPr lang="ar-SA" sz="2400" b="1" dirty="0" smtClean="0"/>
              <a:t> :-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أي درجة الاتفاق فيما بين المستخدمين المختلفين عندما يتفحصون نفس المعلومات . وجدير بالذكر إن هذه الخاصية للمعلومات ترتبط بالموضوعية </a:t>
            </a:r>
            <a:r>
              <a:rPr lang="en-US" sz="2400" b="1" dirty="0" smtClean="0"/>
              <a:t>Objectivity</a:t>
            </a:r>
            <a:r>
              <a:rPr lang="ar-SA" sz="2400" b="1" dirty="0" smtClean="0"/>
              <a:t> .وتشير الموضوعية في المعلومات إلى الخلو من التحيز . كما تشير أيضاً الموضوعية في المعلومات إلى توافر الدليل الموضوعي القابل للتحقيق .</a:t>
            </a:r>
          </a:p>
          <a:p>
            <a:pPr algn="r" rtl="1">
              <a:lnSpc>
                <a:spcPct val="80000"/>
              </a:lnSpc>
            </a:pP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6</a:t>
            </a:r>
            <a:r>
              <a:rPr lang="ar-JO" sz="2400" b="1" dirty="0" smtClean="0"/>
              <a:t> – </a:t>
            </a:r>
            <a:r>
              <a:rPr lang="ar-SA" sz="2400" b="1" dirty="0" smtClean="0"/>
              <a:t>إمكانية الحصول عليها </a:t>
            </a:r>
            <a:r>
              <a:rPr lang="en-US" sz="2400" b="1" dirty="0" smtClean="0"/>
              <a:t>Accessible</a:t>
            </a:r>
            <a:r>
              <a:rPr lang="ar-SA" sz="2400" b="1" dirty="0" smtClean="0"/>
              <a:t> :- 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أي درجه اليسر والسرعة في الحصول على المعلومات اللازمة .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7</a:t>
            </a:r>
            <a:r>
              <a:rPr lang="ar-JO" sz="2400" b="1" dirty="0" smtClean="0"/>
              <a:t> – </a:t>
            </a:r>
            <a:r>
              <a:rPr lang="ar-SA" sz="2400" b="1" dirty="0" smtClean="0"/>
              <a:t>الخلو من التحيز </a:t>
            </a:r>
            <a:r>
              <a:rPr lang="en-US" sz="2400" b="1" dirty="0" smtClean="0"/>
              <a:t>Freedom From bias</a:t>
            </a:r>
            <a:r>
              <a:rPr lang="ar-SA" sz="2400" b="1" dirty="0" smtClean="0"/>
              <a:t> :- </a:t>
            </a:r>
            <a:br>
              <a:rPr lang="ar-SA" sz="2400" b="1" dirty="0" smtClean="0"/>
            </a:br>
            <a:r>
              <a:rPr lang="ar-SA" sz="2400" b="1" dirty="0" smtClean="0"/>
              <a:t/>
            </a:r>
            <a:br>
              <a:rPr lang="ar-SA" sz="2400" b="1" dirty="0" smtClean="0"/>
            </a:br>
            <a:r>
              <a:rPr lang="ar-SA" sz="2400" b="1" dirty="0" smtClean="0"/>
              <a:t>أي غياب النية في تعديل أو تحريف المعلومات للتأثير على المتلقي ، أو لتحقيق أغراض خاصة .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WordArt 4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6869" name="Picture 5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90600" y="914400"/>
            <a:ext cx="74183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endParaRPr lang="ar-IQ" sz="4000" dirty="0" smtClean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ctr" rtl="1">
              <a:defRPr/>
            </a:pPr>
            <a:endParaRPr lang="en-US" sz="4400" b="1" dirty="0" smtClean="0"/>
          </a:p>
          <a:p>
            <a:pPr algn="r" rtl="1"/>
            <a:endParaRPr lang="en-US" sz="4400" dirty="0" smtClean="0"/>
          </a:p>
          <a:p>
            <a:pPr rtl="1"/>
            <a:r>
              <a:rPr lang="ar-SA" sz="2800" b="1" dirty="0" smtClean="0"/>
              <a:t> </a:t>
            </a:r>
            <a:endParaRPr lang="en-US" sz="2800" dirty="0" smtClean="0"/>
          </a:p>
          <a:p>
            <a:pPr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  <a:p>
            <a:pPr algn="l">
              <a:defRPr/>
            </a:pPr>
            <a:endParaRPr lang="ar-IQ" sz="2800" i="1" dirty="0">
              <a:effectLst>
                <a:outerShdw blurRad="38100" dist="38100" dir="2700000" algn="tl">
                  <a:srgbClr val="C0C0C0"/>
                </a:outerShdw>
              </a:effectLst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0200" y="762000"/>
            <a:ext cx="6781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b="1" dirty="0" smtClean="0"/>
              <a:t>8</a:t>
            </a:r>
            <a:r>
              <a:rPr lang="ar-JO" sz="2800" b="1" dirty="0" smtClean="0"/>
              <a:t> – </a:t>
            </a:r>
            <a:r>
              <a:rPr lang="ar-SA" sz="2800" b="1" dirty="0" smtClean="0"/>
              <a:t>الشمول </a:t>
            </a:r>
            <a:r>
              <a:rPr lang="en-US" sz="2800" b="1" dirty="0" smtClean="0"/>
              <a:t>Comprehensiveness</a:t>
            </a:r>
            <a:r>
              <a:rPr lang="ar-SA" sz="2800" b="1" dirty="0" smtClean="0"/>
              <a:t> :-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أي تمامية أو اكتمال المعلومات .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b="1" dirty="0" smtClean="0"/>
              <a:t>9</a:t>
            </a:r>
            <a:r>
              <a:rPr lang="ar-JO" sz="2800" b="1" dirty="0" smtClean="0"/>
              <a:t> – </a:t>
            </a:r>
            <a:r>
              <a:rPr lang="ar-SA" sz="2800" b="1" dirty="0" smtClean="0"/>
              <a:t>الملائمة </a:t>
            </a:r>
            <a:r>
              <a:rPr lang="en-US" sz="2800" b="1" dirty="0" smtClean="0"/>
              <a:t>Appropriateness</a:t>
            </a:r>
            <a:r>
              <a:rPr lang="ar-SA" sz="2800" b="1" dirty="0" smtClean="0"/>
              <a:t> :- 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مدى ارتباط المعلومات بمتطلبات المستخدم المحتمل لها .</a:t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b="1" dirty="0" smtClean="0"/>
              <a:t>10</a:t>
            </a:r>
            <a:r>
              <a:rPr lang="ar-JO" sz="2800" b="1" dirty="0" smtClean="0"/>
              <a:t> – </a:t>
            </a:r>
            <a:r>
              <a:rPr lang="ar-SA" sz="2800" b="1" dirty="0" smtClean="0"/>
              <a:t>الوضوح </a:t>
            </a:r>
            <a:r>
              <a:rPr lang="en-US" sz="2800" b="1" dirty="0" smtClean="0"/>
              <a:t>Clarity</a:t>
            </a:r>
            <a:r>
              <a:rPr lang="ar-SA" sz="2800" b="1" dirty="0" smtClean="0"/>
              <a:t> :- </a:t>
            </a: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sz="2800" dirty="0" smtClean="0"/>
              <a:t>أي خلو المعلومات من الغموض 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Dr.Suhad</dc:creator>
  <cp:lastModifiedBy>Saba</cp:lastModifiedBy>
  <cp:revision>3</cp:revision>
  <dcterms:created xsi:type="dcterms:W3CDTF">2006-08-16T00:00:00Z</dcterms:created>
  <dcterms:modified xsi:type="dcterms:W3CDTF">2019-01-13T16:16:17Z</dcterms:modified>
</cp:coreProperties>
</file>