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57" r:id="rId8"/>
    <p:sldId id="258"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201424"/>
          </a:xfrm>
          <a:prstGeom prst="rect">
            <a:avLst/>
          </a:prstGeom>
          <a:noFill/>
          <a:ln w="9525">
            <a:noFill/>
            <a:miter lim="800000"/>
            <a:headEnd/>
            <a:tailEnd/>
          </a:ln>
          <a:effectLst/>
        </p:spPr>
        <p:txBody>
          <a:bodyPr>
            <a:spAutoFit/>
          </a:bodyPr>
          <a:lstStyle/>
          <a:p>
            <a:pPr algn="ctr" rtl="1">
              <a:defRPr/>
            </a:pPr>
            <a:r>
              <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المحاضرة الخامسة</a:t>
            </a:r>
          </a:p>
          <a:p>
            <a:pPr algn="ctr" rtl="1">
              <a:defRPr/>
            </a:pPr>
            <a:r>
              <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اهمية المعلومات وخصائصها</a:t>
            </a:r>
            <a:endParaRPr lang="ar-SA" sz="2800" dirty="0" smtClean="0">
              <a:latin typeface="Arabic Typesetting" pitchFamily="66" charset="-78"/>
              <a:cs typeface="Simplified Arabic" pitchFamily="2" charset="-78"/>
            </a:endParaRP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685800"/>
            <a:ext cx="7418388" cy="6924973"/>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تكمن أهمية المعلومات فيما يلي</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4400" dirty="0" smtClean="0"/>
              <a:t>1</a:t>
            </a:r>
            <a:r>
              <a:rPr lang="ar-SA" sz="4000" dirty="0" smtClean="0"/>
              <a:t>- أنها الأساس لأعداد البحث العلمي.</a:t>
            </a:r>
          </a:p>
          <a:p>
            <a:pPr algn="r"/>
            <a:r>
              <a:rPr lang="ar-SA" sz="4000" dirty="0" smtClean="0"/>
              <a:t>2- أنها تساعد الفرد على أتحاذ القرار.</a:t>
            </a:r>
          </a:p>
          <a:p>
            <a:pPr algn="r"/>
            <a:r>
              <a:rPr lang="ar-SA" sz="4000" dirty="0" smtClean="0"/>
              <a:t>3- أنها تساعد على تطور ورقي المجتمع حينما تستثمر بالشكل الأمثل لها.</a:t>
            </a:r>
          </a:p>
          <a:p>
            <a:pPr algn="r"/>
            <a:r>
              <a:rPr lang="ar-SA" sz="4000" dirty="0" smtClean="0"/>
              <a:t>4-أن المعلومات لها دور اساسي في المجتمع في المحافظة على أمن المجتمعات</a:t>
            </a:r>
            <a:r>
              <a:rPr lang="ar-SA" sz="4400" dirty="0" smtClean="0"/>
              <a:t>.</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685800"/>
            <a:ext cx="7418388" cy="8316123"/>
          </a:xfrm>
          <a:prstGeom prst="rect">
            <a:avLst/>
          </a:prstGeom>
          <a:noFill/>
          <a:ln w="9525">
            <a:noFill/>
            <a:miter lim="800000"/>
            <a:headEnd/>
            <a:tailEnd/>
          </a:ln>
          <a:effectLst/>
        </p:spPr>
        <p:txBody>
          <a:bodyPr>
            <a:spAutoFit/>
          </a:bodyPr>
          <a:lstStyle/>
          <a:p>
            <a:pPr algn="ctr" rtl="1">
              <a:defRPr/>
            </a:pPr>
            <a:r>
              <a:rPr lang="ar-SA"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خصائص المعلومات</a:t>
            </a: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خاصية التميع والسيولة، فالمعلومات ذات قدرة هائلة على التشكيل (إعادة الصياغة)، فعلى سبيل المثال يمكن تمثيل المعلومات نفسها في صورة قوائم أو أشكال بيانية أو رسوم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متحركة أو أصوات ناطقة.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قابلية نقلها عبر مسارات محددة (الانتقال الموجه) أو بثها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على المشاع لمن يرغب في استقبالها.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قابلية الاندماج العالية للعناصر المعلوماتية, فيمكن بسهولة تامة ضم عدة قوائم في قائمة أو تكوين نص جديد من فقرات يتم استخلاصها من نصوص سابقة. </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922169"/>
          </a:xfrm>
          <a:prstGeom prst="rect">
            <a:avLst/>
          </a:prstGeom>
          <a:noFill/>
          <a:ln w="9525">
            <a:noFill/>
            <a:miter lim="800000"/>
            <a:headEnd/>
            <a:tailEnd/>
          </a:ln>
          <a:effectLst/>
        </p:spPr>
        <p:txBody>
          <a:bodyPr>
            <a:spAutoFit/>
          </a:bodyPr>
          <a:lstStyle/>
          <a:p>
            <a:pPr algn="r">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بينما تتسم العناصر المادية بالندرة وهو أساس اقتصادياتها، تتميز المعلومات بالوفرة، لذا يسعى منتجوها إلى وضع القيود على انسيابها لخلق نوع من (الندرة المصطنعة) حتى تصبح المعلومة سلعة تخضع لقوانين العرض والطلب، وهكذا ظهر </a:t>
            </a:r>
            <a:r>
              <a:rPr lang="ar-IQ" sz="2800" dirty="0" smtClean="0">
                <a:latin typeface="Arabic Typesetting" pitchFamily="66" charset="-78"/>
                <a:cs typeface="Simplified Arabic" pitchFamily="2" charset="-78"/>
              </a:rPr>
              <a:t>ل</a:t>
            </a:r>
            <a:r>
              <a:rPr lang="ar-SA" sz="2800" dirty="0" smtClean="0">
                <a:latin typeface="Arabic Typesetting" pitchFamily="66" charset="-78"/>
                <a:cs typeface="Simplified Arabic" pitchFamily="2" charset="-78"/>
              </a:rPr>
              <a:t>لمعلومات أغنياؤها وفقراؤها وأباطرتها وخدامها </a:t>
            </a:r>
            <a:endParaRPr lang="ar-IQ" sz="2800" dirty="0" smtClean="0">
              <a:latin typeface="Arabic Typesetting" pitchFamily="66" charset="-78"/>
              <a:cs typeface="Simplified Arabic" pitchFamily="2" charset="-78"/>
            </a:endParaRPr>
          </a:p>
          <a:p>
            <a:pPr lvl="1" algn="r">
              <a:lnSpc>
                <a:spcPct val="80000"/>
              </a:lnSpc>
            </a:pPr>
            <a:r>
              <a:rPr lang="ar-SA" sz="2800" dirty="0" smtClean="0">
                <a:latin typeface="Arabic Typesetting" pitchFamily="66" charset="-78"/>
                <a:cs typeface="Simplified Arabic" pitchFamily="2" charset="-78"/>
              </a:rPr>
              <a:t>وسماسرتها ولصوصها.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خلافا للموارد المادية التي تنفذ مع الاستهلاك لا تتأثر موارد المعلومات بالاستهلاك بل على العكس فهي عادة ما تنمو مع زيادة استهلاكها لهذا السبب فهناك ارتباط وثيق بين معدل استهلاك المجتمعات للمعلومات وقدرتها على توليد المعارف الجديدة.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219200" y="457200"/>
            <a:ext cx="7418388" cy="7318927"/>
          </a:xfrm>
          <a:prstGeom prst="rect">
            <a:avLst/>
          </a:prstGeom>
          <a:noFill/>
          <a:ln w="9525">
            <a:noFill/>
            <a:miter lim="800000"/>
            <a:headEnd/>
            <a:tailEnd/>
          </a:ln>
          <a:effectLst/>
        </p:spPr>
        <p:txBody>
          <a:bodyPr>
            <a:spAutoFit/>
          </a:bodyPr>
          <a:lstStyle/>
          <a:p>
            <a:pPr algn="r" rtl="1">
              <a:defRPr/>
            </a:pPr>
            <a:r>
              <a:rPr lang="ar-SA" sz="2800" b="1" dirty="0" smtClean="0"/>
              <a:t> </a:t>
            </a:r>
            <a:r>
              <a:rPr lang="ar-IQ" sz="2800" b="1" dirty="0" smtClean="0"/>
              <a:t>*</a:t>
            </a:r>
            <a:r>
              <a:rPr lang="ar-SA" sz="2800" dirty="0" smtClean="0">
                <a:latin typeface="Arabic Typesetting" pitchFamily="66" charset="-78"/>
                <a:cs typeface="Simplified Arabic" pitchFamily="2" charset="-78"/>
              </a:rPr>
              <a:t>سهولة النسخ, حيث يستطيع مستقبل المعلومة نسخ ما يتلقاه من معلومات بوسائل يسيرة للغاية ويشكل ذلك عقبة كبيرة أمام تشريعات الملكية الخاصة للمعلومات. </a:t>
            </a:r>
            <a:endParaRPr lang="ar-IQ" sz="2800" dirty="0" smtClean="0">
              <a:latin typeface="Arabic Typesetting" pitchFamily="66" charset="-78"/>
              <a:cs typeface="Simplified Arabic" pitchFamily="2" charset="-78"/>
            </a:endParaRPr>
          </a:p>
          <a:p>
            <a:pPr algn="r" rtl="1">
              <a:defRPr/>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إمكانية استنتاج معلومات صحيحة من معلومات غير صحيحة أو مشوشة، وذلك من خلال تتبع مسارات عدم الاتساق والتعويض عن نقص المعلومات غير المكتملة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وتخليصها من الضوضاء.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يشوب معظم المعلومات درجة من عدم اليقين, إذ لا يمكن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الحكم إلا على قدر ضئيل منها بأنه قاطع بصفة نهائية. </a:t>
            </a:r>
            <a:endParaRPr lang="ar-IQ" sz="2800" dirty="0" smtClean="0">
              <a:latin typeface="Arabic Typesetting" pitchFamily="66" charset="-78"/>
              <a:cs typeface="Simplified Arabic" pitchFamily="2" charset="-78"/>
            </a:endParaRPr>
          </a:p>
          <a:p>
            <a:pPr lvl="1" algn="r" rtl="1">
              <a:lnSpc>
                <a:spcPct val="80000"/>
              </a:lnSpc>
            </a:pPr>
            <a:endParaRPr lang="en-US"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تتغير المعلومات بمرور الزمن وفقاً لأهميتها</a:t>
            </a:r>
            <a:endParaRPr lang="en-US" sz="2800" dirty="0" smtClean="0">
              <a:latin typeface="Arabic Typesetting" pitchFamily="66" charset="-78"/>
              <a:cs typeface="Simplified Arabic"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685800"/>
            <a:ext cx="7418388" cy="7232749"/>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أهمية المعلومات في حياة الانسان</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3200" dirty="0" smtClean="0"/>
              <a:t>عصرنا الحالي عصر المعلومات وتعتبر المعلومات موردا هاما من موارد التنمية وأصبحت المعلومات من المصادر المؤثرة في تطور المجتمعات وتقدمها وتعتبر </a:t>
            </a:r>
            <a:endParaRPr lang="ar-IQ" sz="3200" dirty="0" smtClean="0"/>
          </a:p>
          <a:p>
            <a:pPr algn="r" rtl="1"/>
            <a:r>
              <a:rPr lang="ar-SA" sz="3200" dirty="0" smtClean="0"/>
              <a:t>المعلومات قاعدة أساسية لأي تقدم حضاري.</a:t>
            </a:r>
            <a:endParaRPr lang="ar-IQ" sz="3200" dirty="0" smtClean="0"/>
          </a:p>
          <a:p>
            <a:pPr algn="r" rtl="1"/>
            <a:endParaRPr lang="ar-SA" sz="3200" dirty="0" smtClean="0"/>
          </a:p>
          <a:p>
            <a:pPr algn="r"/>
            <a:r>
              <a:rPr lang="ar-SA" sz="3200" dirty="0" smtClean="0"/>
              <a:t>أي فرد في المجتمع يحتاج إلى المعلومات حتى في أبسط أمور الحياة اليومية لذلك فالمعلومات تؤثر سلباً أو إيجابا على مصالح البشر</a:t>
            </a:r>
            <a:r>
              <a:rPr lang="ar-SA" sz="4400" dirty="0" smtClean="0"/>
              <a:t> .</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924973"/>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تكمن أهمية المعلومات فيما يلي</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4400" dirty="0" smtClean="0"/>
              <a:t>1</a:t>
            </a:r>
            <a:r>
              <a:rPr lang="ar-SA" sz="4000" dirty="0" smtClean="0"/>
              <a:t>- أنها الأساس لأعداد البحث العلمي.</a:t>
            </a:r>
          </a:p>
          <a:p>
            <a:pPr algn="r"/>
            <a:r>
              <a:rPr lang="ar-SA" sz="4000" dirty="0" smtClean="0"/>
              <a:t>2- أنها تساعد الفرد على أتحاذ القرار.</a:t>
            </a:r>
          </a:p>
          <a:p>
            <a:pPr algn="r"/>
            <a:r>
              <a:rPr lang="ar-SA" sz="4000" dirty="0" smtClean="0"/>
              <a:t>3- أنها تساعد على تطور ورقي المجتمع حينما تستثمر بالشكل الأمثل لها.</a:t>
            </a:r>
          </a:p>
          <a:p>
            <a:pPr algn="r"/>
            <a:r>
              <a:rPr lang="ar-SA" sz="4000" dirty="0" smtClean="0"/>
              <a:t>4-أن المعلومات لها دور اساسي في المجتمع في المحافظة على أمن المجتمعات</a:t>
            </a:r>
            <a:r>
              <a:rPr lang="ar-SA" sz="4400" dirty="0" smtClean="0"/>
              <a:t>.</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922169"/>
          </a:xfrm>
          <a:prstGeom prst="rect">
            <a:avLst/>
          </a:prstGeom>
          <a:noFill/>
          <a:ln w="9525">
            <a:noFill/>
            <a:miter lim="800000"/>
            <a:headEnd/>
            <a:tailEnd/>
          </a:ln>
          <a:effectLst/>
        </p:spPr>
        <p:txBody>
          <a:bodyPr>
            <a:spAutoFit/>
          </a:bodyPr>
          <a:lstStyle/>
          <a:p>
            <a:pPr algn="r">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بينما تتسم العناصر المادية بالندرة وهو أساس اقتصادياتها، تتميز المعلومات بالوفرة، لذا يسعى منتجوها إلى وضع القيود على انسيابها لخلق نوع من (الندرة المصطنعة) حتى تصبح المعلومة سلعة تخضع لقوانين العرض والطلب، وهكذا ظهر </a:t>
            </a:r>
            <a:r>
              <a:rPr lang="ar-IQ" sz="2800" dirty="0" smtClean="0">
                <a:latin typeface="Arabic Typesetting" pitchFamily="66" charset="-78"/>
                <a:cs typeface="Simplified Arabic" pitchFamily="2" charset="-78"/>
              </a:rPr>
              <a:t>ل</a:t>
            </a:r>
            <a:r>
              <a:rPr lang="ar-SA" sz="2800" dirty="0" smtClean="0">
                <a:latin typeface="Arabic Typesetting" pitchFamily="66" charset="-78"/>
                <a:cs typeface="Simplified Arabic" pitchFamily="2" charset="-78"/>
              </a:rPr>
              <a:t>لمعلومات أغنياؤها وفقراؤها وأباطرتها وخدامها </a:t>
            </a:r>
            <a:endParaRPr lang="ar-IQ" sz="2800" dirty="0" smtClean="0">
              <a:latin typeface="Arabic Typesetting" pitchFamily="66" charset="-78"/>
              <a:cs typeface="Simplified Arabic" pitchFamily="2" charset="-78"/>
            </a:endParaRPr>
          </a:p>
          <a:p>
            <a:pPr lvl="1" algn="r">
              <a:lnSpc>
                <a:spcPct val="80000"/>
              </a:lnSpc>
            </a:pPr>
            <a:r>
              <a:rPr lang="ar-SA" sz="2800" dirty="0" smtClean="0">
                <a:latin typeface="Arabic Typesetting" pitchFamily="66" charset="-78"/>
                <a:cs typeface="Simplified Arabic" pitchFamily="2" charset="-78"/>
              </a:rPr>
              <a:t>وسماسرتها ولصوصها.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خلافا للموارد المادية التي تنفذ مع الاستهلاك لا تتأثر موارد المعلومات بالاستهلاك بل على العكس فهي عادة ما تنمو مع زيادة استهلاكها لهذا السبب فهناك ارتباط وثيق بين معدل استهلاك المجتمعات للمعلومات وقدرتها على توليد المعارف الجديدة.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143000" y="685800"/>
            <a:ext cx="7418388" cy="7318927"/>
          </a:xfrm>
          <a:prstGeom prst="rect">
            <a:avLst/>
          </a:prstGeom>
          <a:noFill/>
          <a:ln w="9525">
            <a:noFill/>
            <a:miter lim="800000"/>
            <a:headEnd/>
            <a:tailEnd/>
          </a:ln>
          <a:effectLst/>
        </p:spPr>
        <p:txBody>
          <a:bodyPr>
            <a:spAutoFit/>
          </a:bodyPr>
          <a:lstStyle/>
          <a:p>
            <a:pPr algn="r" rtl="1">
              <a:defRPr/>
            </a:pPr>
            <a:r>
              <a:rPr lang="ar-SA" sz="2800" b="1" dirty="0" smtClean="0"/>
              <a:t> </a:t>
            </a:r>
            <a:r>
              <a:rPr lang="ar-IQ" sz="2800" b="1" dirty="0" smtClean="0"/>
              <a:t>*</a:t>
            </a:r>
            <a:r>
              <a:rPr lang="ar-SA" sz="2800" dirty="0" smtClean="0">
                <a:latin typeface="Arabic Typesetting" pitchFamily="66" charset="-78"/>
                <a:cs typeface="Simplified Arabic" pitchFamily="2" charset="-78"/>
              </a:rPr>
              <a:t>سهولة النسخ, حيث يستطيع مستقبل المعلومة نسخ ما يتلقاه من معلومات بوسائل يسيرة للغاية ويشكل ذلك عقبة كبيرة أمام تشريعات الملكية الخاصة للمعلومات. </a:t>
            </a:r>
            <a:endParaRPr lang="ar-IQ" sz="2800" dirty="0" smtClean="0">
              <a:latin typeface="Arabic Typesetting" pitchFamily="66" charset="-78"/>
              <a:cs typeface="Simplified Arabic" pitchFamily="2" charset="-78"/>
            </a:endParaRPr>
          </a:p>
          <a:p>
            <a:pPr algn="r" rtl="1">
              <a:defRPr/>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إمكانية استنتاج معلومات صحيحة من معلومات غير صحيحة أو مشوشة، وذلك من خلال تتبع مسارات عدم الاتساق والتعويض عن نقص المعلومات غير المكتملة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وتخليصها من الضوضاء.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يشوب معظم المعلومات درجة من عدم اليقين, إذ لا يمكن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الحكم إلا على قدر ضئيل منها بأنه قاطع بصفة نهائية. </a:t>
            </a:r>
            <a:endParaRPr lang="ar-IQ" sz="2800" dirty="0" smtClean="0">
              <a:latin typeface="Arabic Typesetting" pitchFamily="66" charset="-78"/>
              <a:cs typeface="Simplified Arabic" pitchFamily="2" charset="-78"/>
            </a:endParaRPr>
          </a:p>
          <a:p>
            <a:pPr lvl="1" algn="r" rtl="1">
              <a:lnSpc>
                <a:spcPct val="80000"/>
              </a:lnSpc>
            </a:pPr>
            <a:endParaRPr lang="en-US"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تتغير المعلومات بمرور الزمن وفقاً لأهميتها</a:t>
            </a:r>
            <a:endParaRPr lang="en-US" sz="2800" dirty="0" smtClean="0">
              <a:latin typeface="Arabic Typesetting" pitchFamily="66" charset="-78"/>
              <a:cs typeface="Simplified Arabic"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sp>
        <p:nvSpPr>
          <p:cNvPr id="11271" name="Text Box 7"/>
          <p:cNvSpPr txBox="1">
            <a:spLocks noChangeArrowheads="1"/>
          </p:cNvSpPr>
          <p:nvPr/>
        </p:nvSpPr>
        <p:spPr bwMode="auto">
          <a:xfrm>
            <a:off x="1295400" y="609600"/>
            <a:ext cx="7418388" cy="7232749"/>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أهمية المعلومات في حياة الانسان</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3200" dirty="0" smtClean="0"/>
              <a:t>عصرنا الحالي عصر المعلومات وتعتبر المعلومات موردا هاما من موارد التنمية وأصبحت المعلومات من المصادر المؤثرة في تطور المجتمعات وتقدمها وتعتبر </a:t>
            </a:r>
            <a:endParaRPr lang="ar-IQ" sz="3200" dirty="0" smtClean="0"/>
          </a:p>
          <a:p>
            <a:pPr algn="r" rtl="1"/>
            <a:r>
              <a:rPr lang="ar-SA" sz="3200" dirty="0" smtClean="0"/>
              <a:t>المعلومات قاعدة أساسية لأي تقدم حضاري.</a:t>
            </a:r>
            <a:endParaRPr lang="ar-IQ" sz="3200" dirty="0" smtClean="0"/>
          </a:p>
          <a:p>
            <a:pPr algn="r" rtl="1"/>
            <a:endParaRPr lang="ar-SA" sz="3200" dirty="0" smtClean="0"/>
          </a:p>
          <a:p>
            <a:pPr algn="r"/>
            <a:r>
              <a:rPr lang="ar-SA" sz="3200" dirty="0" smtClean="0"/>
              <a:t>أي فرد في المجتمع يحتاج إلى المعلومات حتى في أبسط أمور الحياة اليومية لذلك فالمعلومات تؤثر سلباً أو إيجابا على مصالح البشر</a:t>
            </a:r>
            <a:r>
              <a:rPr lang="ar-SA" sz="4400" dirty="0" smtClean="0"/>
              <a:t> .</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707</Words>
  <Application>Microsoft Office PowerPoint</Application>
  <PresentationFormat>On-screen Show (4:3)</PresentationFormat>
  <Paragraphs>114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Dr.Suhad</dc:creator>
  <cp:lastModifiedBy>Saba</cp:lastModifiedBy>
  <cp:revision>2</cp:revision>
  <dcterms:created xsi:type="dcterms:W3CDTF">2006-08-16T00:00:00Z</dcterms:created>
  <dcterms:modified xsi:type="dcterms:W3CDTF">2019-01-13T16:14:02Z</dcterms:modified>
</cp:coreProperties>
</file>