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2" r:id="rId4"/>
    <p:sldId id="263" r:id="rId5"/>
    <p:sldId id="264" r:id="rId6"/>
    <p:sldId id="265" r:id="rId7"/>
    <p:sldId id="257" r:id="rId8"/>
    <p:sldId id="258" r:id="rId9"/>
    <p:sldId id="259" r:id="rId10"/>
    <p:sldId id="260"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1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1/13/2019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0" y="6497638"/>
            <a:ext cx="9144000" cy="360362"/>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6867" name="Rectangle 3"/>
          <p:cNvSpPr>
            <a:spLocks noChangeArrowheads="1"/>
          </p:cNvSpPr>
          <p:nvPr/>
        </p:nvSpPr>
        <p:spPr bwMode="auto">
          <a:xfrm>
            <a:off x="0" y="0"/>
            <a:ext cx="9144000" cy="360363"/>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6868" name="WordArt 4"/>
          <p:cNvSpPr>
            <a:spLocks noChangeArrowheads="1" noChangeShapeType="1" noTextEdit="1"/>
          </p:cNvSpPr>
          <p:nvPr/>
        </p:nvSpPr>
        <p:spPr bwMode="auto">
          <a:xfrm>
            <a:off x="5003800" y="6021388"/>
            <a:ext cx="3924300" cy="463550"/>
          </a:xfrm>
          <a:prstGeom prst="rect">
            <a:avLst/>
          </a:prstGeom>
        </p:spPr>
        <p:txBody>
          <a:bodyPr wrap="none" fromWordArt="1">
            <a:prstTxWarp prst="textPlain">
              <a:avLst>
                <a:gd name="adj" fmla="val 50000"/>
              </a:avLst>
            </a:prstTxWarp>
          </a:bodyPr>
          <a:lstStyle/>
          <a:p>
            <a:pPr rtl="0"/>
            <a:r>
              <a:rPr lang="en-US" sz="5400" kern="10">
                <a:ln w="9525">
                  <a:solidFill>
                    <a:srgbClr val="000000"/>
                  </a:solidFill>
                  <a:round/>
                  <a:headEnd/>
                  <a:tailEnd/>
                </a:ln>
                <a:solidFill>
                  <a:srgbClr val="000000"/>
                </a:solidFill>
                <a:latin typeface="Times New Roman"/>
                <a:cs typeface="Times New Roman"/>
              </a:rPr>
              <a:t>SES</a:t>
            </a:r>
          </a:p>
          <a:p>
            <a:pPr rtl="0"/>
            <a:r>
              <a:rPr lang="en-US" sz="5400" kern="10">
                <a:ln w="9525">
                  <a:solidFill>
                    <a:srgbClr val="000000"/>
                  </a:solidFill>
                  <a:round/>
                  <a:headEnd/>
                  <a:tailEnd/>
                </a:ln>
                <a:solidFill>
                  <a:srgbClr val="000000"/>
                </a:solidFill>
                <a:latin typeface="Times New Roman"/>
                <a:cs typeface="Times New Roman"/>
              </a:rPr>
              <a:t>Center of Strategic Economical Studies</a:t>
            </a:r>
          </a:p>
        </p:txBody>
      </p:sp>
      <p:pic>
        <p:nvPicPr>
          <p:cNvPr id="36869" name="Picture 5" descr="___________"/>
          <p:cNvPicPr>
            <a:picLocks noChangeAspect="1" noChangeArrowheads="1"/>
          </p:cNvPicPr>
          <p:nvPr/>
        </p:nvPicPr>
        <p:blipFill>
          <a:blip r:embed="rId2" cstate="print"/>
          <a:srcRect/>
          <a:stretch>
            <a:fillRect/>
          </a:stretch>
        </p:blipFill>
        <p:spPr bwMode="auto">
          <a:xfrm>
            <a:off x="0" y="381000"/>
            <a:ext cx="1371600" cy="1066800"/>
          </a:xfrm>
          <a:prstGeom prst="rect">
            <a:avLst/>
          </a:prstGeom>
          <a:noFill/>
          <a:ln w="9525">
            <a:noFill/>
            <a:miter lim="800000"/>
            <a:headEnd/>
            <a:tailEnd/>
          </a:ln>
        </p:spPr>
      </p:pic>
      <p:pic>
        <p:nvPicPr>
          <p:cNvPr id="36870" name="Picture 6" descr="___________"/>
          <p:cNvPicPr>
            <a:picLocks noChangeAspect="1" noChangeArrowheads="1"/>
          </p:cNvPicPr>
          <p:nvPr/>
        </p:nvPicPr>
        <p:blipFill>
          <a:blip r:embed="rId2" cstate="print">
            <a:lum bright="70000" contrast="-70000"/>
          </a:blip>
          <a:srcRect/>
          <a:stretch>
            <a:fillRect/>
          </a:stretch>
        </p:blipFill>
        <p:spPr bwMode="auto">
          <a:xfrm>
            <a:off x="1676400" y="838200"/>
            <a:ext cx="5867400" cy="4564063"/>
          </a:xfrm>
          <a:prstGeom prst="rect">
            <a:avLst/>
          </a:prstGeom>
          <a:noFill/>
          <a:ln w="9525">
            <a:noFill/>
            <a:miter lim="800000"/>
            <a:headEnd/>
            <a:tailEnd/>
          </a:ln>
        </p:spPr>
      </p:pic>
      <p:sp>
        <p:nvSpPr>
          <p:cNvPr id="11271" name="Text Box 7"/>
          <p:cNvSpPr txBox="1">
            <a:spLocks noChangeArrowheads="1"/>
          </p:cNvSpPr>
          <p:nvPr/>
        </p:nvSpPr>
        <p:spPr bwMode="auto">
          <a:xfrm>
            <a:off x="990600" y="914400"/>
            <a:ext cx="7418388" cy="5201424"/>
          </a:xfrm>
          <a:prstGeom prst="rect">
            <a:avLst/>
          </a:prstGeom>
          <a:noFill/>
          <a:ln w="9525">
            <a:noFill/>
            <a:miter lim="800000"/>
            <a:headEnd/>
            <a:tailEnd/>
          </a:ln>
          <a:effectLst/>
        </p:spPr>
        <p:txBody>
          <a:bodyPr>
            <a:spAutoFit/>
          </a:bodyPr>
          <a:lstStyle/>
          <a:p>
            <a:pPr algn="ctr" rtl="1">
              <a:defRPr/>
            </a:pPr>
            <a:r>
              <a:rPr lang="ar-IQ" sz="4400" b="1" dirty="0" smtClean="0">
                <a:effectLst>
                  <a:outerShdw blurRad="38100" dist="38100" dir="2700000" algn="tl">
                    <a:srgbClr val="C0C0C0"/>
                  </a:outerShdw>
                </a:effectLst>
                <a:latin typeface="Monotype Koufi" pitchFamily="2" charset="-78"/>
                <a:ea typeface="Monotype Koufi" pitchFamily="2" charset="-78"/>
                <a:cs typeface="Monotype Koufi" pitchFamily="2" charset="-78"/>
              </a:rPr>
              <a:t>المحاضرة الخامسة</a:t>
            </a:r>
          </a:p>
          <a:p>
            <a:pPr algn="ctr" rtl="1">
              <a:defRPr/>
            </a:pPr>
            <a:r>
              <a:rPr lang="ar-IQ" sz="4400" b="1" dirty="0" smtClean="0">
                <a:effectLst>
                  <a:outerShdw blurRad="38100" dist="38100" dir="2700000" algn="tl">
                    <a:srgbClr val="C0C0C0"/>
                  </a:outerShdw>
                </a:effectLst>
                <a:latin typeface="Monotype Koufi" pitchFamily="2" charset="-78"/>
                <a:ea typeface="Monotype Koufi" pitchFamily="2" charset="-78"/>
                <a:cs typeface="Monotype Koufi" pitchFamily="2" charset="-78"/>
              </a:rPr>
              <a:t>اهمية المعلومات وخصائصها</a:t>
            </a:r>
            <a:endParaRPr lang="ar-SA" sz="2800" dirty="0" smtClean="0">
              <a:latin typeface="Arabic Typesetting" pitchFamily="66" charset="-78"/>
              <a:cs typeface="Simplified Arabic" pitchFamily="2" charset="-78"/>
            </a:endParaRPr>
          </a:p>
          <a:p>
            <a:pPr algn="ctr" rtl="1">
              <a:defRPr/>
            </a:pPr>
            <a:endParaRPr lang="ar-IQ" sz="4400" b="1" dirty="0" smtClean="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r" rtl="1"/>
            <a:endParaRPr lang="en-US" sz="4400" b="1" dirty="0" smtClean="0"/>
          </a:p>
          <a:p>
            <a:pPr algn="r" rtl="1"/>
            <a:endParaRPr lang="en-US" sz="4400" dirty="0" smtClean="0"/>
          </a:p>
          <a:p>
            <a:pPr rtl="1"/>
            <a:r>
              <a:rPr lang="ar-SA" sz="2800" b="1" dirty="0" smtClean="0"/>
              <a:t> </a:t>
            </a:r>
            <a:endParaRPr lang="en-US" sz="2800" dirty="0" smtClean="0"/>
          </a:p>
          <a:p>
            <a:pPr>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0" y="6497638"/>
            <a:ext cx="9144000" cy="360362"/>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6867" name="Rectangle 3"/>
          <p:cNvSpPr>
            <a:spLocks noChangeArrowheads="1"/>
          </p:cNvSpPr>
          <p:nvPr/>
        </p:nvSpPr>
        <p:spPr bwMode="auto">
          <a:xfrm>
            <a:off x="0" y="0"/>
            <a:ext cx="9144000" cy="360363"/>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6868" name="WordArt 4"/>
          <p:cNvSpPr>
            <a:spLocks noChangeArrowheads="1" noChangeShapeType="1" noTextEdit="1"/>
          </p:cNvSpPr>
          <p:nvPr/>
        </p:nvSpPr>
        <p:spPr bwMode="auto">
          <a:xfrm>
            <a:off x="5003800" y="6021388"/>
            <a:ext cx="3924300" cy="463550"/>
          </a:xfrm>
          <a:prstGeom prst="rect">
            <a:avLst/>
          </a:prstGeom>
        </p:spPr>
        <p:txBody>
          <a:bodyPr wrap="none" fromWordArt="1">
            <a:prstTxWarp prst="textPlain">
              <a:avLst>
                <a:gd name="adj" fmla="val 50000"/>
              </a:avLst>
            </a:prstTxWarp>
          </a:bodyPr>
          <a:lstStyle/>
          <a:p>
            <a:pPr rtl="0"/>
            <a:r>
              <a:rPr lang="en-US" sz="5400" kern="10">
                <a:ln w="9525">
                  <a:solidFill>
                    <a:srgbClr val="000000"/>
                  </a:solidFill>
                  <a:round/>
                  <a:headEnd/>
                  <a:tailEnd/>
                </a:ln>
                <a:solidFill>
                  <a:srgbClr val="000000"/>
                </a:solidFill>
                <a:latin typeface="Times New Roman"/>
                <a:cs typeface="Times New Roman"/>
              </a:rPr>
              <a:t>SES</a:t>
            </a:r>
          </a:p>
          <a:p>
            <a:pPr rtl="0"/>
            <a:r>
              <a:rPr lang="en-US" sz="5400" kern="10">
                <a:ln w="9525">
                  <a:solidFill>
                    <a:srgbClr val="000000"/>
                  </a:solidFill>
                  <a:round/>
                  <a:headEnd/>
                  <a:tailEnd/>
                </a:ln>
                <a:solidFill>
                  <a:srgbClr val="000000"/>
                </a:solidFill>
                <a:latin typeface="Times New Roman"/>
                <a:cs typeface="Times New Roman"/>
              </a:rPr>
              <a:t>Center of Strategic Economical Studies</a:t>
            </a:r>
          </a:p>
        </p:txBody>
      </p:sp>
      <p:pic>
        <p:nvPicPr>
          <p:cNvPr id="36869" name="Picture 5" descr="___________"/>
          <p:cNvPicPr>
            <a:picLocks noChangeAspect="1" noChangeArrowheads="1"/>
          </p:cNvPicPr>
          <p:nvPr/>
        </p:nvPicPr>
        <p:blipFill>
          <a:blip r:embed="rId2" cstate="print"/>
          <a:srcRect/>
          <a:stretch>
            <a:fillRect/>
          </a:stretch>
        </p:blipFill>
        <p:spPr bwMode="auto">
          <a:xfrm>
            <a:off x="0" y="381000"/>
            <a:ext cx="1371600" cy="1066800"/>
          </a:xfrm>
          <a:prstGeom prst="rect">
            <a:avLst/>
          </a:prstGeom>
          <a:noFill/>
          <a:ln w="9525">
            <a:noFill/>
            <a:miter lim="800000"/>
            <a:headEnd/>
            <a:tailEnd/>
          </a:ln>
        </p:spPr>
      </p:pic>
      <p:sp>
        <p:nvSpPr>
          <p:cNvPr id="11271" name="Text Box 7"/>
          <p:cNvSpPr txBox="1">
            <a:spLocks noChangeArrowheads="1"/>
          </p:cNvSpPr>
          <p:nvPr/>
        </p:nvSpPr>
        <p:spPr bwMode="auto">
          <a:xfrm>
            <a:off x="990600" y="685800"/>
            <a:ext cx="7418388" cy="6924973"/>
          </a:xfrm>
          <a:prstGeom prst="rect">
            <a:avLst/>
          </a:prstGeom>
          <a:noFill/>
          <a:ln w="9525">
            <a:noFill/>
            <a:miter lim="800000"/>
            <a:headEnd/>
            <a:tailEnd/>
          </a:ln>
          <a:effectLst/>
        </p:spPr>
        <p:txBody>
          <a:bodyPr>
            <a:spAutoFit/>
          </a:bodyPr>
          <a:lstStyle/>
          <a:p>
            <a:pPr algn="ctr" rtl="1">
              <a:defRPr/>
            </a:pPr>
            <a:r>
              <a:rPr lang="ar-SA" sz="4000" dirty="0" smtClean="0">
                <a:effectLst>
                  <a:outerShdw blurRad="38100" dist="38100" dir="2700000" algn="tl">
                    <a:srgbClr val="C0C0C0"/>
                  </a:outerShdw>
                </a:effectLst>
                <a:latin typeface="Monotype Koufi" pitchFamily="2" charset="-78"/>
                <a:ea typeface="Monotype Koufi" pitchFamily="2" charset="-78"/>
                <a:cs typeface="Monotype Koufi" pitchFamily="2" charset="-78"/>
              </a:rPr>
              <a:t>تكمن أهمية المعلومات فيما يلي</a:t>
            </a:r>
            <a:endParaRPr lang="ar-IQ" sz="4000" dirty="0" smtClean="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r"/>
            <a:r>
              <a:rPr lang="ar-SA" sz="4400" dirty="0" smtClean="0"/>
              <a:t>1</a:t>
            </a:r>
            <a:r>
              <a:rPr lang="ar-SA" sz="4000" dirty="0" smtClean="0"/>
              <a:t>- أنها الأساس لأعداد البحث العلمي.</a:t>
            </a:r>
          </a:p>
          <a:p>
            <a:pPr algn="r"/>
            <a:r>
              <a:rPr lang="ar-SA" sz="4000" dirty="0" smtClean="0"/>
              <a:t>2- أنها تساعد الفرد على أتحاذ القرار.</a:t>
            </a:r>
          </a:p>
          <a:p>
            <a:pPr algn="r"/>
            <a:r>
              <a:rPr lang="ar-SA" sz="4000" dirty="0" smtClean="0"/>
              <a:t>3- أنها تساعد على تطور ورقي المجتمع حينما تستثمر بالشكل الأمثل لها.</a:t>
            </a:r>
          </a:p>
          <a:p>
            <a:pPr algn="r"/>
            <a:r>
              <a:rPr lang="ar-SA" sz="4000" dirty="0" smtClean="0"/>
              <a:t>4-أن المعلومات لها دور اساسي في المجتمع في المحافظة على أمن المجتمعات</a:t>
            </a:r>
            <a:r>
              <a:rPr lang="ar-SA" sz="4400" dirty="0" smtClean="0"/>
              <a:t>.</a:t>
            </a:r>
          </a:p>
          <a:p>
            <a:pPr algn="r" rtl="1"/>
            <a:endParaRPr lang="en-US" sz="4400" dirty="0" smtClean="0"/>
          </a:p>
          <a:p>
            <a:pPr rtl="1"/>
            <a:r>
              <a:rPr lang="ar-SA" sz="2800" b="1" dirty="0" smtClean="0"/>
              <a:t> </a:t>
            </a:r>
            <a:endParaRPr lang="en-US" sz="2800" dirty="0" smtClean="0"/>
          </a:p>
          <a:p>
            <a:pPr>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0" y="6497638"/>
            <a:ext cx="9144000" cy="360362"/>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6867" name="Rectangle 3"/>
          <p:cNvSpPr>
            <a:spLocks noChangeArrowheads="1"/>
          </p:cNvSpPr>
          <p:nvPr/>
        </p:nvSpPr>
        <p:spPr bwMode="auto">
          <a:xfrm>
            <a:off x="0" y="0"/>
            <a:ext cx="9144000" cy="360363"/>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6868" name="WordArt 4"/>
          <p:cNvSpPr>
            <a:spLocks noChangeArrowheads="1" noChangeShapeType="1" noTextEdit="1"/>
          </p:cNvSpPr>
          <p:nvPr/>
        </p:nvSpPr>
        <p:spPr bwMode="auto">
          <a:xfrm>
            <a:off x="5003800" y="6021388"/>
            <a:ext cx="3924300" cy="463550"/>
          </a:xfrm>
          <a:prstGeom prst="rect">
            <a:avLst/>
          </a:prstGeom>
        </p:spPr>
        <p:txBody>
          <a:bodyPr wrap="none" fromWordArt="1">
            <a:prstTxWarp prst="textPlain">
              <a:avLst>
                <a:gd name="adj" fmla="val 50000"/>
              </a:avLst>
            </a:prstTxWarp>
          </a:bodyPr>
          <a:lstStyle/>
          <a:p>
            <a:pPr rtl="0"/>
            <a:r>
              <a:rPr lang="en-US" sz="5400" kern="10">
                <a:ln w="9525">
                  <a:solidFill>
                    <a:srgbClr val="000000"/>
                  </a:solidFill>
                  <a:round/>
                  <a:headEnd/>
                  <a:tailEnd/>
                </a:ln>
                <a:solidFill>
                  <a:srgbClr val="000000"/>
                </a:solidFill>
                <a:latin typeface="Times New Roman"/>
                <a:cs typeface="Times New Roman"/>
              </a:rPr>
              <a:t>SES</a:t>
            </a:r>
          </a:p>
          <a:p>
            <a:pPr rtl="0"/>
            <a:r>
              <a:rPr lang="en-US" sz="5400" kern="10">
                <a:ln w="9525">
                  <a:solidFill>
                    <a:srgbClr val="000000"/>
                  </a:solidFill>
                  <a:round/>
                  <a:headEnd/>
                  <a:tailEnd/>
                </a:ln>
                <a:solidFill>
                  <a:srgbClr val="000000"/>
                </a:solidFill>
                <a:latin typeface="Times New Roman"/>
                <a:cs typeface="Times New Roman"/>
              </a:rPr>
              <a:t>Center of Strategic Economical Studies</a:t>
            </a:r>
          </a:p>
        </p:txBody>
      </p:sp>
      <p:pic>
        <p:nvPicPr>
          <p:cNvPr id="36869" name="Picture 5" descr="___________"/>
          <p:cNvPicPr>
            <a:picLocks noChangeAspect="1" noChangeArrowheads="1"/>
          </p:cNvPicPr>
          <p:nvPr/>
        </p:nvPicPr>
        <p:blipFill>
          <a:blip r:embed="rId2" cstate="print"/>
          <a:srcRect/>
          <a:stretch>
            <a:fillRect/>
          </a:stretch>
        </p:blipFill>
        <p:spPr bwMode="auto">
          <a:xfrm>
            <a:off x="0" y="381000"/>
            <a:ext cx="1371600" cy="1066800"/>
          </a:xfrm>
          <a:prstGeom prst="rect">
            <a:avLst/>
          </a:prstGeom>
          <a:noFill/>
          <a:ln w="9525">
            <a:noFill/>
            <a:miter lim="800000"/>
            <a:headEnd/>
            <a:tailEnd/>
          </a:ln>
        </p:spPr>
      </p:pic>
      <p:sp>
        <p:nvSpPr>
          <p:cNvPr id="11271" name="Text Box 7"/>
          <p:cNvSpPr txBox="1">
            <a:spLocks noChangeArrowheads="1"/>
          </p:cNvSpPr>
          <p:nvPr/>
        </p:nvSpPr>
        <p:spPr bwMode="auto">
          <a:xfrm>
            <a:off x="990600" y="685800"/>
            <a:ext cx="7418388" cy="8316123"/>
          </a:xfrm>
          <a:prstGeom prst="rect">
            <a:avLst/>
          </a:prstGeom>
          <a:noFill/>
          <a:ln w="9525">
            <a:noFill/>
            <a:miter lim="800000"/>
            <a:headEnd/>
            <a:tailEnd/>
          </a:ln>
          <a:effectLst/>
        </p:spPr>
        <p:txBody>
          <a:bodyPr>
            <a:spAutoFit/>
          </a:bodyPr>
          <a:lstStyle/>
          <a:p>
            <a:pPr algn="ctr" rtl="1">
              <a:defRPr/>
            </a:pPr>
            <a:r>
              <a:rPr lang="ar-SA" sz="4400" b="1" dirty="0" smtClean="0">
                <a:effectLst>
                  <a:outerShdw blurRad="38100" dist="38100" dir="2700000" algn="tl">
                    <a:srgbClr val="C0C0C0"/>
                  </a:outerShdw>
                </a:effectLst>
                <a:latin typeface="Monotype Koufi" pitchFamily="2" charset="-78"/>
                <a:ea typeface="Monotype Koufi" pitchFamily="2" charset="-78"/>
                <a:cs typeface="Monotype Koufi" pitchFamily="2" charset="-78"/>
              </a:rPr>
              <a:t>خصائص المعلومات</a:t>
            </a:r>
            <a:endParaRPr lang="ar-IQ" sz="4400" b="1" dirty="0" smtClean="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lvl="1" algn="r">
              <a:lnSpc>
                <a:spcPct val="80000"/>
              </a:lnSpc>
            </a:pPr>
            <a:r>
              <a:rPr lang="ar-IQ" sz="2800" dirty="0" smtClean="0">
                <a:latin typeface="Arabic Typesetting" pitchFamily="66" charset="-78"/>
                <a:cs typeface="Simplified Arabic" pitchFamily="2" charset="-78"/>
              </a:rPr>
              <a:t>  *</a:t>
            </a:r>
            <a:r>
              <a:rPr lang="ar-SA" sz="2800" dirty="0" smtClean="0">
                <a:latin typeface="Arabic Typesetting" pitchFamily="66" charset="-78"/>
                <a:cs typeface="Simplified Arabic" pitchFamily="2" charset="-78"/>
              </a:rPr>
              <a:t>خاصية التميع والسيولة، فالمعلومات ذات قدرة هائلة على التشكيل (إعادة الصياغة)، فعلى سبيل المثال يمكن تمثيل المعلومات نفسها في صورة قوائم أو أشكال بيانية أو رسوم </a:t>
            </a:r>
            <a:endParaRPr lang="ar-IQ" sz="2800" dirty="0" smtClean="0">
              <a:latin typeface="Arabic Typesetting" pitchFamily="66" charset="-78"/>
              <a:cs typeface="Simplified Arabic" pitchFamily="2" charset="-78"/>
            </a:endParaRPr>
          </a:p>
          <a:p>
            <a:pPr lvl="1" algn="r" rtl="1">
              <a:lnSpc>
                <a:spcPct val="80000"/>
              </a:lnSpc>
            </a:pPr>
            <a:r>
              <a:rPr lang="ar-SA" sz="2800" dirty="0" smtClean="0">
                <a:latin typeface="Arabic Typesetting" pitchFamily="66" charset="-78"/>
                <a:cs typeface="Simplified Arabic" pitchFamily="2" charset="-78"/>
              </a:rPr>
              <a:t>متحركة أو أصوات ناطقة. </a:t>
            </a:r>
            <a:endParaRPr lang="ar-IQ" sz="2800" dirty="0" smtClean="0">
              <a:latin typeface="Arabic Typesetting" pitchFamily="66" charset="-78"/>
              <a:cs typeface="Simplified Arabic" pitchFamily="2" charset="-78"/>
            </a:endParaRPr>
          </a:p>
          <a:p>
            <a:pPr lvl="1" algn="r" rtl="1">
              <a:lnSpc>
                <a:spcPct val="80000"/>
              </a:lnSpc>
            </a:pPr>
            <a:endParaRPr lang="ar-SA" sz="2800" dirty="0" smtClean="0">
              <a:latin typeface="Arabic Typesetting" pitchFamily="66" charset="-78"/>
              <a:cs typeface="Simplified Arabic" pitchFamily="2" charset="-78"/>
            </a:endParaRPr>
          </a:p>
          <a:p>
            <a:pPr lvl="1" algn="r">
              <a:lnSpc>
                <a:spcPct val="80000"/>
              </a:lnSpc>
            </a:pPr>
            <a:r>
              <a:rPr lang="ar-IQ" sz="2800" dirty="0" smtClean="0">
                <a:latin typeface="Arabic Typesetting" pitchFamily="66" charset="-78"/>
                <a:cs typeface="Simplified Arabic" pitchFamily="2" charset="-78"/>
              </a:rPr>
              <a:t>  * </a:t>
            </a:r>
            <a:r>
              <a:rPr lang="ar-SA" sz="2800" dirty="0" smtClean="0">
                <a:latin typeface="Arabic Typesetting" pitchFamily="66" charset="-78"/>
                <a:cs typeface="Simplified Arabic" pitchFamily="2" charset="-78"/>
              </a:rPr>
              <a:t>قابلية نقلها عبر مسارات محددة (الانتقال الموجه) أو بثها </a:t>
            </a:r>
            <a:endParaRPr lang="ar-IQ" sz="2800" dirty="0" smtClean="0">
              <a:latin typeface="Arabic Typesetting" pitchFamily="66" charset="-78"/>
              <a:cs typeface="Simplified Arabic" pitchFamily="2" charset="-78"/>
            </a:endParaRPr>
          </a:p>
          <a:p>
            <a:pPr lvl="1" algn="r" rtl="1">
              <a:lnSpc>
                <a:spcPct val="80000"/>
              </a:lnSpc>
            </a:pPr>
            <a:r>
              <a:rPr lang="ar-SA" sz="2800" dirty="0" smtClean="0">
                <a:latin typeface="Arabic Typesetting" pitchFamily="66" charset="-78"/>
                <a:cs typeface="Simplified Arabic" pitchFamily="2" charset="-78"/>
              </a:rPr>
              <a:t>على المشاع لمن يرغب في استقبالها. </a:t>
            </a:r>
            <a:endParaRPr lang="ar-IQ" sz="2800" dirty="0" smtClean="0">
              <a:latin typeface="Arabic Typesetting" pitchFamily="66" charset="-78"/>
              <a:cs typeface="Simplified Arabic" pitchFamily="2" charset="-78"/>
            </a:endParaRPr>
          </a:p>
          <a:p>
            <a:pPr lvl="1" algn="r" rtl="1">
              <a:lnSpc>
                <a:spcPct val="80000"/>
              </a:lnSpc>
            </a:pPr>
            <a:endParaRPr lang="ar-SA" sz="2800" dirty="0" smtClean="0">
              <a:latin typeface="Arabic Typesetting" pitchFamily="66" charset="-78"/>
              <a:cs typeface="Simplified Arabic" pitchFamily="2" charset="-78"/>
            </a:endParaRPr>
          </a:p>
          <a:p>
            <a:pPr lvl="1" algn="r">
              <a:lnSpc>
                <a:spcPct val="80000"/>
              </a:lnSpc>
            </a:pPr>
            <a:r>
              <a:rPr lang="ar-IQ" sz="2800" dirty="0" smtClean="0">
                <a:latin typeface="Arabic Typesetting" pitchFamily="66" charset="-78"/>
                <a:cs typeface="Simplified Arabic" pitchFamily="2" charset="-78"/>
              </a:rPr>
              <a:t> *</a:t>
            </a:r>
            <a:r>
              <a:rPr lang="ar-SA" sz="2800" dirty="0" smtClean="0">
                <a:latin typeface="Arabic Typesetting" pitchFamily="66" charset="-78"/>
                <a:cs typeface="Simplified Arabic" pitchFamily="2" charset="-78"/>
              </a:rPr>
              <a:t>قابلية الاندماج العالية للعناصر المعلوماتية, فيمكن بسهولة تامة ضم عدة قوائم في قائمة أو تكوين نص جديد من فقرات يتم استخلاصها من نصوص سابقة. </a:t>
            </a:r>
          </a:p>
          <a:p>
            <a:pPr algn="ctr" rtl="1">
              <a:defRPr/>
            </a:pPr>
            <a:endParaRPr lang="ar-IQ" sz="4400" b="1" dirty="0" smtClean="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r" rtl="1"/>
            <a:endParaRPr lang="en-US" sz="4400" b="1" dirty="0" smtClean="0"/>
          </a:p>
          <a:p>
            <a:pPr algn="r" rtl="1"/>
            <a:endParaRPr lang="en-US" sz="4400" dirty="0" smtClean="0"/>
          </a:p>
          <a:p>
            <a:pPr rtl="1"/>
            <a:r>
              <a:rPr lang="ar-SA" sz="2800" b="1" dirty="0" smtClean="0"/>
              <a:t> </a:t>
            </a:r>
            <a:endParaRPr lang="en-US" sz="2800" dirty="0" smtClean="0"/>
          </a:p>
          <a:p>
            <a:pPr>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0" y="6497638"/>
            <a:ext cx="9144000" cy="360362"/>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6867" name="Rectangle 3"/>
          <p:cNvSpPr>
            <a:spLocks noChangeArrowheads="1"/>
          </p:cNvSpPr>
          <p:nvPr/>
        </p:nvSpPr>
        <p:spPr bwMode="auto">
          <a:xfrm>
            <a:off x="0" y="0"/>
            <a:ext cx="9144000" cy="360363"/>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6868" name="WordArt 4"/>
          <p:cNvSpPr>
            <a:spLocks noChangeArrowheads="1" noChangeShapeType="1" noTextEdit="1"/>
          </p:cNvSpPr>
          <p:nvPr/>
        </p:nvSpPr>
        <p:spPr bwMode="auto">
          <a:xfrm>
            <a:off x="5003800" y="6021388"/>
            <a:ext cx="3924300" cy="463550"/>
          </a:xfrm>
          <a:prstGeom prst="rect">
            <a:avLst/>
          </a:prstGeom>
        </p:spPr>
        <p:txBody>
          <a:bodyPr wrap="none" fromWordArt="1">
            <a:prstTxWarp prst="textPlain">
              <a:avLst>
                <a:gd name="adj" fmla="val 50000"/>
              </a:avLst>
            </a:prstTxWarp>
          </a:bodyPr>
          <a:lstStyle/>
          <a:p>
            <a:pPr rtl="0"/>
            <a:r>
              <a:rPr lang="en-US" sz="5400" kern="10">
                <a:ln w="9525">
                  <a:solidFill>
                    <a:srgbClr val="000000"/>
                  </a:solidFill>
                  <a:round/>
                  <a:headEnd/>
                  <a:tailEnd/>
                </a:ln>
                <a:solidFill>
                  <a:srgbClr val="000000"/>
                </a:solidFill>
                <a:latin typeface="Times New Roman"/>
                <a:cs typeface="Times New Roman"/>
              </a:rPr>
              <a:t>SES</a:t>
            </a:r>
          </a:p>
          <a:p>
            <a:pPr rtl="0"/>
            <a:r>
              <a:rPr lang="en-US" sz="5400" kern="10">
                <a:ln w="9525">
                  <a:solidFill>
                    <a:srgbClr val="000000"/>
                  </a:solidFill>
                  <a:round/>
                  <a:headEnd/>
                  <a:tailEnd/>
                </a:ln>
                <a:solidFill>
                  <a:srgbClr val="000000"/>
                </a:solidFill>
                <a:latin typeface="Times New Roman"/>
                <a:cs typeface="Times New Roman"/>
              </a:rPr>
              <a:t>Center of Strategic Economical Studies</a:t>
            </a:r>
          </a:p>
        </p:txBody>
      </p:sp>
      <p:pic>
        <p:nvPicPr>
          <p:cNvPr id="36869" name="Picture 5" descr="___________"/>
          <p:cNvPicPr>
            <a:picLocks noChangeAspect="1" noChangeArrowheads="1"/>
          </p:cNvPicPr>
          <p:nvPr/>
        </p:nvPicPr>
        <p:blipFill>
          <a:blip r:embed="rId2" cstate="print"/>
          <a:srcRect/>
          <a:stretch>
            <a:fillRect/>
          </a:stretch>
        </p:blipFill>
        <p:spPr bwMode="auto">
          <a:xfrm>
            <a:off x="0" y="381000"/>
            <a:ext cx="1371600" cy="1066800"/>
          </a:xfrm>
          <a:prstGeom prst="rect">
            <a:avLst/>
          </a:prstGeom>
          <a:noFill/>
          <a:ln w="9525">
            <a:noFill/>
            <a:miter lim="800000"/>
            <a:headEnd/>
            <a:tailEnd/>
          </a:ln>
        </p:spPr>
      </p:pic>
      <p:sp>
        <p:nvSpPr>
          <p:cNvPr id="11271" name="Text Box 7"/>
          <p:cNvSpPr txBox="1">
            <a:spLocks noChangeArrowheads="1"/>
          </p:cNvSpPr>
          <p:nvPr/>
        </p:nvSpPr>
        <p:spPr bwMode="auto">
          <a:xfrm>
            <a:off x="990600" y="914400"/>
            <a:ext cx="7418388" cy="7922169"/>
          </a:xfrm>
          <a:prstGeom prst="rect">
            <a:avLst/>
          </a:prstGeom>
          <a:noFill/>
          <a:ln w="9525">
            <a:noFill/>
            <a:miter lim="800000"/>
            <a:headEnd/>
            <a:tailEnd/>
          </a:ln>
          <a:effectLst/>
        </p:spPr>
        <p:txBody>
          <a:bodyPr>
            <a:spAutoFit/>
          </a:bodyPr>
          <a:lstStyle/>
          <a:p>
            <a:pPr algn="r">
              <a:defRPr/>
            </a:pPr>
            <a:endParaRPr lang="ar-IQ" sz="4000" dirty="0" smtClean="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lvl="1" algn="r">
              <a:lnSpc>
                <a:spcPct val="80000"/>
              </a:lnSpc>
            </a:pPr>
            <a:r>
              <a:rPr lang="ar-IQ" sz="2800" dirty="0" smtClean="0">
                <a:latin typeface="Arabic Typesetting" pitchFamily="66" charset="-78"/>
                <a:cs typeface="Simplified Arabic" pitchFamily="2" charset="-78"/>
              </a:rPr>
              <a:t> *</a:t>
            </a:r>
            <a:r>
              <a:rPr lang="ar-SA" sz="2800" dirty="0" smtClean="0">
                <a:latin typeface="Arabic Typesetting" pitchFamily="66" charset="-78"/>
                <a:cs typeface="Simplified Arabic" pitchFamily="2" charset="-78"/>
              </a:rPr>
              <a:t>بينما تتسم العناصر المادية بالندرة وهو أساس اقتصادياتها، تتميز المعلومات بالوفرة، لذا يسعى منتجوها إلى وضع القيود على انسيابها لخلق نوع من (الندرة المصطنعة) حتى تصبح المعلومة سلعة تخضع لقوانين العرض والطلب، وهكذا ظهر </a:t>
            </a:r>
            <a:r>
              <a:rPr lang="ar-IQ" sz="2800" dirty="0" smtClean="0">
                <a:latin typeface="Arabic Typesetting" pitchFamily="66" charset="-78"/>
                <a:cs typeface="Simplified Arabic" pitchFamily="2" charset="-78"/>
              </a:rPr>
              <a:t>ل</a:t>
            </a:r>
            <a:r>
              <a:rPr lang="ar-SA" sz="2800" dirty="0" smtClean="0">
                <a:latin typeface="Arabic Typesetting" pitchFamily="66" charset="-78"/>
                <a:cs typeface="Simplified Arabic" pitchFamily="2" charset="-78"/>
              </a:rPr>
              <a:t>لمعلومات أغنياؤها وفقراؤها وأباطرتها وخدامها </a:t>
            </a:r>
            <a:endParaRPr lang="ar-IQ" sz="2800" dirty="0" smtClean="0">
              <a:latin typeface="Arabic Typesetting" pitchFamily="66" charset="-78"/>
              <a:cs typeface="Simplified Arabic" pitchFamily="2" charset="-78"/>
            </a:endParaRPr>
          </a:p>
          <a:p>
            <a:pPr lvl="1" algn="r">
              <a:lnSpc>
                <a:spcPct val="80000"/>
              </a:lnSpc>
            </a:pPr>
            <a:r>
              <a:rPr lang="ar-SA" sz="2800" dirty="0" smtClean="0">
                <a:latin typeface="Arabic Typesetting" pitchFamily="66" charset="-78"/>
                <a:cs typeface="Simplified Arabic" pitchFamily="2" charset="-78"/>
              </a:rPr>
              <a:t>وسماسرتها ولصوصها. </a:t>
            </a:r>
            <a:endParaRPr lang="ar-IQ" sz="2800" dirty="0" smtClean="0">
              <a:latin typeface="Arabic Typesetting" pitchFamily="66" charset="-78"/>
              <a:cs typeface="Simplified Arabic" pitchFamily="2" charset="-78"/>
            </a:endParaRPr>
          </a:p>
          <a:p>
            <a:pPr lvl="1" algn="r" rtl="1">
              <a:lnSpc>
                <a:spcPct val="80000"/>
              </a:lnSpc>
            </a:pPr>
            <a:endParaRPr lang="ar-SA" sz="2800" dirty="0" smtClean="0">
              <a:latin typeface="Arabic Typesetting" pitchFamily="66" charset="-78"/>
              <a:cs typeface="Simplified Arabic" pitchFamily="2" charset="-78"/>
            </a:endParaRPr>
          </a:p>
          <a:p>
            <a:pPr lvl="1" algn="r">
              <a:lnSpc>
                <a:spcPct val="80000"/>
              </a:lnSpc>
            </a:pPr>
            <a:r>
              <a:rPr lang="ar-IQ" sz="2800" dirty="0" smtClean="0">
                <a:latin typeface="Arabic Typesetting" pitchFamily="66" charset="-78"/>
                <a:cs typeface="Simplified Arabic" pitchFamily="2" charset="-78"/>
              </a:rPr>
              <a:t> * </a:t>
            </a:r>
            <a:r>
              <a:rPr lang="ar-SA" sz="2800" dirty="0" smtClean="0">
                <a:latin typeface="Arabic Typesetting" pitchFamily="66" charset="-78"/>
                <a:cs typeface="Simplified Arabic" pitchFamily="2" charset="-78"/>
              </a:rPr>
              <a:t>خلافا للموارد المادية التي تنفذ مع الاستهلاك لا تتأثر موارد المعلومات بالاستهلاك بل على العكس فهي عادة ما تنمو مع زيادة استهلاكها لهذا السبب فهناك ارتباط وثيق بين معدل استهلاك المجتمعات للمعلومات وقدرتها على توليد المعارف الجديدة. </a:t>
            </a:r>
          </a:p>
          <a:p>
            <a:pPr algn="ctr" rtl="1">
              <a:defRPr/>
            </a:pPr>
            <a:endParaRPr lang="en-US" sz="4400" b="1" dirty="0" smtClean="0"/>
          </a:p>
          <a:p>
            <a:pPr algn="r" rtl="1"/>
            <a:endParaRPr lang="en-US" sz="4400" dirty="0" smtClean="0"/>
          </a:p>
          <a:p>
            <a:pPr rtl="1"/>
            <a:r>
              <a:rPr lang="ar-SA" sz="2800" b="1" dirty="0" smtClean="0"/>
              <a:t> </a:t>
            </a:r>
            <a:endParaRPr lang="en-US" sz="2800" dirty="0" smtClean="0"/>
          </a:p>
          <a:p>
            <a:pPr>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0" y="6497638"/>
            <a:ext cx="9144000" cy="360362"/>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6867" name="Rectangle 3"/>
          <p:cNvSpPr>
            <a:spLocks noChangeArrowheads="1"/>
          </p:cNvSpPr>
          <p:nvPr/>
        </p:nvSpPr>
        <p:spPr bwMode="auto">
          <a:xfrm>
            <a:off x="0" y="0"/>
            <a:ext cx="9144000" cy="360363"/>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6868" name="WordArt 4"/>
          <p:cNvSpPr>
            <a:spLocks noChangeArrowheads="1" noChangeShapeType="1" noTextEdit="1"/>
          </p:cNvSpPr>
          <p:nvPr/>
        </p:nvSpPr>
        <p:spPr bwMode="auto">
          <a:xfrm>
            <a:off x="5003800" y="6021388"/>
            <a:ext cx="3924300" cy="463550"/>
          </a:xfrm>
          <a:prstGeom prst="rect">
            <a:avLst/>
          </a:prstGeom>
        </p:spPr>
        <p:txBody>
          <a:bodyPr wrap="none" fromWordArt="1">
            <a:prstTxWarp prst="textPlain">
              <a:avLst>
                <a:gd name="adj" fmla="val 50000"/>
              </a:avLst>
            </a:prstTxWarp>
          </a:bodyPr>
          <a:lstStyle/>
          <a:p>
            <a:pPr rtl="0"/>
            <a:r>
              <a:rPr lang="en-US" sz="5400" kern="10">
                <a:ln w="9525">
                  <a:solidFill>
                    <a:srgbClr val="000000"/>
                  </a:solidFill>
                  <a:round/>
                  <a:headEnd/>
                  <a:tailEnd/>
                </a:ln>
                <a:solidFill>
                  <a:srgbClr val="000000"/>
                </a:solidFill>
                <a:latin typeface="Times New Roman"/>
                <a:cs typeface="Times New Roman"/>
              </a:rPr>
              <a:t>SES</a:t>
            </a:r>
          </a:p>
          <a:p>
            <a:pPr rtl="0"/>
            <a:r>
              <a:rPr lang="en-US" sz="5400" kern="10">
                <a:ln w="9525">
                  <a:solidFill>
                    <a:srgbClr val="000000"/>
                  </a:solidFill>
                  <a:round/>
                  <a:headEnd/>
                  <a:tailEnd/>
                </a:ln>
                <a:solidFill>
                  <a:srgbClr val="000000"/>
                </a:solidFill>
                <a:latin typeface="Times New Roman"/>
                <a:cs typeface="Times New Roman"/>
              </a:rPr>
              <a:t>Center of Strategic Economical Studies</a:t>
            </a:r>
          </a:p>
        </p:txBody>
      </p:sp>
      <p:pic>
        <p:nvPicPr>
          <p:cNvPr id="36869" name="Picture 5" descr="___________"/>
          <p:cNvPicPr>
            <a:picLocks noChangeAspect="1" noChangeArrowheads="1"/>
          </p:cNvPicPr>
          <p:nvPr/>
        </p:nvPicPr>
        <p:blipFill>
          <a:blip r:embed="rId2" cstate="print"/>
          <a:srcRect/>
          <a:stretch>
            <a:fillRect/>
          </a:stretch>
        </p:blipFill>
        <p:spPr bwMode="auto">
          <a:xfrm>
            <a:off x="0" y="381000"/>
            <a:ext cx="1371600" cy="1066800"/>
          </a:xfrm>
          <a:prstGeom prst="rect">
            <a:avLst/>
          </a:prstGeom>
          <a:noFill/>
          <a:ln w="9525">
            <a:noFill/>
            <a:miter lim="800000"/>
            <a:headEnd/>
            <a:tailEnd/>
          </a:ln>
        </p:spPr>
      </p:pic>
      <p:sp>
        <p:nvSpPr>
          <p:cNvPr id="11271" name="Text Box 7"/>
          <p:cNvSpPr txBox="1">
            <a:spLocks noChangeArrowheads="1"/>
          </p:cNvSpPr>
          <p:nvPr/>
        </p:nvSpPr>
        <p:spPr bwMode="auto">
          <a:xfrm>
            <a:off x="1219200" y="457200"/>
            <a:ext cx="7418388" cy="7318927"/>
          </a:xfrm>
          <a:prstGeom prst="rect">
            <a:avLst/>
          </a:prstGeom>
          <a:noFill/>
          <a:ln w="9525">
            <a:noFill/>
            <a:miter lim="800000"/>
            <a:headEnd/>
            <a:tailEnd/>
          </a:ln>
          <a:effectLst/>
        </p:spPr>
        <p:txBody>
          <a:bodyPr>
            <a:spAutoFit/>
          </a:bodyPr>
          <a:lstStyle/>
          <a:p>
            <a:pPr algn="r" rtl="1">
              <a:defRPr/>
            </a:pPr>
            <a:r>
              <a:rPr lang="ar-SA" sz="2800" b="1" dirty="0" smtClean="0"/>
              <a:t> </a:t>
            </a:r>
            <a:r>
              <a:rPr lang="ar-IQ" sz="2800" b="1" dirty="0" smtClean="0"/>
              <a:t>*</a:t>
            </a:r>
            <a:r>
              <a:rPr lang="ar-SA" sz="2800" dirty="0" smtClean="0">
                <a:latin typeface="Arabic Typesetting" pitchFamily="66" charset="-78"/>
                <a:cs typeface="Simplified Arabic" pitchFamily="2" charset="-78"/>
              </a:rPr>
              <a:t>سهولة النسخ, حيث يستطيع مستقبل المعلومة نسخ ما يتلقاه من معلومات بوسائل يسيرة للغاية ويشكل ذلك عقبة كبيرة أمام تشريعات الملكية الخاصة للمعلومات. </a:t>
            </a:r>
            <a:endParaRPr lang="ar-IQ" sz="2800" dirty="0" smtClean="0">
              <a:latin typeface="Arabic Typesetting" pitchFamily="66" charset="-78"/>
              <a:cs typeface="Simplified Arabic" pitchFamily="2" charset="-78"/>
            </a:endParaRPr>
          </a:p>
          <a:p>
            <a:pPr algn="r" rtl="1">
              <a:defRPr/>
            </a:pPr>
            <a:endParaRPr lang="ar-SA" sz="2800" dirty="0" smtClean="0">
              <a:latin typeface="Arabic Typesetting" pitchFamily="66" charset="-78"/>
              <a:cs typeface="Simplified Arabic" pitchFamily="2" charset="-78"/>
            </a:endParaRPr>
          </a:p>
          <a:p>
            <a:pPr lvl="1" algn="r">
              <a:lnSpc>
                <a:spcPct val="80000"/>
              </a:lnSpc>
            </a:pPr>
            <a:r>
              <a:rPr lang="ar-IQ" sz="2800" dirty="0" smtClean="0">
                <a:latin typeface="Arabic Typesetting" pitchFamily="66" charset="-78"/>
                <a:cs typeface="Simplified Arabic" pitchFamily="2" charset="-78"/>
              </a:rPr>
              <a:t>* </a:t>
            </a:r>
            <a:r>
              <a:rPr lang="ar-SA" sz="2800" dirty="0" smtClean="0">
                <a:latin typeface="Arabic Typesetting" pitchFamily="66" charset="-78"/>
                <a:cs typeface="Simplified Arabic" pitchFamily="2" charset="-78"/>
              </a:rPr>
              <a:t>إمكانية استنتاج معلومات صحيحة من معلومات غير صحيحة أو مشوشة، وذلك من خلال تتبع مسارات عدم الاتساق والتعويض عن نقص المعلومات غير المكتملة </a:t>
            </a:r>
            <a:endParaRPr lang="ar-IQ" sz="2800" dirty="0" smtClean="0">
              <a:latin typeface="Arabic Typesetting" pitchFamily="66" charset="-78"/>
              <a:cs typeface="Simplified Arabic" pitchFamily="2" charset="-78"/>
            </a:endParaRPr>
          </a:p>
          <a:p>
            <a:pPr lvl="1" algn="r" rtl="1">
              <a:lnSpc>
                <a:spcPct val="80000"/>
              </a:lnSpc>
            </a:pPr>
            <a:r>
              <a:rPr lang="ar-SA" sz="2800" dirty="0" smtClean="0">
                <a:latin typeface="Arabic Typesetting" pitchFamily="66" charset="-78"/>
                <a:cs typeface="Simplified Arabic" pitchFamily="2" charset="-78"/>
              </a:rPr>
              <a:t>وتخليصها من الضوضاء. </a:t>
            </a:r>
            <a:endParaRPr lang="ar-IQ" sz="2800" dirty="0" smtClean="0">
              <a:latin typeface="Arabic Typesetting" pitchFamily="66" charset="-78"/>
              <a:cs typeface="Simplified Arabic" pitchFamily="2" charset="-78"/>
            </a:endParaRPr>
          </a:p>
          <a:p>
            <a:pPr lvl="1" algn="r" rtl="1">
              <a:lnSpc>
                <a:spcPct val="80000"/>
              </a:lnSpc>
            </a:pPr>
            <a:endParaRPr lang="ar-SA" sz="2800" dirty="0" smtClean="0">
              <a:latin typeface="Arabic Typesetting" pitchFamily="66" charset="-78"/>
              <a:cs typeface="Simplified Arabic" pitchFamily="2" charset="-78"/>
            </a:endParaRPr>
          </a:p>
          <a:p>
            <a:pPr lvl="1" algn="r">
              <a:lnSpc>
                <a:spcPct val="80000"/>
              </a:lnSpc>
            </a:pPr>
            <a:r>
              <a:rPr lang="ar-IQ" sz="2800" dirty="0" smtClean="0">
                <a:latin typeface="Arabic Typesetting" pitchFamily="66" charset="-78"/>
                <a:cs typeface="Simplified Arabic" pitchFamily="2" charset="-78"/>
              </a:rPr>
              <a:t>* </a:t>
            </a:r>
            <a:r>
              <a:rPr lang="ar-SA" sz="2800" dirty="0" smtClean="0">
                <a:latin typeface="Arabic Typesetting" pitchFamily="66" charset="-78"/>
                <a:cs typeface="Simplified Arabic" pitchFamily="2" charset="-78"/>
              </a:rPr>
              <a:t>يشوب معظم المعلومات درجة من عدم اليقين, إذ لا يمكن </a:t>
            </a:r>
            <a:endParaRPr lang="ar-IQ" sz="2800" dirty="0" smtClean="0">
              <a:latin typeface="Arabic Typesetting" pitchFamily="66" charset="-78"/>
              <a:cs typeface="Simplified Arabic" pitchFamily="2" charset="-78"/>
            </a:endParaRPr>
          </a:p>
          <a:p>
            <a:pPr lvl="1" algn="r" rtl="1">
              <a:lnSpc>
                <a:spcPct val="80000"/>
              </a:lnSpc>
            </a:pPr>
            <a:r>
              <a:rPr lang="ar-SA" sz="2800" dirty="0" smtClean="0">
                <a:latin typeface="Arabic Typesetting" pitchFamily="66" charset="-78"/>
                <a:cs typeface="Simplified Arabic" pitchFamily="2" charset="-78"/>
              </a:rPr>
              <a:t>الحكم إلا على قدر ضئيل منها بأنه قاطع بصفة نهائية. </a:t>
            </a:r>
            <a:endParaRPr lang="ar-IQ" sz="2800" dirty="0" smtClean="0">
              <a:latin typeface="Arabic Typesetting" pitchFamily="66" charset="-78"/>
              <a:cs typeface="Simplified Arabic" pitchFamily="2" charset="-78"/>
            </a:endParaRPr>
          </a:p>
          <a:p>
            <a:pPr lvl="1" algn="r" rtl="1">
              <a:lnSpc>
                <a:spcPct val="80000"/>
              </a:lnSpc>
            </a:pPr>
            <a:endParaRPr lang="en-US" sz="2800" dirty="0" smtClean="0">
              <a:latin typeface="Arabic Typesetting" pitchFamily="66" charset="-78"/>
              <a:cs typeface="Simplified Arabic" pitchFamily="2" charset="-78"/>
            </a:endParaRPr>
          </a:p>
          <a:p>
            <a:pPr lvl="1" algn="r">
              <a:lnSpc>
                <a:spcPct val="80000"/>
              </a:lnSpc>
            </a:pPr>
            <a:r>
              <a:rPr lang="ar-IQ" sz="2800" dirty="0" smtClean="0">
                <a:latin typeface="Arabic Typesetting" pitchFamily="66" charset="-78"/>
                <a:cs typeface="Simplified Arabic" pitchFamily="2" charset="-78"/>
              </a:rPr>
              <a:t>     </a:t>
            </a:r>
            <a:r>
              <a:rPr lang="ar-SA" sz="2800" dirty="0" smtClean="0">
                <a:latin typeface="Arabic Typesetting" pitchFamily="66" charset="-78"/>
                <a:cs typeface="Simplified Arabic" pitchFamily="2" charset="-78"/>
              </a:rPr>
              <a:t>تتغير المعلومات بمرور الزمن وفقاً لأهميتها</a:t>
            </a:r>
            <a:endParaRPr lang="en-US" sz="2800" dirty="0" smtClean="0">
              <a:latin typeface="Arabic Typesetting" pitchFamily="66" charset="-78"/>
              <a:cs typeface="Simplified Arabic" pitchFamily="2" charset="-78"/>
            </a:endParaRPr>
          </a:p>
          <a:p>
            <a:pPr algn="r" rtl="1"/>
            <a:endParaRPr lang="en-US" sz="4400" dirty="0" smtClean="0"/>
          </a:p>
          <a:p>
            <a:pPr rtl="1"/>
            <a:r>
              <a:rPr lang="ar-SA" sz="2800" b="1" dirty="0" smtClean="0"/>
              <a:t> </a:t>
            </a:r>
            <a:endParaRPr lang="en-US" sz="2800" dirty="0" smtClean="0"/>
          </a:p>
          <a:p>
            <a:pPr>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0" y="6497638"/>
            <a:ext cx="9144000" cy="360362"/>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6867" name="Rectangle 3"/>
          <p:cNvSpPr>
            <a:spLocks noChangeArrowheads="1"/>
          </p:cNvSpPr>
          <p:nvPr/>
        </p:nvSpPr>
        <p:spPr bwMode="auto">
          <a:xfrm>
            <a:off x="0" y="0"/>
            <a:ext cx="9144000" cy="360363"/>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6868" name="WordArt 4"/>
          <p:cNvSpPr>
            <a:spLocks noChangeArrowheads="1" noChangeShapeType="1" noTextEdit="1"/>
          </p:cNvSpPr>
          <p:nvPr/>
        </p:nvSpPr>
        <p:spPr bwMode="auto">
          <a:xfrm>
            <a:off x="5003800" y="6021388"/>
            <a:ext cx="3924300" cy="463550"/>
          </a:xfrm>
          <a:prstGeom prst="rect">
            <a:avLst/>
          </a:prstGeom>
        </p:spPr>
        <p:txBody>
          <a:bodyPr wrap="none" fromWordArt="1">
            <a:prstTxWarp prst="textPlain">
              <a:avLst>
                <a:gd name="adj" fmla="val 50000"/>
              </a:avLst>
            </a:prstTxWarp>
          </a:bodyPr>
          <a:lstStyle/>
          <a:p>
            <a:pPr rtl="0"/>
            <a:r>
              <a:rPr lang="en-US" sz="5400" kern="10">
                <a:ln w="9525">
                  <a:solidFill>
                    <a:srgbClr val="000000"/>
                  </a:solidFill>
                  <a:round/>
                  <a:headEnd/>
                  <a:tailEnd/>
                </a:ln>
                <a:solidFill>
                  <a:srgbClr val="000000"/>
                </a:solidFill>
                <a:latin typeface="Times New Roman"/>
                <a:cs typeface="Times New Roman"/>
              </a:rPr>
              <a:t>SES</a:t>
            </a:r>
          </a:p>
          <a:p>
            <a:pPr rtl="0"/>
            <a:r>
              <a:rPr lang="en-US" sz="5400" kern="10">
                <a:ln w="9525">
                  <a:solidFill>
                    <a:srgbClr val="000000"/>
                  </a:solidFill>
                  <a:round/>
                  <a:headEnd/>
                  <a:tailEnd/>
                </a:ln>
                <a:solidFill>
                  <a:srgbClr val="000000"/>
                </a:solidFill>
                <a:latin typeface="Times New Roman"/>
                <a:cs typeface="Times New Roman"/>
              </a:rPr>
              <a:t>Center of Strategic Economical Studies</a:t>
            </a:r>
          </a:p>
        </p:txBody>
      </p:sp>
      <p:pic>
        <p:nvPicPr>
          <p:cNvPr id="36869" name="Picture 5" descr="___________"/>
          <p:cNvPicPr>
            <a:picLocks noChangeAspect="1" noChangeArrowheads="1"/>
          </p:cNvPicPr>
          <p:nvPr/>
        </p:nvPicPr>
        <p:blipFill>
          <a:blip r:embed="rId2" cstate="print"/>
          <a:srcRect/>
          <a:stretch>
            <a:fillRect/>
          </a:stretch>
        </p:blipFill>
        <p:spPr bwMode="auto">
          <a:xfrm>
            <a:off x="0" y="381000"/>
            <a:ext cx="1371600" cy="1066800"/>
          </a:xfrm>
          <a:prstGeom prst="rect">
            <a:avLst/>
          </a:prstGeom>
          <a:noFill/>
          <a:ln w="9525">
            <a:noFill/>
            <a:miter lim="800000"/>
            <a:headEnd/>
            <a:tailEnd/>
          </a:ln>
        </p:spPr>
      </p:pic>
      <p:sp>
        <p:nvSpPr>
          <p:cNvPr id="11271" name="Text Box 7"/>
          <p:cNvSpPr txBox="1">
            <a:spLocks noChangeArrowheads="1"/>
          </p:cNvSpPr>
          <p:nvPr/>
        </p:nvSpPr>
        <p:spPr bwMode="auto">
          <a:xfrm>
            <a:off x="990600" y="685800"/>
            <a:ext cx="7418388" cy="7232749"/>
          </a:xfrm>
          <a:prstGeom prst="rect">
            <a:avLst/>
          </a:prstGeom>
          <a:noFill/>
          <a:ln w="9525">
            <a:noFill/>
            <a:miter lim="800000"/>
            <a:headEnd/>
            <a:tailEnd/>
          </a:ln>
          <a:effectLst/>
        </p:spPr>
        <p:txBody>
          <a:bodyPr>
            <a:spAutoFit/>
          </a:bodyPr>
          <a:lstStyle/>
          <a:p>
            <a:pPr algn="ctr" rtl="1">
              <a:defRPr/>
            </a:pPr>
            <a:r>
              <a:rPr lang="ar-SA" sz="4000" dirty="0" smtClean="0">
                <a:effectLst>
                  <a:outerShdw blurRad="38100" dist="38100" dir="2700000" algn="tl">
                    <a:srgbClr val="C0C0C0"/>
                  </a:outerShdw>
                </a:effectLst>
                <a:latin typeface="Monotype Koufi" pitchFamily="2" charset="-78"/>
                <a:ea typeface="Monotype Koufi" pitchFamily="2" charset="-78"/>
                <a:cs typeface="Monotype Koufi" pitchFamily="2" charset="-78"/>
              </a:rPr>
              <a:t>أهمية المعلومات في حياة الانسان</a:t>
            </a:r>
            <a:endParaRPr lang="ar-IQ" sz="4000" dirty="0" smtClean="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r"/>
            <a:r>
              <a:rPr lang="ar-SA" sz="3200" dirty="0" smtClean="0"/>
              <a:t>عصرنا الحالي عصر المعلومات وتعتبر المعلومات موردا هاما من موارد التنمية وأصبحت المعلومات من المصادر المؤثرة في تطور المجتمعات وتقدمها وتعتبر </a:t>
            </a:r>
            <a:endParaRPr lang="ar-IQ" sz="3200" dirty="0" smtClean="0"/>
          </a:p>
          <a:p>
            <a:pPr algn="r" rtl="1"/>
            <a:r>
              <a:rPr lang="ar-SA" sz="3200" dirty="0" smtClean="0"/>
              <a:t>المعلومات قاعدة أساسية لأي تقدم حضاري.</a:t>
            </a:r>
            <a:endParaRPr lang="ar-IQ" sz="3200" dirty="0" smtClean="0"/>
          </a:p>
          <a:p>
            <a:pPr algn="r" rtl="1"/>
            <a:endParaRPr lang="ar-SA" sz="3200" dirty="0" smtClean="0"/>
          </a:p>
          <a:p>
            <a:pPr algn="r"/>
            <a:r>
              <a:rPr lang="ar-SA" sz="3200" dirty="0" smtClean="0"/>
              <a:t>أي فرد في المجتمع يحتاج إلى المعلومات حتى في أبسط أمور الحياة اليومية لذلك فالمعلومات تؤثر سلباً أو إيجابا على مصالح البشر</a:t>
            </a:r>
            <a:r>
              <a:rPr lang="ar-SA" sz="4400" dirty="0" smtClean="0"/>
              <a:t> .</a:t>
            </a:r>
          </a:p>
          <a:p>
            <a:pPr algn="r" rtl="1"/>
            <a:endParaRPr lang="en-US" sz="4400" dirty="0" smtClean="0"/>
          </a:p>
          <a:p>
            <a:pPr rtl="1"/>
            <a:r>
              <a:rPr lang="ar-SA" sz="2800" b="1" dirty="0" smtClean="0"/>
              <a:t> </a:t>
            </a:r>
            <a:endParaRPr lang="en-US" sz="2800" dirty="0" smtClean="0"/>
          </a:p>
          <a:p>
            <a:pPr>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0" y="6497638"/>
            <a:ext cx="9144000" cy="360362"/>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6867" name="Rectangle 3"/>
          <p:cNvSpPr>
            <a:spLocks noChangeArrowheads="1"/>
          </p:cNvSpPr>
          <p:nvPr/>
        </p:nvSpPr>
        <p:spPr bwMode="auto">
          <a:xfrm>
            <a:off x="0" y="0"/>
            <a:ext cx="9144000" cy="360363"/>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6868" name="WordArt 4"/>
          <p:cNvSpPr>
            <a:spLocks noChangeArrowheads="1" noChangeShapeType="1" noTextEdit="1"/>
          </p:cNvSpPr>
          <p:nvPr/>
        </p:nvSpPr>
        <p:spPr bwMode="auto">
          <a:xfrm>
            <a:off x="5003800" y="6021388"/>
            <a:ext cx="3924300" cy="463550"/>
          </a:xfrm>
          <a:prstGeom prst="rect">
            <a:avLst/>
          </a:prstGeom>
        </p:spPr>
        <p:txBody>
          <a:bodyPr wrap="none" fromWordArt="1">
            <a:prstTxWarp prst="textPlain">
              <a:avLst>
                <a:gd name="adj" fmla="val 50000"/>
              </a:avLst>
            </a:prstTxWarp>
          </a:bodyPr>
          <a:lstStyle/>
          <a:p>
            <a:pPr rtl="0"/>
            <a:r>
              <a:rPr lang="en-US" sz="5400" kern="10">
                <a:ln w="9525">
                  <a:solidFill>
                    <a:srgbClr val="000000"/>
                  </a:solidFill>
                  <a:round/>
                  <a:headEnd/>
                  <a:tailEnd/>
                </a:ln>
                <a:solidFill>
                  <a:srgbClr val="000000"/>
                </a:solidFill>
                <a:latin typeface="Times New Roman"/>
                <a:cs typeface="Times New Roman"/>
              </a:rPr>
              <a:t>SES</a:t>
            </a:r>
          </a:p>
          <a:p>
            <a:pPr rtl="0"/>
            <a:r>
              <a:rPr lang="en-US" sz="5400" kern="10">
                <a:ln w="9525">
                  <a:solidFill>
                    <a:srgbClr val="000000"/>
                  </a:solidFill>
                  <a:round/>
                  <a:headEnd/>
                  <a:tailEnd/>
                </a:ln>
                <a:solidFill>
                  <a:srgbClr val="000000"/>
                </a:solidFill>
                <a:latin typeface="Times New Roman"/>
                <a:cs typeface="Times New Roman"/>
              </a:rPr>
              <a:t>Center of Strategic Economical Studies</a:t>
            </a:r>
          </a:p>
        </p:txBody>
      </p:sp>
      <p:pic>
        <p:nvPicPr>
          <p:cNvPr id="36869" name="Picture 5" descr="___________"/>
          <p:cNvPicPr>
            <a:picLocks noChangeAspect="1" noChangeArrowheads="1"/>
          </p:cNvPicPr>
          <p:nvPr/>
        </p:nvPicPr>
        <p:blipFill>
          <a:blip r:embed="rId2" cstate="print"/>
          <a:srcRect/>
          <a:stretch>
            <a:fillRect/>
          </a:stretch>
        </p:blipFill>
        <p:spPr bwMode="auto">
          <a:xfrm>
            <a:off x="0" y="381000"/>
            <a:ext cx="1371600" cy="1066800"/>
          </a:xfrm>
          <a:prstGeom prst="rect">
            <a:avLst/>
          </a:prstGeom>
          <a:noFill/>
          <a:ln w="9525">
            <a:noFill/>
            <a:miter lim="800000"/>
            <a:headEnd/>
            <a:tailEnd/>
          </a:ln>
        </p:spPr>
      </p:pic>
      <p:sp>
        <p:nvSpPr>
          <p:cNvPr id="11271" name="Text Box 7"/>
          <p:cNvSpPr txBox="1">
            <a:spLocks noChangeArrowheads="1"/>
          </p:cNvSpPr>
          <p:nvPr/>
        </p:nvSpPr>
        <p:spPr bwMode="auto">
          <a:xfrm>
            <a:off x="990600" y="914400"/>
            <a:ext cx="7418388" cy="6924973"/>
          </a:xfrm>
          <a:prstGeom prst="rect">
            <a:avLst/>
          </a:prstGeom>
          <a:noFill/>
          <a:ln w="9525">
            <a:noFill/>
            <a:miter lim="800000"/>
            <a:headEnd/>
            <a:tailEnd/>
          </a:ln>
          <a:effectLst/>
        </p:spPr>
        <p:txBody>
          <a:bodyPr>
            <a:spAutoFit/>
          </a:bodyPr>
          <a:lstStyle/>
          <a:p>
            <a:pPr algn="ctr" rtl="1">
              <a:defRPr/>
            </a:pPr>
            <a:r>
              <a:rPr lang="ar-SA" sz="4000" dirty="0" smtClean="0">
                <a:effectLst>
                  <a:outerShdw blurRad="38100" dist="38100" dir="2700000" algn="tl">
                    <a:srgbClr val="C0C0C0"/>
                  </a:outerShdw>
                </a:effectLst>
                <a:latin typeface="Monotype Koufi" pitchFamily="2" charset="-78"/>
                <a:ea typeface="Monotype Koufi" pitchFamily="2" charset="-78"/>
                <a:cs typeface="Monotype Koufi" pitchFamily="2" charset="-78"/>
              </a:rPr>
              <a:t>تكمن أهمية المعلومات فيما يلي</a:t>
            </a:r>
            <a:endParaRPr lang="ar-IQ" sz="4000" dirty="0" smtClean="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r"/>
            <a:r>
              <a:rPr lang="ar-SA" sz="4400" dirty="0" smtClean="0"/>
              <a:t>1</a:t>
            </a:r>
            <a:r>
              <a:rPr lang="ar-SA" sz="4000" dirty="0" smtClean="0"/>
              <a:t>- أنها الأساس لأعداد البحث العلمي.</a:t>
            </a:r>
          </a:p>
          <a:p>
            <a:pPr algn="r"/>
            <a:r>
              <a:rPr lang="ar-SA" sz="4000" dirty="0" smtClean="0"/>
              <a:t>2- أنها تساعد الفرد على أتحاذ القرار.</a:t>
            </a:r>
          </a:p>
          <a:p>
            <a:pPr algn="r"/>
            <a:r>
              <a:rPr lang="ar-SA" sz="4000" dirty="0" smtClean="0"/>
              <a:t>3- أنها تساعد على تطور ورقي المجتمع حينما تستثمر بالشكل الأمثل لها.</a:t>
            </a:r>
          </a:p>
          <a:p>
            <a:pPr algn="r"/>
            <a:r>
              <a:rPr lang="ar-SA" sz="4000" dirty="0" smtClean="0"/>
              <a:t>4-أن المعلومات لها دور اساسي في المجتمع في المحافظة على أمن المجتمعات</a:t>
            </a:r>
            <a:r>
              <a:rPr lang="ar-SA" sz="4400" dirty="0" smtClean="0"/>
              <a:t>.</a:t>
            </a:r>
          </a:p>
          <a:p>
            <a:pPr algn="r" rtl="1"/>
            <a:endParaRPr lang="en-US" sz="4400" dirty="0" smtClean="0"/>
          </a:p>
          <a:p>
            <a:pPr rtl="1"/>
            <a:r>
              <a:rPr lang="ar-SA" sz="2800" b="1" dirty="0" smtClean="0"/>
              <a:t> </a:t>
            </a:r>
            <a:endParaRPr lang="en-US" sz="2800" dirty="0" smtClean="0"/>
          </a:p>
          <a:p>
            <a:pPr>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0" y="6497638"/>
            <a:ext cx="9144000" cy="360362"/>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6867" name="Rectangle 3"/>
          <p:cNvSpPr>
            <a:spLocks noChangeArrowheads="1"/>
          </p:cNvSpPr>
          <p:nvPr/>
        </p:nvSpPr>
        <p:spPr bwMode="auto">
          <a:xfrm>
            <a:off x="0" y="0"/>
            <a:ext cx="9144000" cy="360363"/>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6868" name="WordArt 4"/>
          <p:cNvSpPr>
            <a:spLocks noChangeArrowheads="1" noChangeShapeType="1" noTextEdit="1"/>
          </p:cNvSpPr>
          <p:nvPr/>
        </p:nvSpPr>
        <p:spPr bwMode="auto">
          <a:xfrm>
            <a:off x="5003800" y="6021388"/>
            <a:ext cx="3924300" cy="463550"/>
          </a:xfrm>
          <a:prstGeom prst="rect">
            <a:avLst/>
          </a:prstGeom>
        </p:spPr>
        <p:txBody>
          <a:bodyPr wrap="none" fromWordArt="1">
            <a:prstTxWarp prst="textPlain">
              <a:avLst>
                <a:gd name="adj" fmla="val 50000"/>
              </a:avLst>
            </a:prstTxWarp>
          </a:bodyPr>
          <a:lstStyle/>
          <a:p>
            <a:pPr rtl="0"/>
            <a:r>
              <a:rPr lang="en-US" sz="5400" kern="10">
                <a:ln w="9525">
                  <a:solidFill>
                    <a:srgbClr val="000000"/>
                  </a:solidFill>
                  <a:round/>
                  <a:headEnd/>
                  <a:tailEnd/>
                </a:ln>
                <a:solidFill>
                  <a:srgbClr val="000000"/>
                </a:solidFill>
                <a:latin typeface="Times New Roman"/>
                <a:cs typeface="Times New Roman"/>
              </a:rPr>
              <a:t>SES</a:t>
            </a:r>
          </a:p>
          <a:p>
            <a:pPr rtl="0"/>
            <a:r>
              <a:rPr lang="en-US" sz="5400" kern="10">
                <a:ln w="9525">
                  <a:solidFill>
                    <a:srgbClr val="000000"/>
                  </a:solidFill>
                  <a:round/>
                  <a:headEnd/>
                  <a:tailEnd/>
                </a:ln>
                <a:solidFill>
                  <a:srgbClr val="000000"/>
                </a:solidFill>
                <a:latin typeface="Times New Roman"/>
                <a:cs typeface="Times New Roman"/>
              </a:rPr>
              <a:t>Center of Strategic Economical Studies</a:t>
            </a:r>
          </a:p>
        </p:txBody>
      </p:sp>
      <p:pic>
        <p:nvPicPr>
          <p:cNvPr id="36869" name="Picture 5" descr="___________"/>
          <p:cNvPicPr>
            <a:picLocks noChangeAspect="1" noChangeArrowheads="1"/>
          </p:cNvPicPr>
          <p:nvPr/>
        </p:nvPicPr>
        <p:blipFill>
          <a:blip r:embed="rId2" cstate="print"/>
          <a:srcRect/>
          <a:stretch>
            <a:fillRect/>
          </a:stretch>
        </p:blipFill>
        <p:spPr bwMode="auto">
          <a:xfrm>
            <a:off x="0" y="381000"/>
            <a:ext cx="1371600" cy="1066800"/>
          </a:xfrm>
          <a:prstGeom prst="rect">
            <a:avLst/>
          </a:prstGeom>
          <a:noFill/>
          <a:ln w="9525">
            <a:noFill/>
            <a:miter lim="800000"/>
            <a:headEnd/>
            <a:tailEnd/>
          </a:ln>
        </p:spPr>
      </p:pic>
      <p:sp>
        <p:nvSpPr>
          <p:cNvPr id="11271" name="Text Box 7"/>
          <p:cNvSpPr txBox="1">
            <a:spLocks noChangeArrowheads="1"/>
          </p:cNvSpPr>
          <p:nvPr/>
        </p:nvSpPr>
        <p:spPr bwMode="auto">
          <a:xfrm>
            <a:off x="990600" y="914400"/>
            <a:ext cx="7418388" cy="7922169"/>
          </a:xfrm>
          <a:prstGeom prst="rect">
            <a:avLst/>
          </a:prstGeom>
          <a:noFill/>
          <a:ln w="9525">
            <a:noFill/>
            <a:miter lim="800000"/>
            <a:headEnd/>
            <a:tailEnd/>
          </a:ln>
          <a:effectLst/>
        </p:spPr>
        <p:txBody>
          <a:bodyPr>
            <a:spAutoFit/>
          </a:bodyPr>
          <a:lstStyle/>
          <a:p>
            <a:pPr algn="r">
              <a:defRPr/>
            </a:pPr>
            <a:endParaRPr lang="ar-IQ" sz="4000" dirty="0" smtClean="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lvl="1" algn="r">
              <a:lnSpc>
                <a:spcPct val="80000"/>
              </a:lnSpc>
            </a:pPr>
            <a:r>
              <a:rPr lang="ar-IQ" sz="2800" dirty="0" smtClean="0">
                <a:latin typeface="Arabic Typesetting" pitchFamily="66" charset="-78"/>
                <a:cs typeface="Simplified Arabic" pitchFamily="2" charset="-78"/>
              </a:rPr>
              <a:t> *</a:t>
            </a:r>
            <a:r>
              <a:rPr lang="ar-SA" sz="2800" dirty="0" smtClean="0">
                <a:latin typeface="Arabic Typesetting" pitchFamily="66" charset="-78"/>
                <a:cs typeface="Simplified Arabic" pitchFamily="2" charset="-78"/>
              </a:rPr>
              <a:t>بينما تتسم العناصر المادية بالندرة وهو أساس اقتصادياتها، تتميز المعلومات بالوفرة، لذا يسعى منتجوها إلى وضع القيود على انسيابها لخلق نوع من (الندرة المصطنعة) حتى تصبح المعلومة سلعة تخضع لقوانين العرض والطلب، وهكذا ظهر </a:t>
            </a:r>
            <a:r>
              <a:rPr lang="ar-IQ" sz="2800" dirty="0" smtClean="0">
                <a:latin typeface="Arabic Typesetting" pitchFamily="66" charset="-78"/>
                <a:cs typeface="Simplified Arabic" pitchFamily="2" charset="-78"/>
              </a:rPr>
              <a:t>ل</a:t>
            </a:r>
            <a:r>
              <a:rPr lang="ar-SA" sz="2800" dirty="0" smtClean="0">
                <a:latin typeface="Arabic Typesetting" pitchFamily="66" charset="-78"/>
                <a:cs typeface="Simplified Arabic" pitchFamily="2" charset="-78"/>
              </a:rPr>
              <a:t>لمعلومات أغنياؤها وفقراؤها وأباطرتها وخدامها </a:t>
            </a:r>
            <a:endParaRPr lang="ar-IQ" sz="2800" dirty="0" smtClean="0">
              <a:latin typeface="Arabic Typesetting" pitchFamily="66" charset="-78"/>
              <a:cs typeface="Simplified Arabic" pitchFamily="2" charset="-78"/>
            </a:endParaRPr>
          </a:p>
          <a:p>
            <a:pPr lvl="1" algn="r">
              <a:lnSpc>
                <a:spcPct val="80000"/>
              </a:lnSpc>
            </a:pPr>
            <a:r>
              <a:rPr lang="ar-SA" sz="2800" dirty="0" smtClean="0">
                <a:latin typeface="Arabic Typesetting" pitchFamily="66" charset="-78"/>
                <a:cs typeface="Simplified Arabic" pitchFamily="2" charset="-78"/>
              </a:rPr>
              <a:t>وسماسرتها ولصوصها. </a:t>
            </a:r>
            <a:endParaRPr lang="ar-IQ" sz="2800" dirty="0" smtClean="0">
              <a:latin typeface="Arabic Typesetting" pitchFamily="66" charset="-78"/>
              <a:cs typeface="Simplified Arabic" pitchFamily="2" charset="-78"/>
            </a:endParaRPr>
          </a:p>
          <a:p>
            <a:pPr lvl="1" algn="r" rtl="1">
              <a:lnSpc>
                <a:spcPct val="80000"/>
              </a:lnSpc>
            </a:pPr>
            <a:endParaRPr lang="ar-SA" sz="2800" dirty="0" smtClean="0">
              <a:latin typeface="Arabic Typesetting" pitchFamily="66" charset="-78"/>
              <a:cs typeface="Simplified Arabic" pitchFamily="2" charset="-78"/>
            </a:endParaRPr>
          </a:p>
          <a:p>
            <a:pPr lvl="1" algn="r">
              <a:lnSpc>
                <a:spcPct val="80000"/>
              </a:lnSpc>
            </a:pPr>
            <a:r>
              <a:rPr lang="ar-IQ" sz="2800" dirty="0" smtClean="0">
                <a:latin typeface="Arabic Typesetting" pitchFamily="66" charset="-78"/>
                <a:cs typeface="Simplified Arabic" pitchFamily="2" charset="-78"/>
              </a:rPr>
              <a:t> * </a:t>
            </a:r>
            <a:r>
              <a:rPr lang="ar-SA" sz="2800" dirty="0" smtClean="0">
                <a:latin typeface="Arabic Typesetting" pitchFamily="66" charset="-78"/>
                <a:cs typeface="Simplified Arabic" pitchFamily="2" charset="-78"/>
              </a:rPr>
              <a:t>خلافا للموارد المادية التي تنفذ مع الاستهلاك لا تتأثر موارد المعلومات بالاستهلاك بل على العكس فهي عادة ما تنمو مع زيادة استهلاكها لهذا السبب فهناك ارتباط وثيق بين معدل استهلاك المجتمعات للمعلومات وقدرتها على توليد المعارف الجديدة. </a:t>
            </a:r>
          </a:p>
          <a:p>
            <a:pPr algn="ctr" rtl="1">
              <a:defRPr/>
            </a:pPr>
            <a:endParaRPr lang="en-US" sz="4400" b="1" dirty="0" smtClean="0"/>
          </a:p>
          <a:p>
            <a:pPr algn="r" rtl="1"/>
            <a:endParaRPr lang="en-US" sz="4400" dirty="0" smtClean="0"/>
          </a:p>
          <a:p>
            <a:pPr rtl="1"/>
            <a:r>
              <a:rPr lang="ar-SA" sz="2800" b="1" dirty="0" smtClean="0"/>
              <a:t> </a:t>
            </a:r>
            <a:endParaRPr lang="en-US" sz="2800" dirty="0" smtClean="0"/>
          </a:p>
          <a:p>
            <a:pPr>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0" y="6497638"/>
            <a:ext cx="9144000" cy="360362"/>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6867" name="Rectangle 3"/>
          <p:cNvSpPr>
            <a:spLocks noChangeArrowheads="1"/>
          </p:cNvSpPr>
          <p:nvPr/>
        </p:nvSpPr>
        <p:spPr bwMode="auto">
          <a:xfrm>
            <a:off x="0" y="0"/>
            <a:ext cx="9144000" cy="360363"/>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6868" name="WordArt 4"/>
          <p:cNvSpPr>
            <a:spLocks noChangeArrowheads="1" noChangeShapeType="1" noTextEdit="1"/>
          </p:cNvSpPr>
          <p:nvPr/>
        </p:nvSpPr>
        <p:spPr bwMode="auto">
          <a:xfrm>
            <a:off x="5003800" y="6021388"/>
            <a:ext cx="3924300" cy="463550"/>
          </a:xfrm>
          <a:prstGeom prst="rect">
            <a:avLst/>
          </a:prstGeom>
        </p:spPr>
        <p:txBody>
          <a:bodyPr wrap="none" fromWordArt="1">
            <a:prstTxWarp prst="textPlain">
              <a:avLst>
                <a:gd name="adj" fmla="val 50000"/>
              </a:avLst>
            </a:prstTxWarp>
          </a:bodyPr>
          <a:lstStyle/>
          <a:p>
            <a:pPr rtl="0"/>
            <a:r>
              <a:rPr lang="en-US" sz="5400" kern="10">
                <a:ln w="9525">
                  <a:solidFill>
                    <a:srgbClr val="000000"/>
                  </a:solidFill>
                  <a:round/>
                  <a:headEnd/>
                  <a:tailEnd/>
                </a:ln>
                <a:solidFill>
                  <a:srgbClr val="000000"/>
                </a:solidFill>
                <a:latin typeface="Times New Roman"/>
                <a:cs typeface="Times New Roman"/>
              </a:rPr>
              <a:t>SES</a:t>
            </a:r>
          </a:p>
          <a:p>
            <a:pPr rtl="0"/>
            <a:r>
              <a:rPr lang="en-US" sz="5400" kern="10">
                <a:ln w="9525">
                  <a:solidFill>
                    <a:srgbClr val="000000"/>
                  </a:solidFill>
                  <a:round/>
                  <a:headEnd/>
                  <a:tailEnd/>
                </a:ln>
                <a:solidFill>
                  <a:srgbClr val="000000"/>
                </a:solidFill>
                <a:latin typeface="Times New Roman"/>
                <a:cs typeface="Times New Roman"/>
              </a:rPr>
              <a:t>Center of Strategic Economical Studies</a:t>
            </a:r>
          </a:p>
        </p:txBody>
      </p:sp>
      <p:pic>
        <p:nvPicPr>
          <p:cNvPr id="36869" name="Picture 5" descr="___________"/>
          <p:cNvPicPr>
            <a:picLocks noChangeAspect="1" noChangeArrowheads="1"/>
          </p:cNvPicPr>
          <p:nvPr/>
        </p:nvPicPr>
        <p:blipFill>
          <a:blip r:embed="rId2" cstate="print"/>
          <a:srcRect/>
          <a:stretch>
            <a:fillRect/>
          </a:stretch>
        </p:blipFill>
        <p:spPr bwMode="auto">
          <a:xfrm>
            <a:off x="0" y="381000"/>
            <a:ext cx="1371600" cy="1066800"/>
          </a:xfrm>
          <a:prstGeom prst="rect">
            <a:avLst/>
          </a:prstGeom>
          <a:noFill/>
          <a:ln w="9525">
            <a:noFill/>
            <a:miter lim="800000"/>
            <a:headEnd/>
            <a:tailEnd/>
          </a:ln>
        </p:spPr>
      </p:pic>
      <p:sp>
        <p:nvSpPr>
          <p:cNvPr id="11271" name="Text Box 7"/>
          <p:cNvSpPr txBox="1">
            <a:spLocks noChangeArrowheads="1"/>
          </p:cNvSpPr>
          <p:nvPr/>
        </p:nvSpPr>
        <p:spPr bwMode="auto">
          <a:xfrm>
            <a:off x="1143000" y="685800"/>
            <a:ext cx="7418388" cy="7318927"/>
          </a:xfrm>
          <a:prstGeom prst="rect">
            <a:avLst/>
          </a:prstGeom>
          <a:noFill/>
          <a:ln w="9525">
            <a:noFill/>
            <a:miter lim="800000"/>
            <a:headEnd/>
            <a:tailEnd/>
          </a:ln>
          <a:effectLst/>
        </p:spPr>
        <p:txBody>
          <a:bodyPr>
            <a:spAutoFit/>
          </a:bodyPr>
          <a:lstStyle/>
          <a:p>
            <a:pPr algn="r" rtl="1">
              <a:defRPr/>
            </a:pPr>
            <a:r>
              <a:rPr lang="ar-SA" sz="2800" b="1" dirty="0" smtClean="0"/>
              <a:t> </a:t>
            </a:r>
            <a:r>
              <a:rPr lang="ar-IQ" sz="2800" b="1" dirty="0" smtClean="0"/>
              <a:t>*</a:t>
            </a:r>
            <a:r>
              <a:rPr lang="ar-SA" sz="2800" dirty="0" smtClean="0">
                <a:latin typeface="Arabic Typesetting" pitchFamily="66" charset="-78"/>
                <a:cs typeface="Simplified Arabic" pitchFamily="2" charset="-78"/>
              </a:rPr>
              <a:t>سهولة النسخ, حيث يستطيع مستقبل المعلومة نسخ ما يتلقاه من معلومات بوسائل يسيرة للغاية ويشكل ذلك عقبة كبيرة أمام تشريعات الملكية الخاصة للمعلومات. </a:t>
            </a:r>
            <a:endParaRPr lang="ar-IQ" sz="2800" dirty="0" smtClean="0">
              <a:latin typeface="Arabic Typesetting" pitchFamily="66" charset="-78"/>
              <a:cs typeface="Simplified Arabic" pitchFamily="2" charset="-78"/>
            </a:endParaRPr>
          </a:p>
          <a:p>
            <a:pPr algn="r" rtl="1">
              <a:defRPr/>
            </a:pPr>
            <a:endParaRPr lang="ar-SA" sz="2800" dirty="0" smtClean="0">
              <a:latin typeface="Arabic Typesetting" pitchFamily="66" charset="-78"/>
              <a:cs typeface="Simplified Arabic" pitchFamily="2" charset="-78"/>
            </a:endParaRPr>
          </a:p>
          <a:p>
            <a:pPr lvl="1" algn="r">
              <a:lnSpc>
                <a:spcPct val="80000"/>
              </a:lnSpc>
            </a:pPr>
            <a:r>
              <a:rPr lang="ar-IQ" sz="2800" dirty="0" smtClean="0">
                <a:latin typeface="Arabic Typesetting" pitchFamily="66" charset="-78"/>
                <a:cs typeface="Simplified Arabic" pitchFamily="2" charset="-78"/>
              </a:rPr>
              <a:t>* </a:t>
            </a:r>
            <a:r>
              <a:rPr lang="ar-SA" sz="2800" dirty="0" smtClean="0">
                <a:latin typeface="Arabic Typesetting" pitchFamily="66" charset="-78"/>
                <a:cs typeface="Simplified Arabic" pitchFamily="2" charset="-78"/>
              </a:rPr>
              <a:t>إمكانية استنتاج معلومات صحيحة من معلومات غير صحيحة أو مشوشة، وذلك من خلال تتبع مسارات عدم الاتساق والتعويض عن نقص المعلومات غير المكتملة </a:t>
            </a:r>
            <a:endParaRPr lang="ar-IQ" sz="2800" dirty="0" smtClean="0">
              <a:latin typeface="Arabic Typesetting" pitchFamily="66" charset="-78"/>
              <a:cs typeface="Simplified Arabic" pitchFamily="2" charset="-78"/>
            </a:endParaRPr>
          </a:p>
          <a:p>
            <a:pPr lvl="1" algn="r" rtl="1">
              <a:lnSpc>
                <a:spcPct val="80000"/>
              </a:lnSpc>
            </a:pPr>
            <a:r>
              <a:rPr lang="ar-SA" sz="2800" dirty="0" smtClean="0">
                <a:latin typeface="Arabic Typesetting" pitchFamily="66" charset="-78"/>
                <a:cs typeface="Simplified Arabic" pitchFamily="2" charset="-78"/>
              </a:rPr>
              <a:t>وتخليصها من الضوضاء. </a:t>
            </a:r>
            <a:endParaRPr lang="ar-IQ" sz="2800" dirty="0" smtClean="0">
              <a:latin typeface="Arabic Typesetting" pitchFamily="66" charset="-78"/>
              <a:cs typeface="Simplified Arabic" pitchFamily="2" charset="-78"/>
            </a:endParaRPr>
          </a:p>
          <a:p>
            <a:pPr lvl="1" algn="r" rtl="1">
              <a:lnSpc>
                <a:spcPct val="80000"/>
              </a:lnSpc>
            </a:pPr>
            <a:endParaRPr lang="ar-SA" sz="2800" dirty="0" smtClean="0">
              <a:latin typeface="Arabic Typesetting" pitchFamily="66" charset="-78"/>
              <a:cs typeface="Simplified Arabic" pitchFamily="2" charset="-78"/>
            </a:endParaRPr>
          </a:p>
          <a:p>
            <a:pPr lvl="1" algn="r">
              <a:lnSpc>
                <a:spcPct val="80000"/>
              </a:lnSpc>
            </a:pPr>
            <a:r>
              <a:rPr lang="ar-IQ" sz="2800" dirty="0" smtClean="0">
                <a:latin typeface="Arabic Typesetting" pitchFamily="66" charset="-78"/>
                <a:cs typeface="Simplified Arabic" pitchFamily="2" charset="-78"/>
              </a:rPr>
              <a:t>* </a:t>
            </a:r>
            <a:r>
              <a:rPr lang="ar-SA" sz="2800" dirty="0" smtClean="0">
                <a:latin typeface="Arabic Typesetting" pitchFamily="66" charset="-78"/>
                <a:cs typeface="Simplified Arabic" pitchFamily="2" charset="-78"/>
              </a:rPr>
              <a:t>يشوب معظم المعلومات درجة من عدم اليقين, إذ لا يمكن </a:t>
            </a:r>
            <a:endParaRPr lang="ar-IQ" sz="2800" dirty="0" smtClean="0">
              <a:latin typeface="Arabic Typesetting" pitchFamily="66" charset="-78"/>
              <a:cs typeface="Simplified Arabic" pitchFamily="2" charset="-78"/>
            </a:endParaRPr>
          </a:p>
          <a:p>
            <a:pPr lvl="1" algn="r" rtl="1">
              <a:lnSpc>
                <a:spcPct val="80000"/>
              </a:lnSpc>
            </a:pPr>
            <a:r>
              <a:rPr lang="ar-SA" sz="2800" dirty="0" smtClean="0">
                <a:latin typeface="Arabic Typesetting" pitchFamily="66" charset="-78"/>
                <a:cs typeface="Simplified Arabic" pitchFamily="2" charset="-78"/>
              </a:rPr>
              <a:t>الحكم إلا على قدر ضئيل منها بأنه قاطع بصفة نهائية. </a:t>
            </a:r>
            <a:endParaRPr lang="ar-IQ" sz="2800" dirty="0" smtClean="0">
              <a:latin typeface="Arabic Typesetting" pitchFamily="66" charset="-78"/>
              <a:cs typeface="Simplified Arabic" pitchFamily="2" charset="-78"/>
            </a:endParaRPr>
          </a:p>
          <a:p>
            <a:pPr lvl="1" algn="r" rtl="1">
              <a:lnSpc>
                <a:spcPct val="80000"/>
              </a:lnSpc>
            </a:pPr>
            <a:endParaRPr lang="en-US" sz="2800" dirty="0" smtClean="0">
              <a:latin typeface="Arabic Typesetting" pitchFamily="66" charset="-78"/>
              <a:cs typeface="Simplified Arabic" pitchFamily="2" charset="-78"/>
            </a:endParaRPr>
          </a:p>
          <a:p>
            <a:pPr lvl="1" algn="r">
              <a:lnSpc>
                <a:spcPct val="80000"/>
              </a:lnSpc>
            </a:pPr>
            <a:r>
              <a:rPr lang="ar-IQ" sz="2800" dirty="0" smtClean="0">
                <a:latin typeface="Arabic Typesetting" pitchFamily="66" charset="-78"/>
                <a:cs typeface="Simplified Arabic" pitchFamily="2" charset="-78"/>
              </a:rPr>
              <a:t>     </a:t>
            </a:r>
            <a:r>
              <a:rPr lang="ar-SA" sz="2800" dirty="0" smtClean="0">
                <a:latin typeface="Arabic Typesetting" pitchFamily="66" charset="-78"/>
                <a:cs typeface="Simplified Arabic" pitchFamily="2" charset="-78"/>
              </a:rPr>
              <a:t>تتغير المعلومات بمرور الزمن وفقاً لأهميتها</a:t>
            </a:r>
            <a:endParaRPr lang="en-US" sz="2800" dirty="0" smtClean="0">
              <a:latin typeface="Arabic Typesetting" pitchFamily="66" charset="-78"/>
              <a:cs typeface="Simplified Arabic" pitchFamily="2" charset="-78"/>
            </a:endParaRPr>
          </a:p>
          <a:p>
            <a:pPr algn="r" rtl="1"/>
            <a:endParaRPr lang="en-US" sz="4400" dirty="0" smtClean="0"/>
          </a:p>
          <a:p>
            <a:pPr rtl="1"/>
            <a:r>
              <a:rPr lang="ar-SA" sz="2800" b="1" dirty="0" smtClean="0"/>
              <a:t> </a:t>
            </a:r>
            <a:endParaRPr lang="en-US" sz="2800" dirty="0" smtClean="0"/>
          </a:p>
          <a:p>
            <a:pPr>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0" y="6497638"/>
            <a:ext cx="9144000" cy="360362"/>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6867" name="Rectangle 3"/>
          <p:cNvSpPr>
            <a:spLocks noChangeArrowheads="1"/>
          </p:cNvSpPr>
          <p:nvPr/>
        </p:nvSpPr>
        <p:spPr bwMode="auto">
          <a:xfrm>
            <a:off x="0" y="0"/>
            <a:ext cx="9144000" cy="360363"/>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p>
            <a:endParaRPr lang="en-US"/>
          </a:p>
        </p:txBody>
      </p:sp>
      <p:sp>
        <p:nvSpPr>
          <p:cNvPr id="36868" name="WordArt 4"/>
          <p:cNvSpPr>
            <a:spLocks noChangeArrowheads="1" noChangeShapeType="1" noTextEdit="1"/>
          </p:cNvSpPr>
          <p:nvPr/>
        </p:nvSpPr>
        <p:spPr bwMode="auto">
          <a:xfrm>
            <a:off x="5003800" y="6021388"/>
            <a:ext cx="3924300" cy="463550"/>
          </a:xfrm>
          <a:prstGeom prst="rect">
            <a:avLst/>
          </a:prstGeom>
        </p:spPr>
        <p:txBody>
          <a:bodyPr wrap="none" fromWordArt="1">
            <a:prstTxWarp prst="textPlain">
              <a:avLst>
                <a:gd name="adj" fmla="val 50000"/>
              </a:avLst>
            </a:prstTxWarp>
          </a:bodyPr>
          <a:lstStyle/>
          <a:p>
            <a:pPr rtl="0"/>
            <a:r>
              <a:rPr lang="en-US" sz="5400" kern="10">
                <a:ln w="9525">
                  <a:solidFill>
                    <a:srgbClr val="000000"/>
                  </a:solidFill>
                  <a:round/>
                  <a:headEnd/>
                  <a:tailEnd/>
                </a:ln>
                <a:solidFill>
                  <a:srgbClr val="000000"/>
                </a:solidFill>
                <a:latin typeface="Times New Roman"/>
                <a:cs typeface="Times New Roman"/>
              </a:rPr>
              <a:t>SES</a:t>
            </a:r>
          </a:p>
          <a:p>
            <a:pPr rtl="0"/>
            <a:r>
              <a:rPr lang="en-US" sz="5400" kern="10">
                <a:ln w="9525">
                  <a:solidFill>
                    <a:srgbClr val="000000"/>
                  </a:solidFill>
                  <a:round/>
                  <a:headEnd/>
                  <a:tailEnd/>
                </a:ln>
                <a:solidFill>
                  <a:srgbClr val="000000"/>
                </a:solidFill>
                <a:latin typeface="Times New Roman"/>
                <a:cs typeface="Times New Roman"/>
              </a:rPr>
              <a:t>Center of Strategic Economical Studies</a:t>
            </a:r>
          </a:p>
        </p:txBody>
      </p:sp>
      <p:pic>
        <p:nvPicPr>
          <p:cNvPr id="36869" name="Picture 5" descr="___________"/>
          <p:cNvPicPr>
            <a:picLocks noChangeAspect="1" noChangeArrowheads="1"/>
          </p:cNvPicPr>
          <p:nvPr/>
        </p:nvPicPr>
        <p:blipFill>
          <a:blip r:embed="rId2" cstate="print"/>
          <a:srcRect/>
          <a:stretch>
            <a:fillRect/>
          </a:stretch>
        </p:blipFill>
        <p:spPr bwMode="auto">
          <a:xfrm>
            <a:off x="0" y="381000"/>
            <a:ext cx="1371600" cy="1066800"/>
          </a:xfrm>
          <a:prstGeom prst="rect">
            <a:avLst/>
          </a:prstGeom>
          <a:noFill/>
          <a:ln w="9525">
            <a:noFill/>
            <a:miter lim="800000"/>
            <a:headEnd/>
            <a:tailEnd/>
          </a:ln>
        </p:spPr>
      </p:pic>
      <p:sp>
        <p:nvSpPr>
          <p:cNvPr id="11271" name="Text Box 7"/>
          <p:cNvSpPr txBox="1">
            <a:spLocks noChangeArrowheads="1"/>
          </p:cNvSpPr>
          <p:nvPr/>
        </p:nvSpPr>
        <p:spPr bwMode="auto">
          <a:xfrm>
            <a:off x="1295400" y="609600"/>
            <a:ext cx="7418388" cy="7232749"/>
          </a:xfrm>
          <a:prstGeom prst="rect">
            <a:avLst/>
          </a:prstGeom>
          <a:noFill/>
          <a:ln w="9525">
            <a:noFill/>
            <a:miter lim="800000"/>
            <a:headEnd/>
            <a:tailEnd/>
          </a:ln>
          <a:effectLst/>
        </p:spPr>
        <p:txBody>
          <a:bodyPr>
            <a:spAutoFit/>
          </a:bodyPr>
          <a:lstStyle/>
          <a:p>
            <a:pPr algn="ctr" rtl="1">
              <a:defRPr/>
            </a:pPr>
            <a:r>
              <a:rPr lang="ar-SA" sz="4000" dirty="0" smtClean="0">
                <a:effectLst>
                  <a:outerShdw blurRad="38100" dist="38100" dir="2700000" algn="tl">
                    <a:srgbClr val="C0C0C0"/>
                  </a:outerShdw>
                </a:effectLst>
                <a:latin typeface="Monotype Koufi" pitchFamily="2" charset="-78"/>
                <a:ea typeface="Monotype Koufi" pitchFamily="2" charset="-78"/>
                <a:cs typeface="Monotype Koufi" pitchFamily="2" charset="-78"/>
              </a:rPr>
              <a:t>أهمية المعلومات في حياة الانسان</a:t>
            </a:r>
            <a:endParaRPr lang="ar-IQ" sz="4000" dirty="0" smtClean="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r"/>
            <a:r>
              <a:rPr lang="ar-SA" sz="3200" dirty="0" smtClean="0"/>
              <a:t>عصرنا الحالي عصر المعلومات وتعتبر المعلومات موردا هاما من موارد التنمية وأصبحت المعلومات من المصادر المؤثرة في تطور المجتمعات وتقدمها وتعتبر </a:t>
            </a:r>
            <a:endParaRPr lang="ar-IQ" sz="3200" dirty="0" smtClean="0"/>
          </a:p>
          <a:p>
            <a:pPr algn="r" rtl="1"/>
            <a:r>
              <a:rPr lang="ar-SA" sz="3200" dirty="0" smtClean="0"/>
              <a:t>المعلومات قاعدة أساسية لأي تقدم حضاري.</a:t>
            </a:r>
            <a:endParaRPr lang="ar-IQ" sz="3200" dirty="0" smtClean="0"/>
          </a:p>
          <a:p>
            <a:pPr algn="r" rtl="1"/>
            <a:endParaRPr lang="ar-SA" sz="3200" dirty="0" smtClean="0"/>
          </a:p>
          <a:p>
            <a:pPr algn="r"/>
            <a:r>
              <a:rPr lang="ar-SA" sz="3200" dirty="0" smtClean="0"/>
              <a:t>أي فرد في المجتمع يحتاج إلى المعلومات حتى في أبسط أمور الحياة اليومية لذلك فالمعلومات تؤثر سلباً أو إيجابا على مصالح البشر</a:t>
            </a:r>
            <a:r>
              <a:rPr lang="ar-SA" sz="4400" dirty="0" smtClean="0"/>
              <a:t> .</a:t>
            </a:r>
          </a:p>
          <a:p>
            <a:pPr algn="r" rtl="1"/>
            <a:endParaRPr lang="en-US" sz="4400" dirty="0" smtClean="0"/>
          </a:p>
          <a:p>
            <a:pPr rtl="1"/>
            <a:r>
              <a:rPr lang="ar-SA" sz="2800" b="1" dirty="0" smtClean="0"/>
              <a:t> </a:t>
            </a:r>
            <a:endParaRPr lang="en-US" sz="2800" dirty="0" smtClean="0"/>
          </a:p>
          <a:p>
            <a:pPr>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a:p>
            <a:pPr algn="l">
              <a:defRPr/>
            </a:pPr>
            <a:endParaRPr lang="ar-IQ" sz="2800" i="1" dirty="0">
              <a:effectLst>
                <a:outerShdw blurRad="38100" dist="38100" dir="2700000" algn="tl">
                  <a:srgbClr val="C0C0C0"/>
                </a:outerShdw>
              </a:effectLst>
              <a:latin typeface="Monotype Koufi" pitchFamily="2" charset="-78"/>
              <a:ea typeface="Monotype Koufi" pitchFamily="2" charset="-78"/>
              <a:cs typeface="Monotype Koufi" pitchFamily="2" charset="-78"/>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707</Words>
  <Application>Microsoft Office PowerPoint</Application>
  <PresentationFormat>On-screen Show (4:3)</PresentationFormat>
  <Paragraphs>114</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Slide 1</vt:lpstr>
      <vt:lpstr>Slide 2</vt:lpstr>
      <vt:lpstr>Slide 3</vt:lpstr>
      <vt:lpstr>Slide 4</vt:lpstr>
      <vt:lpstr>Slide 5</vt:lpstr>
      <vt:lpstr>Slide 6</vt:lpstr>
      <vt:lpstr>Slide 7</vt:lpstr>
      <vt:lpstr>Slide 8</vt:lpstr>
      <vt:lpstr>Slide 9</vt:lpstr>
      <vt:lpstr>Slide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Dr.Suhad</dc:creator>
  <cp:lastModifiedBy>Saba</cp:lastModifiedBy>
  <cp:revision>2</cp:revision>
  <dcterms:created xsi:type="dcterms:W3CDTF">2006-08-16T00:00:00Z</dcterms:created>
  <dcterms:modified xsi:type="dcterms:W3CDTF">2019-01-13T16:14:02Z</dcterms:modified>
</cp:coreProperties>
</file>