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11/11/2014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11/11/2014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174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1748"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174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pic>
        <p:nvPicPr>
          <p:cNvPr id="31750" name="Picture 6" descr="___________"/>
          <p:cNvPicPr>
            <a:picLocks noChangeAspect="1" noChangeArrowheads="1"/>
          </p:cNvPicPr>
          <p:nvPr/>
        </p:nvPicPr>
        <p:blipFill>
          <a:blip r:embed="rId2" cstate="print">
            <a:lum bright="70000" contrast="-70000"/>
          </a:blip>
          <a:srcRect/>
          <a:stretch>
            <a:fillRect/>
          </a:stretch>
        </p:blipFill>
        <p:spPr bwMode="auto">
          <a:xfrm>
            <a:off x="1676400" y="838200"/>
            <a:ext cx="5867400" cy="4564063"/>
          </a:xfrm>
          <a:prstGeom prst="rect">
            <a:avLst/>
          </a:prstGeom>
          <a:noFill/>
          <a:ln w="9525">
            <a:noFill/>
            <a:miter lim="800000"/>
            <a:headEnd/>
            <a:tailEnd/>
          </a:ln>
        </p:spPr>
      </p:pic>
      <p:sp>
        <p:nvSpPr>
          <p:cNvPr id="11271" name="Text Box 7"/>
          <p:cNvSpPr txBox="1">
            <a:spLocks noChangeArrowheads="1"/>
          </p:cNvSpPr>
          <p:nvPr/>
        </p:nvSpPr>
        <p:spPr bwMode="auto">
          <a:xfrm>
            <a:off x="990600" y="1282700"/>
            <a:ext cx="7418388" cy="3908425"/>
          </a:xfrm>
          <a:prstGeom prst="rect">
            <a:avLst/>
          </a:prstGeom>
          <a:noFill/>
          <a:ln w="9525">
            <a:noFill/>
            <a:miter lim="800000"/>
            <a:headEnd/>
            <a:tailEnd/>
          </a:ln>
          <a:effectLst/>
        </p:spPr>
        <p:txBody>
          <a:bodyPr>
            <a:spAutoFit/>
          </a:bodyPr>
          <a:lstStyle/>
          <a:p>
            <a:pPr algn="ctr" rtl="1">
              <a:defRPr/>
            </a:pPr>
            <a:r>
              <a:rPr lang="ar-IQ" sz="4000" dirty="0">
                <a:effectLst>
                  <a:outerShdw blurRad="38100" dist="38100" dir="2700000" algn="tl">
                    <a:srgbClr val="C0C0C0"/>
                  </a:outerShdw>
                </a:effectLst>
                <a:latin typeface="Monotype Koufi" pitchFamily="2" charset="-78"/>
                <a:ea typeface="Monotype Koufi" pitchFamily="2" charset="-78"/>
                <a:cs typeface="Monotype Koufi" pitchFamily="2" charset="-78"/>
              </a:rPr>
              <a:t>المحاضرة الثانية</a:t>
            </a:r>
          </a:p>
          <a:p>
            <a:pPr algn="ctr" rtl="1">
              <a:defRPr/>
            </a:pPr>
            <a:r>
              <a:rPr lang="ar-IQ" sz="4000" dirty="0">
                <a:effectLst>
                  <a:outerShdw blurRad="38100" dist="38100" dir="2700000" algn="tl">
                    <a:srgbClr val="C0C0C0"/>
                  </a:outerShdw>
                </a:effectLst>
                <a:latin typeface="Monotype Koufi" pitchFamily="2" charset="-78"/>
                <a:ea typeface="Monotype Koufi" pitchFamily="2" charset="-78"/>
                <a:cs typeface="Monotype Koufi" pitchFamily="2" charset="-78"/>
              </a:rPr>
              <a:t>المفاهيم الاساسية للمعلومات</a:t>
            </a:r>
            <a:endParaRPr lang="ar-IQ" sz="4800"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r>
              <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rPr>
              <a:t>سهاد عادل القيسي</a:t>
            </a:r>
            <a:endParaRPr lang="en-US" sz="2800" b="1" i="1" dirty="0">
              <a:latin typeface="Times New Roman" pitchFamily="18" charset="0"/>
              <a:ea typeface="Monotype Koufi" pitchFamily="2" charset="-78"/>
              <a:cs typeface="Monotype Kouf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2771"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2772"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2773"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pic>
        <p:nvPicPr>
          <p:cNvPr id="32774" name="Picture 6" descr="___________"/>
          <p:cNvPicPr>
            <a:picLocks noChangeAspect="1" noChangeArrowheads="1"/>
          </p:cNvPicPr>
          <p:nvPr/>
        </p:nvPicPr>
        <p:blipFill>
          <a:blip r:embed="rId2" cstate="print">
            <a:lum bright="70000" contrast="-70000"/>
          </a:blip>
          <a:srcRect/>
          <a:stretch>
            <a:fillRect/>
          </a:stretch>
        </p:blipFill>
        <p:spPr bwMode="auto">
          <a:xfrm>
            <a:off x="1676400" y="838200"/>
            <a:ext cx="5867400" cy="4564063"/>
          </a:xfrm>
          <a:prstGeom prst="rect">
            <a:avLst/>
          </a:prstGeom>
          <a:noFill/>
          <a:ln w="9525">
            <a:noFill/>
            <a:miter lim="800000"/>
            <a:headEnd/>
            <a:tailEnd/>
          </a:ln>
        </p:spPr>
      </p:pic>
      <p:sp>
        <p:nvSpPr>
          <p:cNvPr id="11271" name="Text Box 7"/>
          <p:cNvSpPr txBox="1">
            <a:spLocks noChangeArrowheads="1"/>
          </p:cNvSpPr>
          <p:nvPr/>
        </p:nvSpPr>
        <p:spPr bwMode="auto">
          <a:xfrm>
            <a:off x="990600" y="914400"/>
            <a:ext cx="7418388" cy="6216650"/>
          </a:xfrm>
          <a:prstGeom prst="rect">
            <a:avLst/>
          </a:prstGeom>
          <a:noFill/>
          <a:ln w="9525">
            <a:noFill/>
            <a:miter lim="800000"/>
            <a:headEnd/>
            <a:tailEnd/>
          </a:ln>
          <a:effectLst/>
        </p:spPr>
        <p:txBody>
          <a:bodyPr>
            <a:spAutoFit/>
          </a:bodyPr>
          <a:lstStyle/>
          <a:p>
            <a:pPr algn="ctr" rtl="1">
              <a:defRPr/>
            </a:pPr>
            <a:r>
              <a:rPr lang="ar-IQ" sz="4000" dirty="0">
                <a:effectLst>
                  <a:outerShdw blurRad="38100" dist="38100" dir="2700000" algn="tl">
                    <a:srgbClr val="C0C0C0"/>
                  </a:outerShdw>
                </a:effectLst>
                <a:latin typeface="Monotype Koufi" pitchFamily="2" charset="-78"/>
                <a:ea typeface="Monotype Koufi" pitchFamily="2" charset="-78"/>
                <a:cs typeface="Monotype Koufi" pitchFamily="2" charset="-78"/>
              </a:rPr>
              <a:t>معلومات</a:t>
            </a:r>
          </a:p>
          <a:p>
            <a:pPr algn="r" rtl="1">
              <a:defRPr/>
            </a:pPr>
            <a:endParaRPr lang="ar-IQ" sz="4000"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rtl="1">
              <a:buFontTx/>
              <a:buChar char="-"/>
              <a:defRPr/>
            </a:pPr>
            <a:r>
              <a:rPr lang="ar-IQ" sz="3000" dirty="0">
                <a:effectLst>
                  <a:outerShdw blurRad="38100" dist="38100" dir="2700000" algn="tl">
                    <a:srgbClr val="C0C0C0"/>
                  </a:outerShdw>
                </a:effectLst>
                <a:latin typeface="Monotype Koufi" pitchFamily="2" charset="-78"/>
                <a:ea typeface="Monotype Koufi" pitchFamily="2" charset="-78"/>
                <a:cs typeface="Monotype Koufi" pitchFamily="2" charset="-78"/>
              </a:rPr>
              <a:t>احدى مشتقات الفعل (علم) وهو العلم بالشئ.</a:t>
            </a:r>
          </a:p>
          <a:p>
            <a:pPr algn="r" rtl="1">
              <a:buFontTx/>
              <a:buChar char="-"/>
              <a:defRPr/>
            </a:pPr>
            <a:r>
              <a:rPr lang="ar-IQ" sz="3000" dirty="0">
                <a:effectLst>
                  <a:outerShdw blurRad="38100" dist="38100" dir="2700000" algn="tl">
                    <a:srgbClr val="C0C0C0"/>
                  </a:outerShdw>
                </a:effectLst>
                <a:latin typeface="Monotype Koufi" pitchFamily="2" charset="-78"/>
                <a:ea typeface="Monotype Koufi" pitchFamily="2" charset="-78"/>
                <a:cs typeface="Monotype Koufi" pitchFamily="2" charset="-78"/>
              </a:rPr>
              <a:t>عملية توصيل حقائق او مفاهيم لغرض زيادة المعرفة.</a:t>
            </a:r>
          </a:p>
          <a:p>
            <a:pPr algn="r" rtl="1">
              <a:buFontTx/>
              <a:buChar char="-"/>
              <a:defRPr/>
            </a:pPr>
            <a:r>
              <a:rPr lang="ar-IQ" sz="3000" dirty="0">
                <a:effectLst>
                  <a:outerShdw blurRad="38100" dist="38100" dir="2700000" algn="tl">
                    <a:srgbClr val="C0C0C0"/>
                  </a:outerShdw>
                </a:effectLst>
                <a:latin typeface="Monotype Koufi" pitchFamily="2" charset="-78"/>
                <a:ea typeface="Monotype Koufi" pitchFamily="2" charset="-78"/>
                <a:cs typeface="Monotype Koufi" pitchFamily="2" charset="-78"/>
              </a:rPr>
              <a:t>رسالة تستخدم للتعبير عن حقيقة او مفهوم معين.</a:t>
            </a:r>
          </a:p>
          <a:p>
            <a:pPr algn="r" rtl="1">
              <a:buFontTx/>
              <a:buChar char="-"/>
              <a:defRPr/>
            </a:pPr>
            <a:r>
              <a:rPr lang="ar-IQ" sz="3000" dirty="0">
                <a:effectLst>
                  <a:outerShdw blurRad="38100" dist="38100" dir="2700000" algn="tl">
                    <a:srgbClr val="C0C0C0"/>
                  </a:outerShdw>
                </a:effectLst>
                <a:latin typeface="Monotype Koufi" pitchFamily="2" charset="-78"/>
                <a:ea typeface="Monotype Koufi" pitchFamily="2" charset="-78"/>
                <a:cs typeface="Monotype Koufi" pitchFamily="2" charset="-78"/>
              </a:rPr>
              <a:t>الحقائق الموصلة.</a:t>
            </a:r>
          </a:p>
          <a:p>
            <a:pPr algn="r" rtl="1">
              <a:buFontTx/>
              <a:buChar char="-"/>
              <a:defRPr/>
            </a:pPr>
            <a:r>
              <a:rPr lang="ar-IQ" sz="3000" dirty="0">
                <a:effectLst>
                  <a:outerShdw blurRad="38100" dist="38100" dir="2700000" algn="tl">
                    <a:srgbClr val="C0C0C0"/>
                  </a:outerShdw>
                </a:effectLst>
                <a:latin typeface="Monotype Koufi" pitchFamily="2" charset="-78"/>
                <a:ea typeface="Monotype Koufi" pitchFamily="2" charset="-78"/>
                <a:cs typeface="Monotype Koufi" pitchFamily="2" charset="-78"/>
              </a:rPr>
              <a:t>وهي تلك المعاني والافكار والحقائق التي يتلقاها الانسان من خلال حواسه المختلفة ،فيدركها فتغير في رصيده المعرفي.</a:t>
            </a:r>
          </a:p>
          <a:p>
            <a:pPr algn="r" rtl="1">
              <a:buFontTx/>
              <a:buChar char="-"/>
              <a:defRPr/>
            </a:pPr>
            <a:endParaRPr lang="ar-IQ" sz="2400"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rtl="1">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rtl="1">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rtl="1">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3795"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3796"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3797"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pic>
        <p:nvPicPr>
          <p:cNvPr id="33798" name="Picture 6" descr="___________"/>
          <p:cNvPicPr>
            <a:picLocks noChangeAspect="1" noChangeArrowheads="1"/>
          </p:cNvPicPr>
          <p:nvPr/>
        </p:nvPicPr>
        <p:blipFill>
          <a:blip r:embed="rId2" cstate="print">
            <a:lum bright="70000" contrast="-70000"/>
          </a:blip>
          <a:srcRect/>
          <a:stretch>
            <a:fillRect/>
          </a:stretch>
        </p:blipFill>
        <p:spPr bwMode="auto">
          <a:xfrm>
            <a:off x="1676400" y="838200"/>
            <a:ext cx="5867400" cy="4564063"/>
          </a:xfrm>
          <a:prstGeom prst="rect">
            <a:avLst/>
          </a:prstGeom>
          <a:noFill/>
          <a:ln w="9525">
            <a:noFill/>
            <a:miter lim="800000"/>
            <a:headEnd/>
            <a:tailEnd/>
          </a:ln>
        </p:spPr>
      </p:pic>
      <p:sp>
        <p:nvSpPr>
          <p:cNvPr id="11271" name="Text Box 7"/>
          <p:cNvSpPr txBox="1">
            <a:spLocks noChangeArrowheads="1"/>
          </p:cNvSpPr>
          <p:nvPr/>
        </p:nvSpPr>
        <p:spPr bwMode="auto">
          <a:xfrm>
            <a:off x="457200" y="533400"/>
            <a:ext cx="8104188" cy="6278563"/>
          </a:xfrm>
          <a:prstGeom prst="rect">
            <a:avLst/>
          </a:prstGeom>
          <a:noFill/>
          <a:ln w="9525">
            <a:noFill/>
            <a:miter lim="800000"/>
            <a:headEnd/>
            <a:tailEnd/>
          </a:ln>
          <a:effectLst/>
        </p:spPr>
        <p:txBody>
          <a:bodyPr>
            <a:spAutoFit/>
          </a:bodyPr>
          <a:lstStyle/>
          <a:p>
            <a:pPr algn="r" rtl="1">
              <a:defRPr/>
            </a:pPr>
            <a:r>
              <a:rPr lang="ar-IQ" sz="3600" i="1" dirty="0">
                <a:effectLst>
                  <a:outerShdw blurRad="38100" dist="38100" dir="2700000" algn="tl">
                    <a:srgbClr val="C0C0C0"/>
                  </a:outerShdw>
                </a:effectLst>
                <a:latin typeface="Monotype Koufi" pitchFamily="2" charset="-78"/>
                <a:ea typeface="Monotype Koufi" pitchFamily="2" charset="-78"/>
                <a:cs typeface="Monotype Koufi" pitchFamily="2" charset="-78"/>
              </a:rPr>
              <a:t>عرفها (لانكستر)</a:t>
            </a:r>
          </a:p>
          <a:p>
            <a:pPr algn="r" rtl="1">
              <a:buFontTx/>
              <a:buChar char="-"/>
              <a:defRPr/>
            </a:pPr>
            <a:r>
              <a:rPr lang="ar-IQ" sz="3200" dirty="0">
                <a:effectLst>
                  <a:outerShdw blurRad="38100" dist="38100" dir="2700000" algn="tl">
                    <a:srgbClr val="C0C0C0"/>
                  </a:outerShdw>
                </a:effectLst>
                <a:latin typeface="Monotype Koufi" pitchFamily="2" charset="-78"/>
                <a:ea typeface="Monotype Koufi" pitchFamily="2" charset="-78"/>
                <a:cs typeface="Monotype Koufi" pitchFamily="2" charset="-78"/>
              </a:rPr>
              <a:t>شئ غير محدد المعالم، اذ اننا نحاط علما  بموضوع معين اذا ماتغيرت حالتنا المعرفية بشكل ما.</a:t>
            </a:r>
          </a:p>
          <a:p>
            <a:pPr algn="r" rtl="1">
              <a:buFontTx/>
              <a:buChar char="-"/>
              <a:defRPr/>
            </a:pPr>
            <a:endParaRPr lang="ar-IQ" sz="3200"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rtl="1">
              <a:defRPr/>
            </a:pPr>
            <a:r>
              <a:rPr lang="ar-IQ" sz="3200" dirty="0">
                <a:effectLst>
                  <a:outerShdw blurRad="38100" dist="38100" dir="2700000" algn="tl">
                    <a:srgbClr val="C0C0C0"/>
                  </a:outerShdw>
                </a:effectLst>
                <a:latin typeface="Monotype Koufi" pitchFamily="2" charset="-78"/>
                <a:ea typeface="Monotype Koufi" pitchFamily="2" charset="-78"/>
                <a:cs typeface="Monotype Koufi" pitchFamily="2" charset="-78"/>
              </a:rPr>
              <a:t>     لك</a:t>
            </a:r>
            <a:r>
              <a:rPr lang="ar-IQ" sz="3600" i="1" dirty="0">
                <a:effectLst>
                  <a:outerShdw blurRad="38100" dist="38100" dir="2700000" algn="tl">
                    <a:srgbClr val="C0C0C0"/>
                  </a:outerShdw>
                </a:effectLst>
                <a:latin typeface="Monotype Koufi" pitchFamily="2" charset="-78"/>
                <a:ea typeface="Monotype Koufi" pitchFamily="2" charset="-78"/>
                <a:cs typeface="Monotype Koufi" pitchFamily="2" charset="-78"/>
              </a:rPr>
              <a:t>ن (بروكس) عرفها </a:t>
            </a:r>
          </a:p>
          <a:p>
            <a:pPr algn="r" rtl="1">
              <a:defRPr/>
            </a:pPr>
            <a:r>
              <a:rPr lang="ar-IQ" sz="3000" dirty="0">
                <a:effectLst>
                  <a:outerShdw blurRad="38100" dist="38100" dir="2700000" algn="tl">
                    <a:srgbClr val="C0C0C0"/>
                  </a:outerShdw>
                </a:effectLst>
                <a:latin typeface="Monotype Koufi" pitchFamily="2" charset="-78"/>
                <a:ea typeface="Monotype Koufi" pitchFamily="2" charset="-78"/>
                <a:cs typeface="Monotype Koufi" pitchFamily="2" charset="-78"/>
              </a:rPr>
              <a:t>بأنها الشئ الذييغير او يعدل من البناء المعرفي للانسان بأية طريقة سواء بالملاحظةالمباشرة لمايرى ويسمع اوالقراءة او مصادر اخرى...وكل معلومة تعدل او تغير هي نتيجة عملية للمعلومات، لانها تعمل على تنشيط نظامنا العصبي من مصدر خارج عقولنا او ادمغتنا.</a:t>
            </a:r>
          </a:p>
          <a:p>
            <a:pPr algn="r" rtl="1">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rtl="1">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rtl="1">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4819"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4820"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4821"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pic>
        <p:nvPicPr>
          <p:cNvPr id="34822" name="Picture 6" descr="___________"/>
          <p:cNvPicPr>
            <a:picLocks noChangeAspect="1" noChangeArrowheads="1"/>
          </p:cNvPicPr>
          <p:nvPr/>
        </p:nvPicPr>
        <p:blipFill>
          <a:blip r:embed="rId2" cstate="print">
            <a:lum bright="70000" contrast="-70000"/>
          </a:blip>
          <a:srcRect/>
          <a:stretch>
            <a:fillRect/>
          </a:stretch>
        </p:blipFill>
        <p:spPr bwMode="auto">
          <a:xfrm>
            <a:off x="1676400" y="838200"/>
            <a:ext cx="5867400" cy="4564063"/>
          </a:xfrm>
          <a:prstGeom prst="rect">
            <a:avLst/>
          </a:prstGeom>
          <a:noFill/>
          <a:ln w="9525">
            <a:noFill/>
            <a:miter lim="800000"/>
            <a:headEnd/>
            <a:tailEnd/>
          </a:ln>
        </p:spPr>
      </p:pic>
      <p:sp>
        <p:nvSpPr>
          <p:cNvPr id="11271" name="Text Box 7"/>
          <p:cNvSpPr txBox="1">
            <a:spLocks noChangeArrowheads="1"/>
          </p:cNvSpPr>
          <p:nvPr/>
        </p:nvSpPr>
        <p:spPr bwMode="auto">
          <a:xfrm>
            <a:off x="990600" y="914400"/>
            <a:ext cx="7418388" cy="5694363"/>
          </a:xfrm>
          <a:prstGeom prst="rect">
            <a:avLst/>
          </a:prstGeom>
          <a:noFill/>
          <a:ln w="9525">
            <a:noFill/>
            <a:miter lim="800000"/>
            <a:headEnd/>
            <a:tailEnd/>
          </a:ln>
          <a:effectLst/>
        </p:spPr>
        <p:txBody>
          <a:bodyPr>
            <a:spAutoFit/>
          </a:bodyPr>
          <a:lstStyle/>
          <a:p>
            <a:pPr algn="r" rtl="1">
              <a:defRPr/>
            </a:pPr>
            <a:endParaRPr lang="ar-IQ" sz="3200"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rtl="1">
              <a:defRPr/>
            </a:pPr>
            <a:r>
              <a:rPr lang="ar-IQ" sz="3200" dirty="0">
                <a:effectLst>
                  <a:outerShdw blurRad="38100" dist="38100" dir="2700000" algn="tl">
                    <a:srgbClr val="C0C0C0"/>
                  </a:outerShdw>
                </a:effectLst>
                <a:latin typeface="Monotype Koufi" pitchFamily="2" charset="-78"/>
                <a:ea typeface="Monotype Koufi" pitchFamily="2" charset="-78"/>
                <a:cs typeface="Monotype Koufi" pitchFamily="2" charset="-78"/>
              </a:rPr>
              <a:t>”هي خاصية البيانات الناتجة او المنتجة منها والعملية قد تكون نقل البياناتاو اختيار البيانات وتنظيمها.“              روبرت هايز</a:t>
            </a:r>
          </a:p>
          <a:p>
            <a:pPr algn="r" rtl="1">
              <a:defRPr/>
            </a:pPr>
            <a:endParaRPr lang="ar-IQ" sz="3200"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rtl="1">
              <a:defRPr/>
            </a:pPr>
            <a:r>
              <a:rPr lang="ar-IQ" sz="3200" dirty="0">
                <a:effectLst>
                  <a:outerShdw blurRad="38100" dist="38100" dir="2700000" algn="tl">
                    <a:srgbClr val="C0C0C0"/>
                  </a:outerShdw>
                </a:effectLst>
                <a:latin typeface="Monotype Koufi" pitchFamily="2" charset="-78"/>
                <a:ea typeface="Monotype Koufi" pitchFamily="2" charset="-78"/>
                <a:cs typeface="Monotype Koufi" pitchFamily="2" charset="-78"/>
              </a:rPr>
              <a:t>تعريف البيانات</a:t>
            </a:r>
            <a:endParaRPr lang="ar-IQ" sz="3200"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rtl="1">
              <a:defRPr/>
            </a:pPr>
            <a:r>
              <a:rPr lang="ar-IQ" sz="3200" dirty="0">
                <a:effectLst>
                  <a:outerShdw blurRad="38100" dist="38100" dir="2700000" algn="tl">
                    <a:srgbClr val="C0C0C0"/>
                  </a:outerShdw>
                </a:effectLst>
                <a:latin typeface="Monotype Koufi" pitchFamily="2" charset="-78"/>
                <a:ea typeface="Monotype Koufi" pitchFamily="2" charset="-78"/>
                <a:cs typeface="Monotype Koufi" pitchFamily="2" charset="-78"/>
              </a:rPr>
              <a:t>”هي المادة الخام المسجلة كرموز او هي ارقام او جمل او عبارات يمكن للانسان تفسيرها او تحليلها“</a:t>
            </a:r>
          </a:p>
          <a:p>
            <a:pPr algn="l" rtl="1">
              <a:buFontTx/>
              <a:buChar char="-"/>
              <a:defRPr/>
            </a:pPr>
            <a:endParaRPr lang="ar-IQ" sz="2400"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rtl="1">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rtl="1">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rtl="1">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5843"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5844"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5845"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pic>
        <p:nvPicPr>
          <p:cNvPr id="35846" name="Picture 6" descr="___________"/>
          <p:cNvPicPr>
            <a:picLocks noChangeAspect="1" noChangeArrowheads="1"/>
          </p:cNvPicPr>
          <p:nvPr/>
        </p:nvPicPr>
        <p:blipFill>
          <a:blip r:embed="rId2" cstate="print">
            <a:lum bright="70000" contrast="-70000"/>
          </a:blip>
          <a:srcRect/>
          <a:stretch>
            <a:fillRect/>
          </a:stretch>
        </p:blipFill>
        <p:spPr bwMode="auto">
          <a:xfrm>
            <a:off x="1676400" y="838200"/>
            <a:ext cx="5867400" cy="4564063"/>
          </a:xfrm>
          <a:prstGeom prst="rect">
            <a:avLst/>
          </a:prstGeom>
          <a:noFill/>
          <a:ln w="9525">
            <a:noFill/>
            <a:miter lim="800000"/>
            <a:headEnd/>
            <a:tailEnd/>
          </a:ln>
        </p:spPr>
      </p:pic>
      <p:sp>
        <p:nvSpPr>
          <p:cNvPr id="11271" name="Text Box 7"/>
          <p:cNvSpPr txBox="1">
            <a:spLocks noChangeArrowheads="1"/>
          </p:cNvSpPr>
          <p:nvPr/>
        </p:nvSpPr>
        <p:spPr bwMode="auto">
          <a:xfrm>
            <a:off x="990600" y="914400"/>
            <a:ext cx="7418388" cy="5694363"/>
          </a:xfrm>
          <a:prstGeom prst="rect">
            <a:avLst/>
          </a:prstGeom>
          <a:noFill/>
          <a:ln w="9525">
            <a:noFill/>
            <a:miter lim="800000"/>
            <a:headEnd/>
            <a:tailEnd/>
          </a:ln>
          <a:effectLst/>
        </p:spPr>
        <p:txBody>
          <a:bodyPr>
            <a:spAutoFit/>
          </a:bodyPr>
          <a:lstStyle/>
          <a:p>
            <a:pPr algn="r">
              <a:defRPr/>
            </a:pPr>
            <a:endParaRPr lang="ar-IQ" sz="3200"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a:defRPr/>
            </a:pPr>
            <a:r>
              <a:rPr lang="ar-IQ" sz="3200" dirty="0">
                <a:effectLst>
                  <a:outerShdw blurRad="38100" dist="38100" dir="2700000" algn="tl">
                    <a:srgbClr val="C0C0C0"/>
                  </a:outerShdw>
                </a:effectLst>
                <a:latin typeface="Monotype Koufi" pitchFamily="2" charset="-78"/>
                <a:ea typeface="Monotype Koufi" pitchFamily="2" charset="-78"/>
                <a:cs typeface="Monotype Koufi" pitchFamily="2" charset="-78"/>
              </a:rPr>
              <a:t>”اما المعلومات هي نتائج التفسيرات او التحليلات الناتجة من تجهيز البيانات كالنقل والاخبار والتحليلوتظهر بشكل تقرير مركب ويبنى على حقائق ونظريات مسلم بها“</a:t>
            </a:r>
          </a:p>
          <a:p>
            <a:pPr algn="r">
              <a:defRPr/>
            </a:pPr>
            <a:endParaRPr lang="ar-IQ" sz="3200"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a:defRPr/>
            </a:pPr>
            <a:r>
              <a:rPr lang="ar-IQ" sz="3200" dirty="0">
                <a:effectLst>
                  <a:outerShdw blurRad="38100" dist="38100" dir="2700000" algn="tl">
                    <a:srgbClr val="C0C0C0"/>
                  </a:outerShdw>
                </a:effectLst>
                <a:latin typeface="Monotype Koufi" pitchFamily="2" charset="-78"/>
                <a:ea typeface="Monotype Koufi" pitchFamily="2" charset="-78"/>
                <a:cs typeface="Monotype Koufi" pitchFamily="2" charset="-78"/>
              </a:rPr>
              <a:t>اما المعرفة“ فهي الافكار والمفاهيم والحقائق المستنتجة من مجموعة هذه التقارير“</a:t>
            </a:r>
          </a:p>
          <a:p>
            <a:pPr algn="r">
              <a:buFontTx/>
              <a:buChar char="-"/>
              <a:defRPr/>
            </a:pPr>
            <a:endParaRPr lang="ar-IQ" sz="2400"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8"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686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pic>
        <p:nvPicPr>
          <p:cNvPr id="36870" name="Picture 6" descr="___________"/>
          <p:cNvPicPr>
            <a:picLocks noChangeAspect="1" noChangeArrowheads="1"/>
          </p:cNvPicPr>
          <p:nvPr/>
        </p:nvPicPr>
        <p:blipFill>
          <a:blip r:embed="rId2" cstate="print">
            <a:lum bright="70000" contrast="-70000"/>
          </a:blip>
          <a:srcRect/>
          <a:stretch>
            <a:fillRect/>
          </a:stretch>
        </p:blipFill>
        <p:spPr bwMode="auto">
          <a:xfrm>
            <a:off x="1676400" y="838200"/>
            <a:ext cx="5867400" cy="4564063"/>
          </a:xfrm>
          <a:prstGeom prst="rect">
            <a:avLst/>
          </a:prstGeom>
          <a:noFill/>
          <a:ln w="9525">
            <a:noFill/>
            <a:miter lim="800000"/>
            <a:headEnd/>
            <a:tailEnd/>
          </a:ln>
        </p:spPr>
      </p:pic>
      <p:sp>
        <p:nvSpPr>
          <p:cNvPr id="11271" name="Text Box 7"/>
          <p:cNvSpPr txBox="1">
            <a:spLocks noChangeArrowheads="1"/>
          </p:cNvSpPr>
          <p:nvPr/>
        </p:nvSpPr>
        <p:spPr bwMode="auto">
          <a:xfrm>
            <a:off x="990600" y="914400"/>
            <a:ext cx="7418388" cy="4955203"/>
          </a:xfrm>
          <a:prstGeom prst="rect">
            <a:avLst/>
          </a:prstGeom>
          <a:noFill/>
          <a:ln w="9525">
            <a:noFill/>
            <a:miter lim="800000"/>
            <a:headEnd/>
            <a:tailEnd/>
          </a:ln>
          <a:effectLst/>
        </p:spPr>
        <p:txBody>
          <a:bodyPr>
            <a:spAutoFit/>
          </a:bodyPr>
          <a:lstStyle/>
          <a:p>
            <a:pPr algn="ctr" rtl="1">
              <a:defRPr/>
            </a:pPr>
            <a:r>
              <a:rPr lang="ar-IQ" sz="4000" dirty="0" smtClean="0">
                <a:effectLst>
                  <a:outerShdw blurRad="38100" dist="38100" dir="2700000" algn="tl">
                    <a:srgbClr val="C0C0C0"/>
                  </a:outerShdw>
                </a:effectLst>
                <a:latin typeface="Monotype Koufi" pitchFamily="2" charset="-78"/>
                <a:ea typeface="Monotype Koufi" pitchFamily="2" charset="-78"/>
                <a:cs typeface="Monotype Koufi" pitchFamily="2" charset="-78"/>
              </a:rPr>
              <a:t>نظرية حلزون الصمت</a:t>
            </a:r>
          </a:p>
          <a:p>
            <a:pPr algn="ctr" rtl="1">
              <a:defRPr/>
            </a:pPr>
            <a:endParaRPr lang="ar-IQ" sz="3200" dirty="0" smtClean="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rtl="1"/>
            <a:r>
              <a:rPr lang="ar-SA" sz="4400" b="1" dirty="0" smtClean="0"/>
              <a:t>أن </a:t>
            </a:r>
            <a:r>
              <a:rPr lang="ar-SA" sz="4400" b="1" dirty="0" smtClean="0"/>
              <a:t>وسائل الإعلام الجماهيرية قادرة ليس فقط على صياغة الواقع وإنما على خلق واقع جديد.</a:t>
            </a:r>
            <a:endParaRPr lang="en-US" sz="4400" dirty="0" smtClean="0"/>
          </a:p>
          <a:p>
            <a:pPr rtl="1"/>
            <a:r>
              <a:rPr lang="ar-SA" sz="2800" b="1" dirty="0" smtClean="0"/>
              <a:t> </a:t>
            </a:r>
            <a:endParaRPr lang="en-US" sz="2800" dirty="0" smtClean="0"/>
          </a:p>
          <a:p>
            <a:pP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8"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686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pic>
        <p:nvPicPr>
          <p:cNvPr id="36870" name="Picture 6" descr="___________"/>
          <p:cNvPicPr>
            <a:picLocks noChangeAspect="1" noChangeArrowheads="1"/>
          </p:cNvPicPr>
          <p:nvPr/>
        </p:nvPicPr>
        <p:blipFill>
          <a:blip r:embed="rId2" cstate="print">
            <a:lum bright="70000" contrast="-70000"/>
          </a:blip>
          <a:srcRect/>
          <a:stretch>
            <a:fillRect/>
          </a:stretch>
        </p:blipFill>
        <p:spPr bwMode="auto">
          <a:xfrm>
            <a:off x="1676400" y="838200"/>
            <a:ext cx="5867400" cy="4564063"/>
          </a:xfrm>
          <a:prstGeom prst="rect">
            <a:avLst/>
          </a:prstGeom>
          <a:noFill/>
          <a:ln w="9525">
            <a:noFill/>
            <a:miter lim="800000"/>
            <a:headEnd/>
            <a:tailEnd/>
          </a:ln>
        </p:spPr>
      </p:pic>
      <p:sp>
        <p:nvSpPr>
          <p:cNvPr id="11271" name="Text Box 7"/>
          <p:cNvSpPr txBox="1">
            <a:spLocks noChangeArrowheads="1"/>
          </p:cNvSpPr>
          <p:nvPr/>
        </p:nvSpPr>
        <p:spPr bwMode="auto">
          <a:xfrm>
            <a:off x="990600" y="914400"/>
            <a:ext cx="7418388" cy="5570756"/>
          </a:xfrm>
          <a:prstGeom prst="rect">
            <a:avLst/>
          </a:prstGeom>
          <a:noFill/>
          <a:ln w="9525">
            <a:noFill/>
            <a:miter lim="800000"/>
            <a:headEnd/>
            <a:tailEnd/>
          </a:ln>
          <a:effectLst/>
        </p:spPr>
        <p:txBody>
          <a:bodyPr wrap="square">
            <a:spAutoFit/>
          </a:bodyPr>
          <a:lstStyle/>
          <a:p>
            <a:pPr>
              <a:defRPr/>
            </a:pPr>
            <a:endParaRPr lang="ar-IQ" sz="3200" dirty="0" smtClean="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rtl="1"/>
            <a:r>
              <a:rPr lang="ar-SA" sz="3200" b="1" dirty="0" smtClean="0"/>
              <a:t> </a:t>
            </a:r>
            <a:r>
              <a:rPr lang="ar-SA" sz="3600" b="1" dirty="0" smtClean="0">
                <a:cs typeface="AF_Aseer" pitchFamily="2" charset="-78"/>
              </a:rPr>
              <a:t>نظريه لولب الصمت مبنية  من مرحلتين</a:t>
            </a:r>
            <a:r>
              <a:rPr lang="ar-SA" sz="3600" b="1" dirty="0" smtClean="0">
                <a:cs typeface="AF_Aseer" pitchFamily="2" charset="-78"/>
              </a:rPr>
              <a:t>:</a:t>
            </a:r>
            <a:endParaRPr lang="ar-IQ" sz="3600" b="1" dirty="0" smtClean="0">
              <a:cs typeface="AF_Aseer" pitchFamily="2" charset="-78"/>
            </a:endParaRPr>
          </a:p>
          <a:p>
            <a:pPr algn="r" rtl="1"/>
            <a:endParaRPr lang="en-US" sz="3600" b="1" dirty="0" smtClean="0">
              <a:cs typeface="AF_Aseer" pitchFamily="2" charset="-78"/>
            </a:endParaRPr>
          </a:p>
          <a:p>
            <a:pPr marL="514350" indent="-514350" algn="r" rtl="1">
              <a:buAutoNum type="arabicParenR"/>
            </a:pPr>
            <a:r>
              <a:rPr lang="ar-SA" sz="3200" b="1" dirty="0" smtClean="0"/>
              <a:t>في </a:t>
            </a:r>
            <a:r>
              <a:rPr lang="ar-SA" sz="3200" b="1" dirty="0" smtClean="0"/>
              <a:t>المرحلة الأولى  تقوم وسائل الإعلام الجماهيرية بإعاده صياغة واقع يستند عليه إجماع كاذب وهمي </a:t>
            </a:r>
            <a:endParaRPr lang="ar-IQ" sz="3200" b="1" dirty="0" smtClean="0"/>
          </a:p>
          <a:p>
            <a:pPr marL="514350" indent="-514350" algn="r" rtl="1"/>
            <a:endParaRPr lang="en-US" sz="3200" b="1" dirty="0" smtClean="0"/>
          </a:p>
          <a:p>
            <a:pPr algn="r" rtl="1"/>
            <a:r>
              <a:rPr lang="ar-SA" sz="3200" b="1" dirty="0" smtClean="0"/>
              <a:t>2) في المرحلة الثانية الواقع الوهمي يحقق نفسه  </a:t>
            </a:r>
            <a:r>
              <a:rPr lang="ar-IQ" sz="3200" b="1" dirty="0" smtClean="0"/>
              <a:t>  </a:t>
            </a:r>
            <a:r>
              <a:rPr lang="ar-SA" sz="3200" b="1" dirty="0" smtClean="0"/>
              <a:t>ويتحول </a:t>
            </a:r>
            <a:r>
              <a:rPr lang="ar-SA" sz="3200" b="1" dirty="0" smtClean="0"/>
              <a:t>إلى واقع حقيقي. </a:t>
            </a:r>
            <a:endParaRPr lang="ar-IQ" sz="3200" b="1" dirty="0" smtClean="0"/>
          </a:p>
          <a:p>
            <a:pPr rtl="1"/>
            <a:r>
              <a:rPr lang="ar-SA" sz="3200" dirty="0" smtClean="0"/>
              <a:t> </a:t>
            </a:r>
            <a:endParaRPr lang="en-US" sz="3200" dirty="0" smtClean="0"/>
          </a:p>
          <a:p>
            <a:pPr>
              <a:defRPr/>
            </a:pPr>
            <a:endParaRPr lang="ar-IQ" sz="3200" dirty="0" smtClean="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8"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686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pic>
        <p:nvPicPr>
          <p:cNvPr id="36870" name="Picture 6" descr="___________"/>
          <p:cNvPicPr>
            <a:picLocks noChangeAspect="1" noChangeArrowheads="1"/>
          </p:cNvPicPr>
          <p:nvPr/>
        </p:nvPicPr>
        <p:blipFill>
          <a:blip r:embed="rId2" cstate="print">
            <a:lum bright="70000" contrast="-70000"/>
          </a:blip>
          <a:srcRect/>
          <a:stretch>
            <a:fillRect/>
          </a:stretch>
        </p:blipFill>
        <p:spPr bwMode="auto">
          <a:xfrm>
            <a:off x="1676400" y="838200"/>
            <a:ext cx="5867400" cy="4564063"/>
          </a:xfrm>
          <a:prstGeom prst="rect">
            <a:avLst/>
          </a:prstGeom>
          <a:noFill/>
          <a:ln w="9525">
            <a:noFill/>
            <a:miter lim="800000"/>
            <a:headEnd/>
            <a:tailEnd/>
          </a:ln>
        </p:spPr>
      </p:pic>
      <p:sp>
        <p:nvSpPr>
          <p:cNvPr id="11271" name="Text Box 7"/>
          <p:cNvSpPr txBox="1">
            <a:spLocks noChangeArrowheads="1"/>
          </p:cNvSpPr>
          <p:nvPr/>
        </p:nvSpPr>
        <p:spPr bwMode="auto">
          <a:xfrm>
            <a:off x="990600" y="914400"/>
            <a:ext cx="7418388" cy="5755422"/>
          </a:xfrm>
          <a:prstGeom prst="rect">
            <a:avLst/>
          </a:prstGeom>
          <a:noFill/>
          <a:ln w="9525">
            <a:noFill/>
            <a:miter lim="800000"/>
            <a:headEnd/>
            <a:tailEnd/>
          </a:ln>
          <a:effectLst/>
        </p:spPr>
        <p:txBody>
          <a:bodyPr>
            <a:spAutoFit/>
          </a:bodyPr>
          <a:lstStyle/>
          <a:p>
            <a:pPr algn="ctr" rtl="1">
              <a:defRPr/>
            </a:pPr>
            <a:r>
              <a:rPr lang="ar-IQ" sz="4000" dirty="0" smtClean="0">
                <a:effectLst>
                  <a:outerShdw blurRad="38100" dist="38100" dir="2700000" algn="tl">
                    <a:srgbClr val="C0C0C0"/>
                  </a:outerShdw>
                </a:effectLst>
                <a:latin typeface="Monotype Koufi" pitchFamily="2" charset="-78"/>
                <a:ea typeface="Monotype Koufi" pitchFamily="2" charset="-78"/>
                <a:cs typeface="Monotype Koufi" pitchFamily="2" charset="-78"/>
              </a:rPr>
              <a:t>نظرية حلزون الصمت</a:t>
            </a:r>
          </a:p>
          <a:p>
            <a:pPr algn="ctr" rtl="1">
              <a:defRPr/>
            </a:pPr>
            <a:r>
              <a:rPr lang="ar-IQ" sz="4000" dirty="0" smtClean="0">
                <a:effectLst>
                  <a:outerShdw blurRad="38100" dist="38100" dir="2700000" algn="tl">
                    <a:srgbClr val="C0C0C0"/>
                  </a:outerShdw>
                </a:effectLst>
                <a:latin typeface="Monotype Koufi" pitchFamily="2" charset="-78"/>
                <a:ea typeface="Monotype Koufi" pitchFamily="2" charset="-78"/>
                <a:cs typeface="Monotype Koufi" pitchFamily="2" charset="-78"/>
              </a:rPr>
              <a:t>اللولب</a:t>
            </a:r>
          </a:p>
          <a:p>
            <a:pPr algn="ctr" rtl="1">
              <a:defRPr/>
            </a:pPr>
            <a:endParaRPr lang="ar-IQ" sz="4400" b="1" dirty="0" smtClean="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rtl="1"/>
            <a:r>
              <a:rPr lang="ar-SA" sz="4400" b="1" dirty="0" smtClean="0"/>
              <a:t>هذا التغيير يحصل لأن الكثيرين يتركون رأيهم ويتبعون الإجماع الوهمي.  </a:t>
            </a:r>
            <a:endParaRPr lang="en-US" sz="4400" b="1" dirty="0" smtClean="0"/>
          </a:p>
          <a:p>
            <a:pPr algn="r" rtl="1"/>
            <a:endParaRPr lang="en-US" sz="4400" dirty="0" smtClean="0"/>
          </a:p>
          <a:p>
            <a:pPr rtl="1"/>
            <a:r>
              <a:rPr lang="ar-SA" sz="2800" b="1" dirty="0" smtClean="0"/>
              <a:t> </a:t>
            </a:r>
            <a:endParaRPr lang="en-US" sz="2800" dirty="0" smtClean="0"/>
          </a:p>
          <a:p>
            <a:pP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8"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686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pic>
        <p:nvPicPr>
          <p:cNvPr id="36870" name="Picture 6" descr="___________"/>
          <p:cNvPicPr>
            <a:picLocks noChangeAspect="1" noChangeArrowheads="1"/>
          </p:cNvPicPr>
          <p:nvPr/>
        </p:nvPicPr>
        <p:blipFill>
          <a:blip r:embed="rId2" cstate="print">
            <a:lum bright="70000" contrast="-70000"/>
          </a:blip>
          <a:srcRect/>
          <a:stretch>
            <a:fillRect/>
          </a:stretch>
        </p:blipFill>
        <p:spPr bwMode="auto">
          <a:xfrm>
            <a:off x="1676400" y="838200"/>
            <a:ext cx="5867400" cy="4564063"/>
          </a:xfrm>
          <a:prstGeom prst="rect">
            <a:avLst/>
          </a:prstGeom>
          <a:noFill/>
          <a:ln w="9525">
            <a:noFill/>
            <a:miter lim="800000"/>
            <a:headEnd/>
            <a:tailEnd/>
          </a:ln>
        </p:spPr>
      </p:pic>
      <p:sp>
        <p:nvSpPr>
          <p:cNvPr id="11271" name="Text Box 7"/>
          <p:cNvSpPr txBox="1">
            <a:spLocks noChangeArrowheads="1"/>
          </p:cNvSpPr>
          <p:nvPr/>
        </p:nvSpPr>
        <p:spPr bwMode="auto">
          <a:xfrm>
            <a:off x="990600" y="914400"/>
            <a:ext cx="7418388" cy="4955203"/>
          </a:xfrm>
          <a:prstGeom prst="rect">
            <a:avLst/>
          </a:prstGeom>
          <a:noFill/>
          <a:ln w="9525">
            <a:noFill/>
            <a:miter lim="800000"/>
            <a:headEnd/>
            <a:tailEnd/>
          </a:ln>
          <a:effectLst/>
        </p:spPr>
        <p:txBody>
          <a:bodyPr>
            <a:spAutoFit/>
          </a:bodyPr>
          <a:lstStyle/>
          <a:p>
            <a:pPr algn="ctr" rtl="1">
              <a:defRPr/>
            </a:pPr>
            <a:r>
              <a:rPr lang="ar-IQ" sz="4000" dirty="0" smtClean="0">
                <a:effectLst>
                  <a:outerShdw blurRad="38100" dist="38100" dir="2700000" algn="tl">
                    <a:srgbClr val="C0C0C0"/>
                  </a:outerShdw>
                </a:effectLst>
                <a:latin typeface="Monotype Koufi" pitchFamily="2" charset="-78"/>
                <a:ea typeface="Monotype Koufi" pitchFamily="2" charset="-78"/>
                <a:cs typeface="Monotype Koufi" pitchFamily="2" charset="-78"/>
              </a:rPr>
              <a:t>نظرية حلزون الصمت</a:t>
            </a:r>
          </a:p>
          <a:p>
            <a:pPr algn="ctr" rtl="1">
              <a:defRPr/>
            </a:pPr>
            <a:endParaRPr lang="ar-IQ" sz="3200" dirty="0" smtClean="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rtl="1"/>
            <a:r>
              <a:rPr lang="ar-SA" sz="4400" b="1" dirty="0" smtClean="0"/>
              <a:t>أن </a:t>
            </a:r>
            <a:r>
              <a:rPr lang="ar-SA" sz="4400" b="1" dirty="0" smtClean="0"/>
              <a:t>وسائل الإعلام الجماهيرية قادرة ليس فقط على صياغة الواقع وإنما على خلق واقع جديد.</a:t>
            </a:r>
            <a:endParaRPr lang="en-US" sz="4400" dirty="0" smtClean="0"/>
          </a:p>
          <a:p>
            <a:pPr rtl="1"/>
            <a:r>
              <a:rPr lang="ar-SA" sz="2800" b="1" dirty="0" smtClean="0"/>
              <a:t> </a:t>
            </a:r>
            <a:endParaRPr lang="en-US" sz="2800" dirty="0" smtClean="0"/>
          </a:p>
          <a:p>
            <a:pP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352</Words>
  <Application>Microsoft Office PowerPoint</Application>
  <PresentationFormat>On-screen Show (4:3)</PresentationFormat>
  <Paragraphs>78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Slide 1</vt:lpstr>
      <vt:lpstr>Slide 2</vt:lpstr>
      <vt:lpstr>Slide 3</vt:lpstr>
      <vt:lpstr>Slide 4</vt:lpstr>
      <vt:lpstr>Slide 5</vt:lpstr>
      <vt:lpstr>Slide 6</vt:lpstr>
      <vt:lpstr>Slide 7</vt:lpstr>
      <vt:lpstr>Slide 8</vt:lpstr>
      <vt:lpstr>Slide 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Dr.Suhad</dc:creator>
  <cp:lastModifiedBy>Dr.Suhad</cp:lastModifiedBy>
  <cp:revision>2</cp:revision>
  <dcterms:created xsi:type="dcterms:W3CDTF">2006-08-16T00:00:00Z</dcterms:created>
  <dcterms:modified xsi:type="dcterms:W3CDTF">2014-11-11T20:41:17Z</dcterms:modified>
</cp:coreProperties>
</file>