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jeeran.com/blogs/?lang=a" TargetMode="External"/><Relationship Id="rId2" Type="http://schemas.openxmlformats.org/officeDocument/2006/relationships/hyperlink" Target="https://www.blogger.com/star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logwise.com/" TargetMode="External"/><Relationship Id="rId2" Type="http://schemas.openxmlformats.org/officeDocument/2006/relationships/hyperlink" Target="http://www.blogger.com/" TargetMode="External"/><Relationship Id="rId1" Type="http://schemas.openxmlformats.org/officeDocument/2006/relationships/slideLayout" Target="../slideLayouts/slideLayout2.xml"/><Relationship Id="rId6" Type="http://schemas.openxmlformats.org/officeDocument/2006/relationships/hyperlink" Target="http://www/" TargetMode="External"/><Relationship Id="rId5" Type="http://schemas.openxmlformats.org/officeDocument/2006/relationships/hyperlink" Target="http://www.internet.gov.sa/learn-the-web-ar/guides-ar/%20http:/www.livejournal.com" TargetMode="External"/><Relationship Id="rId4" Type="http://schemas.openxmlformats.org/officeDocument/2006/relationships/hyperlink" Target="http://www.bloglines.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IQ" sz="7200" dirty="0" smtClean="0">
                <a:latin typeface="Calibri" panose="020F0502020204030204" pitchFamily="34" charset="0"/>
                <a:cs typeface="Calibri" panose="020F0502020204030204" pitchFamily="34" charset="0"/>
              </a:rPr>
              <a:t>المدونات</a:t>
            </a:r>
            <a:endParaRPr lang="en-US" sz="72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p:txBody>
          <a:bodyPr/>
          <a:lstStyle/>
          <a:p>
            <a:r>
              <a:rPr lang="ar-IQ" dirty="0" smtClean="0"/>
              <a:t>د.سهاد القيسي</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288" y="1196975"/>
            <a:ext cx="8229600" cy="5500688"/>
          </a:xfrm>
        </p:spPr>
        <p:txBody>
          <a:bodyPr rtlCol="1">
            <a:normAutofit fontScale="62500" lnSpcReduction="20000"/>
          </a:bodyPr>
          <a:lstStyle/>
          <a:p>
            <a:pPr marL="0" indent="0" algn="just" fontAlgn="auto">
              <a:lnSpc>
                <a:spcPts val="4400"/>
              </a:lnSpc>
              <a:spcAft>
                <a:spcPts val="0"/>
              </a:spcAft>
              <a:buFont typeface="Arial" pitchFamily="34" charset="0"/>
              <a:buNone/>
              <a:defRPr/>
            </a:pPr>
            <a:r>
              <a:rPr lang="ar-SA" sz="5800" dirty="0" smtClean="0">
                <a:cs typeface="AL-Mateen" pitchFamily="2" charset="-78"/>
              </a:rPr>
              <a:t>و </a:t>
            </a:r>
            <a:r>
              <a:rPr lang="ar-SA" sz="5800" dirty="0">
                <a:cs typeface="AL-Mateen" pitchFamily="2" charset="-78"/>
              </a:rPr>
              <a:t>يتم إنشاء المدونات من خلال عدة مواقع تعطي خدمة مجانية لإنشاء المدونات الإلكترونية ومن </a:t>
            </a:r>
            <a:r>
              <a:rPr lang="ar-SA" sz="5800" dirty="0" smtClean="0">
                <a:cs typeface="AL-Mateen" pitchFamily="2" charset="-78"/>
              </a:rPr>
              <a:t>أبرزها</a:t>
            </a:r>
            <a:endParaRPr lang="en-US" sz="5800" dirty="0" smtClean="0">
              <a:cs typeface="AL-Mateen" pitchFamily="2" charset="-78"/>
            </a:endParaRPr>
          </a:p>
          <a:p>
            <a:pPr marL="0" indent="0" algn="just" fontAlgn="auto">
              <a:lnSpc>
                <a:spcPts val="4400"/>
              </a:lnSpc>
              <a:spcAft>
                <a:spcPts val="0"/>
              </a:spcAft>
              <a:buFont typeface="Arial" pitchFamily="34" charset="0"/>
              <a:buNone/>
              <a:defRPr/>
            </a:pPr>
            <a:r>
              <a:rPr lang="en-US" sz="5800" dirty="0" smtClean="0">
                <a:cs typeface="AL-Mateen" pitchFamily="2" charset="-78"/>
                <a:hlinkClick r:id="rId2"/>
              </a:rPr>
              <a:t>https</a:t>
            </a:r>
            <a:r>
              <a:rPr lang="en-US" sz="5800" dirty="0">
                <a:cs typeface="AL-Mateen" pitchFamily="2" charset="-78"/>
                <a:hlinkClick r:id="rId2"/>
              </a:rPr>
              <a:t>://www.blogger.com/start</a:t>
            </a:r>
            <a:endParaRPr lang="en-US" sz="5800" dirty="0" smtClean="0">
              <a:cs typeface="AL-Mateen" pitchFamily="2" charset="-78"/>
            </a:endParaRPr>
          </a:p>
          <a:p>
            <a:pPr marL="0" indent="0" algn="just" fontAlgn="auto">
              <a:lnSpc>
                <a:spcPts val="4400"/>
              </a:lnSpc>
              <a:spcAft>
                <a:spcPts val="0"/>
              </a:spcAft>
              <a:buFont typeface="Arial" pitchFamily="34" charset="0"/>
              <a:buNone/>
              <a:defRPr/>
            </a:pPr>
            <a:r>
              <a:rPr lang="en-US" sz="5800" dirty="0" smtClean="0">
                <a:cs typeface="AL-Mateen" pitchFamily="2" charset="-78"/>
              </a:rPr>
              <a:t>https</a:t>
            </a:r>
            <a:r>
              <a:rPr lang="en-US" sz="5800" dirty="0">
                <a:cs typeface="AL-Mateen" pitchFamily="2" charset="-78"/>
              </a:rPr>
              <a:t>://ar.wordpress.com </a:t>
            </a:r>
            <a:endParaRPr lang="en-US" sz="5800" dirty="0" smtClean="0">
              <a:cs typeface="AL-Mateen" pitchFamily="2" charset="-78"/>
              <a:sym typeface="Symbol"/>
            </a:endParaRPr>
          </a:p>
          <a:p>
            <a:pPr marL="0" indent="0" algn="just" fontAlgn="auto">
              <a:lnSpc>
                <a:spcPts val="4400"/>
              </a:lnSpc>
              <a:spcAft>
                <a:spcPts val="0"/>
              </a:spcAft>
              <a:buFont typeface="Arial" pitchFamily="34" charset="0"/>
              <a:buNone/>
              <a:defRPr/>
            </a:pPr>
            <a:r>
              <a:rPr lang="en-US" sz="5800" dirty="0" smtClean="0">
                <a:cs typeface="AL-Mateen" pitchFamily="2" charset="-78"/>
              </a:rPr>
              <a:t> </a:t>
            </a:r>
            <a:r>
              <a:rPr lang="en-US" sz="5800" dirty="0">
                <a:cs typeface="AL-Mateen" pitchFamily="2" charset="-78"/>
              </a:rPr>
              <a:t>/http://www.maktoob.com </a:t>
            </a:r>
            <a:endParaRPr lang="en-US" sz="5800" dirty="0" smtClean="0">
              <a:cs typeface="AL-Mateen" pitchFamily="2" charset="-78"/>
            </a:endParaRPr>
          </a:p>
          <a:p>
            <a:pPr algn="just" fontAlgn="auto">
              <a:lnSpc>
                <a:spcPts val="4400"/>
              </a:lnSpc>
              <a:spcAft>
                <a:spcPts val="0"/>
              </a:spcAft>
              <a:buFont typeface="Symbol" pitchFamily="18" charset="2"/>
              <a:buChar char="¨"/>
              <a:defRPr/>
            </a:pPr>
            <a:r>
              <a:rPr lang="en-US" sz="5800" dirty="0" smtClean="0">
                <a:cs typeface="AL-Mateen" pitchFamily="2" charset="-78"/>
              </a:rPr>
              <a:t>http</a:t>
            </a:r>
            <a:r>
              <a:rPr lang="en-US" sz="5800" dirty="0">
                <a:cs typeface="AL-Mateen" pitchFamily="2" charset="-78"/>
              </a:rPr>
              <a:t>://www.bloglines.com </a:t>
            </a:r>
            <a:endParaRPr lang="en-US" sz="5800" dirty="0" smtClean="0">
              <a:cs typeface="AL-Mateen" pitchFamily="2" charset="-78"/>
              <a:sym typeface="Symbol"/>
            </a:endParaRPr>
          </a:p>
          <a:p>
            <a:pPr algn="just" fontAlgn="auto">
              <a:lnSpc>
                <a:spcPts val="4400"/>
              </a:lnSpc>
              <a:spcAft>
                <a:spcPts val="0"/>
              </a:spcAft>
              <a:buFont typeface="Symbol" pitchFamily="18" charset="2"/>
              <a:buChar char="¨"/>
              <a:defRPr/>
            </a:pPr>
            <a:r>
              <a:rPr lang="en-US" sz="5800" dirty="0" smtClean="0">
                <a:cs typeface="AL-Mateen" pitchFamily="2" charset="-78"/>
              </a:rPr>
              <a:t> </a:t>
            </a:r>
            <a:r>
              <a:rPr lang="en-US" sz="5800" dirty="0">
                <a:cs typeface="AL-Mateen" pitchFamily="2" charset="-78"/>
              </a:rPr>
              <a:t>/http://geocities.yahoo.com </a:t>
            </a:r>
            <a:endParaRPr lang="en-US" sz="5800" dirty="0" smtClean="0">
              <a:cs typeface="AL-Mateen" pitchFamily="2" charset="-78"/>
              <a:sym typeface="Symbol"/>
            </a:endParaRPr>
          </a:p>
          <a:p>
            <a:pPr algn="just" fontAlgn="auto">
              <a:lnSpc>
                <a:spcPts val="4400"/>
              </a:lnSpc>
              <a:spcAft>
                <a:spcPts val="0"/>
              </a:spcAft>
              <a:buFont typeface="Symbol" pitchFamily="18" charset="2"/>
              <a:buChar char="¨"/>
              <a:defRPr/>
            </a:pPr>
            <a:r>
              <a:rPr lang="en-US" sz="5800" dirty="0" smtClean="0">
                <a:cs typeface="AL-Mateen" pitchFamily="2" charset="-78"/>
              </a:rPr>
              <a:t> </a:t>
            </a:r>
            <a:r>
              <a:rPr lang="en-US" sz="5800" u="sng" dirty="0">
                <a:cs typeface="AL-Mateen" pitchFamily="2" charset="-78"/>
                <a:hlinkClick r:id="rId3"/>
              </a:rPr>
              <a:t>http://www.jeeran.com/blogs/?lang=a</a:t>
            </a:r>
            <a:endParaRPr lang="en-US" sz="5800" dirty="0">
              <a:cs typeface="AL-Mateen" pitchFamily="2" charset="-78"/>
            </a:endParaRPr>
          </a:p>
          <a:p>
            <a:pPr marL="0" indent="0" fontAlgn="auto">
              <a:spcAft>
                <a:spcPts val="0"/>
              </a:spcAft>
              <a:buFont typeface="Arial" pitchFamily="34" charset="0"/>
              <a:buNone/>
              <a:defRPr/>
            </a:pPr>
            <a:endParaRPr lang="ar-SA" dirty="0">
              <a:cs typeface="AL-Matee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8313" y="1125538"/>
            <a:ext cx="8229600" cy="5287962"/>
          </a:xfrm>
        </p:spPr>
        <p:txBody>
          <a:bodyPr rtlCol="1">
            <a:normAutofit lnSpcReduction="10000"/>
          </a:bodyPr>
          <a:lstStyle/>
          <a:p>
            <a:pPr algn="just" fontAlgn="auto">
              <a:lnSpc>
                <a:spcPct val="170000"/>
              </a:lnSpc>
              <a:spcAft>
                <a:spcPts val="0"/>
              </a:spcAft>
              <a:buFont typeface="Arial" pitchFamily="34" charset="0"/>
              <a:buChar char="•"/>
              <a:defRPr/>
            </a:pPr>
            <a:r>
              <a:rPr lang="ar-SA" dirty="0">
                <a:cs typeface="AL-Mateen" pitchFamily="2" charset="-78"/>
              </a:rPr>
              <a:t>يمكنك زيارة الواقع الإلكترونية التالية لتجد المئات من المدونات الإلكترونية:</a:t>
            </a:r>
            <a:endParaRPr lang="en-US" dirty="0">
              <a:cs typeface="AL-Mateen" pitchFamily="2" charset="-78"/>
            </a:endParaRPr>
          </a:p>
          <a:p>
            <a:pPr algn="just" fontAlgn="auto">
              <a:lnSpc>
                <a:spcPct val="170000"/>
              </a:lnSpc>
              <a:spcAft>
                <a:spcPts val="0"/>
              </a:spcAft>
              <a:buFont typeface="Arial" pitchFamily="34" charset="0"/>
              <a:buChar char="•"/>
              <a:defRPr/>
            </a:pPr>
            <a:r>
              <a:rPr lang="en-US" u="sng" dirty="0">
                <a:cs typeface="AL-Mateen" pitchFamily="2" charset="-78"/>
                <a:hlinkClick r:id="rId2"/>
              </a:rPr>
              <a:t>http://www.blogger.com</a:t>
            </a:r>
            <a:endParaRPr lang="en-US" dirty="0">
              <a:cs typeface="AL-Mateen" pitchFamily="2" charset="-78"/>
            </a:endParaRPr>
          </a:p>
          <a:p>
            <a:pPr algn="just" fontAlgn="auto">
              <a:lnSpc>
                <a:spcPct val="170000"/>
              </a:lnSpc>
              <a:spcAft>
                <a:spcPts val="0"/>
              </a:spcAft>
              <a:buFont typeface="Arial" pitchFamily="34" charset="0"/>
              <a:buChar char="•"/>
              <a:defRPr/>
            </a:pPr>
            <a:r>
              <a:rPr lang="en-US" u="sng" dirty="0">
                <a:cs typeface="AL-Mateen" pitchFamily="2" charset="-78"/>
                <a:hlinkClick r:id="rId3"/>
              </a:rPr>
              <a:t>http://www.blogwise.com</a:t>
            </a:r>
            <a:endParaRPr lang="en-US" dirty="0">
              <a:cs typeface="AL-Mateen" pitchFamily="2" charset="-78"/>
            </a:endParaRPr>
          </a:p>
          <a:p>
            <a:pPr algn="just" fontAlgn="auto">
              <a:lnSpc>
                <a:spcPct val="170000"/>
              </a:lnSpc>
              <a:spcAft>
                <a:spcPts val="0"/>
              </a:spcAft>
              <a:buFont typeface="Arial" pitchFamily="34" charset="0"/>
              <a:buChar char="•"/>
              <a:defRPr/>
            </a:pPr>
            <a:r>
              <a:rPr lang="en-US" u="sng" dirty="0">
                <a:cs typeface="AL-Mateen" pitchFamily="2" charset="-78"/>
                <a:hlinkClick r:id="rId4"/>
              </a:rPr>
              <a:t>http://www.bloglines.com</a:t>
            </a:r>
            <a:endParaRPr lang="en-US" dirty="0">
              <a:cs typeface="AL-Mateen" pitchFamily="2" charset="-78"/>
            </a:endParaRPr>
          </a:p>
          <a:p>
            <a:pPr algn="just" fontAlgn="auto">
              <a:lnSpc>
                <a:spcPct val="170000"/>
              </a:lnSpc>
              <a:spcAft>
                <a:spcPts val="0"/>
              </a:spcAft>
              <a:buFont typeface="Arial" pitchFamily="34" charset="0"/>
              <a:buChar char="•"/>
              <a:defRPr/>
            </a:pPr>
            <a:r>
              <a:rPr lang="en-US" u="sng" dirty="0">
                <a:cs typeface="AL-Mateen" pitchFamily="2" charset="-78"/>
                <a:hlinkClick r:id="rId5"/>
              </a:rPr>
              <a:t> http://www.livejournal.com</a:t>
            </a:r>
            <a:endParaRPr lang="en-US" dirty="0">
              <a:cs typeface="AL-Mateen" pitchFamily="2" charset="-78"/>
            </a:endParaRPr>
          </a:p>
          <a:p>
            <a:pPr algn="just" fontAlgn="auto">
              <a:lnSpc>
                <a:spcPct val="170000"/>
              </a:lnSpc>
              <a:spcAft>
                <a:spcPts val="0"/>
              </a:spcAft>
              <a:buFont typeface="Arial" pitchFamily="34" charset="0"/>
              <a:buChar char="•"/>
              <a:defRPr/>
            </a:pPr>
            <a:r>
              <a:rPr lang="en-US" u="sng" dirty="0">
                <a:cs typeface="AL-Mateen" pitchFamily="2" charset="-78"/>
                <a:hlinkClick r:id="rId6"/>
              </a:rPr>
              <a:t>http://www</a:t>
            </a:r>
            <a:r>
              <a:rPr lang="en-US" u="sng" dirty="0">
                <a:cs typeface="AL-Mateen" pitchFamily="2" charset="-78"/>
              </a:rPr>
              <a:t>.</a:t>
            </a:r>
            <a:r>
              <a:rPr lang="en-US" dirty="0">
                <a:cs typeface="AL-Mateen" pitchFamily="2" charset="-78"/>
              </a:rPr>
              <a:t> </a:t>
            </a:r>
            <a:r>
              <a:rPr lang="en-US" u="sng" dirty="0">
                <a:cs typeface="AL-Mateen" pitchFamily="2" charset="-78"/>
              </a:rPr>
              <a:t>WordPress.com</a:t>
            </a:r>
            <a:r>
              <a:rPr lang="en-US" dirty="0">
                <a:cs typeface="AL-Mateen" pitchFamily="2" charset="-78"/>
              </a:rPr>
              <a:t> </a:t>
            </a:r>
          </a:p>
          <a:p>
            <a:pPr fontAlgn="auto">
              <a:spcAft>
                <a:spcPts val="0"/>
              </a:spcAft>
              <a:buFont typeface="Arial" pitchFamily="34" charset="0"/>
              <a:buChar char="•"/>
              <a:defRPr/>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1"/>
          <p:cNvSpPr>
            <a:spLocks noGrp="1"/>
          </p:cNvSpPr>
          <p:nvPr>
            <p:ph type="title"/>
          </p:nvPr>
        </p:nvSpPr>
        <p:spPr>
          <a:solidFill>
            <a:srgbClr val="002060"/>
          </a:solidFill>
        </p:spPr>
        <p:txBody>
          <a:bodyPr/>
          <a:lstStyle/>
          <a:p>
            <a:r>
              <a:rPr lang="ar-SA" smtClean="0">
                <a:solidFill>
                  <a:schemeClr val="bg1"/>
                </a:solidFill>
                <a:cs typeface="AL-Mateen" pitchFamily="2" charset="-78"/>
              </a:rPr>
              <a:t>خصائص المدونة الناجحة</a:t>
            </a:r>
          </a:p>
        </p:txBody>
      </p:sp>
      <p:sp>
        <p:nvSpPr>
          <p:cNvPr id="3" name="عنصر نائب للمحتوى 2"/>
          <p:cNvSpPr>
            <a:spLocks noGrp="1"/>
          </p:cNvSpPr>
          <p:nvPr>
            <p:ph idx="1"/>
          </p:nvPr>
        </p:nvSpPr>
        <p:spPr/>
        <p:txBody>
          <a:bodyPr rtlCol="1">
            <a:normAutofit/>
          </a:bodyPr>
          <a:lstStyle/>
          <a:p>
            <a:pPr marL="0" indent="0" algn="just" fontAlgn="auto">
              <a:spcAft>
                <a:spcPts val="0"/>
              </a:spcAft>
              <a:buFont typeface="Arial" pitchFamily="34" charset="0"/>
              <a:buNone/>
              <a:defRPr/>
            </a:pPr>
            <a:r>
              <a:rPr lang="ar-SA" dirty="0" smtClean="0">
                <a:cs typeface="AL-Mateen" pitchFamily="2" charset="-78"/>
              </a:rPr>
              <a:t>من </a:t>
            </a:r>
            <a:r>
              <a:rPr lang="ar-SA" dirty="0">
                <a:cs typeface="AL-Mateen" pitchFamily="2" charset="-78"/>
              </a:rPr>
              <a:t>خصائص المدونة الناجحة فيما يتصل بكتابة التدوينات، ما يلي</a:t>
            </a:r>
            <a:r>
              <a:rPr lang="ar-SA" dirty="0" smtClean="0">
                <a:cs typeface="AL-Mateen" pitchFamily="2" charset="-78"/>
              </a:rPr>
              <a:t>:</a:t>
            </a:r>
          </a:p>
          <a:p>
            <a:pPr marL="0" indent="0" algn="just" fontAlgn="auto">
              <a:spcAft>
                <a:spcPts val="0"/>
              </a:spcAft>
              <a:buFont typeface="Arial" pitchFamily="34" charset="0"/>
              <a:buNone/>
              <a:defRPr/>
            </a:pPr>
            <a:r>
              <a:rPr lang="ar-SA" dirty="0" smtClean="0">
                <a:cs typeface="AL-Mateen" pitchFamily="2" charset="-78"/>
              </a:rPr>
              <a:t>1- عدم </a:t>
            </a:r>
            <a:r>
              <a:rPr lang="ar-SA" dirty="0">
                <a:cs typeface="AL-Mateen" pitchFamily="2" charset="-78"/>
              </a:rPr>
              <a:t>كتابة موضوعات طويلة أو مفصلة في كل </a:t>
            </a:r>
            <a:r>
              <a:rPr lang="ar-SA" dirty="0" err="1">
                <a:cs typeface="AL-Mateen" pitchFamily="2" charset="-78"/>
              </a:rPr>
              <a:t>تدوينة</a:t>
            </a:r>
            <a:r>
              <a:rPr lang="ar-SA" dirty="0">
                <a:cs typeface="AL-Mateen" pitchFamily="2" charset="-78"/>
              </a:rPr>
              <a:t>، بل من الأفضل كتابة فقرات قصيرة ومختصرة عن الموضوع</a:t>
            </a:r>
            <a:r>
              <a:rPr lang="ar-SA" dirty="0" smtClean="0">
                <a:cs typeface="AL-Mateen" pitchFamily="2" charset="-78"/>
              </a:rPr>
              <a:t>.</a:t>
            </a:r>
          </a:p>
          <a:p>
            <a:pPr marL="0" indent="0" algn="just" fontAlgn="auto">
              <a:spcAft>
                <a:spcPts val="0"/>
              </a:spcAft>
              <a:buFont typeface="Arial" pitchFamily="34" charset="0"/>
              <a:buNone/>
              <a:defRPr/>
            </a:pPr>
            <a:r>
              <a:rPr lang="ar-SA" dirty="0" smtClean="0">
                <a:cs typeface="AL-Mateen" pitchFamily="2" charset="-78"/>
              </a:rPr>
              <a:t>2- التحديث </a:t>
            </a:r>
            <a:r>
              <a:rPr lang="ar-SA" dirty="0">
                <a:cs typeface="AL-Mateen" pitchFamily="2" charset="-78"/>
              </a:rPr>
              <a:t>المستمر للمدونة، بحيث لا يمر أسبوع واحد إلا وهناك على الأقل </a:t>
            </a:r>
            <a:r>
              <a:rPr lang="ar-SA" dirty="0" err="1">
                <a:cs typeface="AL-Mateen" pitchFamily="2" charset="-78"/>
              </a:rPr>
              <a:t>تدوينة</a:t>
            </a:r>
            <a:r>
              <a:rPr lang="ar-SA" dirty="0">
                <a:cs typeface="AL-Mateen" pitchFamily="2" charset="-78"/>
              </a:rPr>
              <a:t> </a:t>
            </a:r>
            <a:r>
              <a:rPr lang="ar-SA" dirty="0" smtClean="0">
                <a:cs typeface="AL-Mateen" pitchFamily="2" charset="-78"/>
              </a:rPr>
              <a:t>جديدة</a:t>
            </a:r>
          </a:p>
          <a:p>
            <a:pPr marL="0" indent="0" algn="just" fontAlgn="auto">
              <a:spcAft>
                <a:spcPts val="0"/>
              </a:spcAft>
              <a:buFont typeface="Arial" pitchFamily="34" charset="0"/>
              <a:buNone/>
              <a:defRPr/>
            </a:pPr>
            <a:r>
              <a:rPr lang="ar-SA" dirty="0" smtClean="0">
                <a:cs typeface="AL-Mateen" pitchFamily="2" charset="-78"/>
              </a:rPr>
              <a:t>3-  </a:t>
            </a:r>
            <a:r>
              <a:rPr lang="ar-SA" dirty="0">
                <a:cs typeface="AL-Mateen" pitchFamily="2" charset="-78"/>
              </a:rPr>
              <a:t>تفعيل خاصية التعليق على التدوينات ، وعدم غلقها أمام ال زائرين</a:t>
            </a:r>
            <a:r>
              <a:rPr lang="ar-SA" dirty="0" smtClean="0">
                <a:cs typeface="AL-Mateen" pitchFamily="2" charset="-78"/>
              </a:rPr>
              <a:t>.</a:t>
            </a:r>
          </a:p>
          <a:p>
            <a:pPr marL="0" indent="0" algn="just" fontAlgn="auto">
              <a:spcAft>
                <a:spcPts val="0"/>
              </a:spcAft>
              <a:buFont typeface="Arial" pitchFamily="34" charset="0"/>
              <a:buNone/>
              <a:defRPr/>
            </a:pPr>
            <a:r>
              <a:rPr lang="ar-SA" dirty="0" smtClean="0">
                <a:cs typeface="AL-Mateen" pitchFamily="2" charset="-78"/>
              </a:rPr>
              <a:t>4- الأصالة </a:t>
            </a:r>
            <a:r>
              <a:rPr lang="ar-SA" dirty="0">
                <a:cs typeface="AL-Mateen" pitchFamily="2" charset="-78"/>
              </a:rPr>
              <a:t>في الكتابة، والتنويع المستمر في الموضوعات والمصادر المشار إليها</a:t>
            </a:r>
            <a:r>
              <a:rPr lang="en-US" dirty="0">
                <a:cs typeface="AL-Mateen" pitchFamily="2" charset="-78"/>
              </a:rPr>
              <a:t>.</a:t>
            </a:r>
          </a:p>
          <a:p>
            <a:pPr fontAlgn="auto">
              <a:spcAft>
                <a:spcPts val="0"/>
              </a:spcAft>
              <a:buFont typeface="Arial" pitchFamily="34" charset="0"/>
              <a:buChar char="•"/>
              <a:defRPr/>
            </a:pPr>
            <a:endParaRPr lang="ar-SA" dirty="0">
              <a:cs typeface="AL-Matee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0825" y="1341438"/>
            <a:ext cx="8569325" cy="4568825"/>
          </a:xfrm>
        </p:spPr>
        <p:txBody>
          <a:bodyPr rtlCol="1">
            <a:normAutofit/>
          </a:bodyPr>
          <a:lstStyle/>
          <a:p>
            <a:pPr marL="0" indent="0" algn="r" rtl="1" fontAlgn="auto">
              <a:spcAft>
                <a:spcPts val="0"/>
              </a:spcAft>
              <a:buFont typeface="Arial" pitchFamily="34" charset="0"/>
              <a:buNone/>
              <a:defRPr/>
            </a:pPr>
            <a:r>
              <a:rPr lang="ar-SA" dirty="0" smtClean="0">
                <a:cs typeface="AL-Mateen" pitchFamily="2" charset="-78"/>
              </a:rPr>
              <a:t>وهناك سمات </a:t>
            </a:r>
            <a:r>
              <a:rPr lang="ar-SA" dirty="0">
                <a:cs typeface="AL-Mateen" pitchFamily="2" charset="-78"/>
              </a:rPr>
              <a:t>عامة للمدونات يمكن إضافتها اختيار يا ، مثل: </a:t>
            </a:r>
            <a:endParaRPr lang="ar-SA" dirty="0" smtClean="0">
              <a:cs typeface="AL-Mateen" pitchFamily="2" charset="-78"/>
            </a:endParaRPr>
          </a:p>
          <a:p>
            <a:pPr marL="514350" indent="-514350" algn="r" rtl="1" fontAlgn="auto">
              <a:spcAft>
                <a:spcPts val="0"/>
              </a:spcAft>
              <a:buFont typeface="Arial" pitchFamily="34" charset="0"/>
              <a:buAutoNum type="arabicParenR"/>
              <a:defRPr/>
            </a:pPr>
            <a:r>
              <a:rPr lang="ar-SA" dirty="0" smtClean="0">
                <a:cs typeface="AL-Mateen" pitchFamily="2" charset="-78"/>
              </a:rPr>
              <a:t>إمكانية </a:t>
            </a:r>
            <a:r>
              <a:rPr lang="ar-SA" dirty="0">
                <a:cs typeface="AL-Mateen" pitchFamily="2" charset="-78"/>
              </a:rPr>
              <a:t>تصنيف التدوينات وفقا لتقسيمات موضوعية عريضة، تظهر على واجهة المدونة. </a:t>
            </a:r>
            <a:endParaRPr lang="ar-SA" dirty="0" smtClean="0">
              <a:cs typeface="AL-Mateen" pitchFamily="2" charset="-78"/>
            </a:endParaRPr>
          </a:p>
          <a:p>
            <a:pPr marL="514350" indent="-514350" algn="r" rtl="1" fontAlgn="auto">
              <a:spcAft>
                <a:spcPts val="0"/>
              </a:spcAft>
              <a:buFont typeface="Arial" pitchFamily="34" charset="0"/>
              <a:buAutoNum type="arabicParenR"/>
              <a:defRPr/>
            </a:pPr>
            <a:r>
              <a:rPr lang="ar-SA" dirty="0" smtClean="0">
                <a:cs typeface="AL-Mateen" pitchFamily="2" charset="-78"/>
              </a:rPr>
              <a:t>إمكانية </a:t>
            </a:r>
            <a:r>
              <a:rPr lang="ar-SA" dirty="0">
                <a:cs typeface="AL-Mateen" pitchFamily="2" charset="-78"/>
              </a:rPr>
              <a:t>اشتمال واجهة المدونة على تقويم </a:t>
            </a:r>
            <a:r>
              <a:rPr lang="ar-SA" dirty="0" smtClean="0">
                <a:cs typeface="AL-Mateen" pitchFamily="2" charset="-78"/>
              </a:rPr>
              <a:t>زمني شهري</a:t>
            </a:r>
          </a:p>
          <a:p>
            <a:pPr marL="514350" indent="-514350" algn="r" rtl="1" fontAlgn="auto">
              <a:spcAft>
                <a:spcPts val="0"/>
              </a:spcAft>
              <a:buFont typeface="Arial" pitchFamily="34" charset="0"/>
              <a:buAutoNum type="arabicParenR"/>
              <a:defRPr/>
            </a:pPr>
            <a:r>
              <a:rPr lang="ar-SA" dirty="0" smtClean="0">
                <a:cs typeface="AL-Mateen" pitchFamily="2" charset="-78"/>
              </a:rPr>
              <a:t>) </a:t>
            </a:r>
            <a:r>
              <a:rPr lang="ar-SA" dirty="0">
                <a:cs typeface="AL-Mateen" pitchFamily="2" charset="-78"/>
              </a:rPr>
              <a:t>إمكانية الإشارة في واجهة المدونة إلى الروابط الفائقة لمجموعة من المواقع </a:t>
            </a:r>
            <a:r>
              <a:rPr lang="ar-SA" dirty="0" smtClean="0">
                <a:cs typeface="AL-Mateen" pitchFamily="2" charset="-78"/>
              </a:rPr>
              <a:t>ذات الصلة </a:t>
            </a:r>
            <a:r>
              <a:rPr lang="ar-SA" dirty="0">
                <a:cs typeface="AL-Mateen" pitchFamily="2" charset="-78"/>
              </a:rPr>
              <a:t>بموضوع المدونة. للصفحة الخاصة</a:t>
            </a:r>
            <a:r>
              <a:rPr lang="en-US" dirty="0">
                <a:cs typeface="AL-Mateen" pitchFamily="2" charset="-78"/>
              </a:rPr>
              <a:t> URL 4</a:t>
            </a:r>
            <a:r>
              <a:rPr lang="en-US" dirty="0" smtClean="0">
                <a:cs typeface="AL-Mateen" pitchFamily="2" charset="-78"/>
              </a:rPr>
              <a:t>)</a:t>
            </a:r>
          </a:p>
          <a:p>
            <a:pPr marL="514350" indent="-514350" algn="r" rtl="1" fontAlgn="auto">
              <a:spcAft>
                <a:spcPts val="0"/>
              </a:spcAft>
              <a:buFont typeface="Arial" pitchFamily="34" charset="0"/>
              <a:buAutoNum type="arabicParenR"/>
              <a:defRPr/>
            </a:pPr>
            <a:r>
              <a:rPr lang="en-US" dirty="0" smtClean="0">
                <a:cs typeface="AL-Mateen" pitchFamily="2" charset="-78"/>
              </a:rPr>
              <a:t> </a:t>
            </a:r>
            <a:r>
              <a:rPr lang="ar-SA" dirty="0">
                <a:cs typeface="AL-Mateen" pitchFamily="2" charset="-78"/>
              </a:rPr>
              <a:t>إمكانية الإشارة إلى العنوان الإلكتروني لصاحب المدونة على </a:t>
            </a:r>
            <a:r>
              <a:rPr lang="ar-SA" dirty="0" smtClean="0">
                <a:cs typeface="AL-Mateen" pitchFamily="2" charset="-78"/>
              </a:rPr>
              <a:t>الشبكة العنكبوتية</a:t>
            </a:r>
            <a:r>
              <a:rPr lang="en-US" dirty="0">
                <a:cs typeface="AL-Mateen" pitchFamily="2" charset="-78"/>
              </a:rPr>
              <a:t>.</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a:xfrm>
            <a:off x="457200" y="274638"/>
            <a:ext cx="8229600" cy="850900"/>
          </a:xfrm>
          <a:solidFill>
            <a:srgbClr val="002060"/>
          </a:solidFill>
        </p:spPr>
        <p:txBody>
          <a:bodyPr/>
          <a:lstStyle/>
          <a:p>
            <a:r>
              <a:rPr lang="ar-SA" smtClean="0">
                <a:solidFill>
                  <a:schemeClr val="bg1"/>
                </a:solidFill>
                <a:cs typeface="AL-Mateen" pitchFamily="2" charset="-78"/>
              </a:rPr>
              <a:t>الفرق بين المدونة وصفحة الإنترنت</a:t>
            </a:r>
          </a:p>
        </p:txBody>
      </p:sp>
      <p:sp>
        <p:nvSpPr>
          <p:cNvPr id="3" name="عنصر نائب للمحتوى 2"/>
          <p:cNvSpPr>
            <a:spLocks noGrp="1"/>
          </p:cNvSpPr>
          <p:nvPr>
            <p:ph idx="1"/>
          </p:nvPr>
        </p:nvSpPr>
        <p:spPr>
          <a:xfrm>
            <a:off x="468313" y="1268413"/>
            <a:ext cx="8229600" cy="4525962"/>
          </a:xfrm>
        </p:spPr>
        <p:txBody>
          <a:bodyPr rtlCol="1">
            <a:normAutofit fontScale="25000" lnSpcReduction="20000"/>
          </a:bodyPr>
          <a:lstStyle/>
          <a:p>
            <a:pPr marL="0" indent="0" algn="r" fontAlgn="auto">
              <a:lnSpc>
                <a:spcPct val="170000"/>
              </a:lnSpc>
              <a:spcAft>
                <a:spcPts val="0"/>
              </a:spcAft>
              <a:buFont typeface="Arial" pitchFamily="34" charset="0"/>
              <a:buNone/>
              <a:defRPr/>
            </a:pPr>
            <a:r>
              <a:rPr lang="ar-SA" sz="12800" dirty="0" smtClean="0">
                <a:solidFill>
                  <a:srgbClr val="002060"/>
                </a:solidFill>
                <a:cs typeface="AL-Mateen" pitchFamily="2" charset="-78"/>
              </a:rPr>
              <a:t>ويتمثل </a:t>
            </a:r>
            <a:r>
              <a:rPr lang="ar-SA" sz="12800" dirty="0">
                <a:solidFill>
                  <a:srgbClr val="002060"/>
                </a:solidFill>
                <a:cs typeface="AL-Mateen" pitchFamily="2" charset="-78"/>
              </a:rPr>
              <a:t>هذا الفرق </a:t>
            </a:r>
            <a:r>
              <a:rPr lang="ar-SA" sz="8000" dirty="0" smtClean="0">
                <a:solidFill>
                  <a:srgbClr val="002060"/>
                </a:solidFill>
                <a:cs typeface="AL-Mateen" pitchFamily="2" charset="-78"/>
              </a:rPr>
              <a:t>في</a:t>
            </a:r>
            <a:r>
              <a:rPr lang="en-US" sz="8000" dirty="0">
                <a:cs typeface="AL-Mateen" pitchFamily="2" charset="-78"/>
              </a:rPr>
              <a:t/>
            </a:r>
            <a:br>
              <a:rPr lang="en-US" sz="8000" dirty="0">
                <a:cs typeface="AL-Mateen" pitchFamily="2" charset="-78"/>
              </a:rPr>
            </a:br>
            <a:r>
              <a:rPr lang="ar-SA" sz="12000" dirty="0">
                <a:cs typeface="AL-Mateen" pitchFamily="2" charset="-78"/>
              </a:rPr>
              <a:t>المدونة تتألف من صفحات أساسية, تميزها عن صفحات الانترنت المعيارية.: هي تسمح بخلق صفحات جديدة: معلومات جديدة تضاف بسهولة داخل نموذج (عادة يتألف من العنوان, التصنيف, و جسم المقالة), و من ثم تضاف المقالة إلى المدونة</a:t>
            </a:r>
            <a:r>
              <a:rPr lang="en-US" sz="12000" dirty="0">
                <a:cs typeface="AL-Mateen" pitchFamily="2" charset="-78"/>
              </a:rPr>
              <a:t>.</a:t>
            </a:r>
            <a:br>
              <a:rPr lang="en-US" sz="12000" dirty="0">
                <a:cs typeface="AL-Mateen" pitchFamily="2" charset="-78"/>
              </a:rPr>
            </a:br>
            <a:r>
              <a:rPr lang="ar-SA" sz="12000" dirty="0" smtClean="0">
                <a:cs typeface="AL-Mateen" pitchFamily="2" charset="-78"/>
              </a:rPr>
              <a:t>القوالب الأوتوماتيكية تهتم بعملية إضافة المقالة إلى الصفحة الرئيسية, إنشاء صفحة كاملة للمقالة</a:t>
            </a:r>
            <a:r>
              <a:rPr lang="en-US" sz="12800" dirty="0" smtClean="0">
                <a:cs typeface="AL-Mateen" pitchFamily="2" charset="-78"/>
              </a:rPr>
              <a:t>.</a:t>
            </a:r>
            <a:r>
              <a:rPr lang="en-US" sz="4000" dirty="0" smtClean="0">
                <a:cs typeface="AL-Mateen" pitchFamily="2" charset="-78"/>
              </a:rPr>
              <a:t/>
            </a:r>
            <a:br>
              <a:rPr lang="en-US" sz="4000" dirty="0" smtClean="0">
                <a:cs typeface="AL-Mateen" pitchFamily="2" charset="-78"/>
              </a:rPr>
            </a:br>
            <a:r>
              <a:rPr lang="en-US" dirty="0">
                <a:cs typeface="AL-Mateen" pitchFamily="2" charset="-78"/>
              </a:rPr>
              <a:t/>
            </a:r>
            <a:br>
              <a:rPr lang="en-US" dirty="0">
                <a:cs typeface="AL-Mateen" pitchFamily="2" charset="-78"/>
              </a:rPr>
            </a:br>
            <a:endParaRPr lang="ar-SA" dirty="0">
              <a:cs typeface="AL-Matee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457200" y="1196975"/>
            <a:ext cx="8229600" cy="5184775"/>
          </a:xfrm>
        </p:spPr>
        <p:txBody>
          <a:bodyPr/>
          <a:lstStyle/>
          <a:p>
            <a:pPr marL="0" indent="0" algn="just">
              <a:lnSpc>
                <a:spcPts val="4100"/>
              </a:lnSpc>
              <a:buFont typeface="Arial" charset="0"/>
              <a:buNone/>
            </a:pPr>
            <a:r>
              <a:rPr lang="ar-SA" smtClean="0">
                <a:cs typeface="AL-Mateen" pitchFamily="2" charset="-78"/>
              </a:rPr>
              <a:t>كما تسمح بالفلترة السهلة على مضمون المدونة, وفقاً للتاريخ, التصنيف أو الكاتب</a:t>
            </a:r>
            <a:r>
              <a:rPr lang="en-US" smtClean="0">
                <a:cs typeface="AL-Mateen" pitchFamily="2" charset="-78"/>
              </a:rPr>
              <a:t>.</a:t>
            </a:r>
            <a:r>
              <a:rPr lang="ar-SA" smtClean="0">
                <a:cs typeface="AL-Mateen" pitchFamily="2" charset="-78"/>
              </a:rPr>
              <a:t>كما تسمح لمدير المدونة إضافة عدد من الناشرين, المصرح لهم بكتابة مقالات ضمن المدونة اما الموقع فيكون من اتجاه واحد وهو من خلال مدير الموقع والمستخدمين مجرد قارئين لمحتوي الموقع هذا في الويب </a:t>
            </a:r>
          </a:p>
          <a:p>
            <a:pPr marL="0" indent="0" algn="just">
              <a:lnSpc>
                <a:spcPts val="4100"/>
              </a:lnSpc>
              <a:buFont typeface="Arial" charset="0"/>
              <a:buNone/>
            </a:pPr>
            <a:r>
              <a:rPr lang="ar-SA" smtClean="0">
                <a:cs typeface="AL-Mateen" pitchFamily="2" charset="-78"/>
              </a:rPr>
              <a:t>تختلف المدونة عن صفحة الإنترنت في أن صفحة الإنترنت عادة ما تكون ساكنة وقليلا ما يتغير محتواها ، أما المدونة تكون ديناميكية وضعت لتسهيل واستيعاب التغيرات المتكررة في المضمون وخاصة إعطاء فرصة للقراء للتعليق على الرسائل التي تظهر عليها ، </a:t>
            </a:r>
            <a:endParaRPr lang="ar-SA"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rtlCol="1">
            <a:normAutofit/>
          </a:bodyPr>
          <a:lstStyle/>
          <a:p>
            <a:pPr marL="0" indent="0" algn="just" fontAlgn="auto">
              <a:lnSpc>
                <a:spcPct val="150000"/>
              </a:lnSpc>
              <a:spcAft>
                <a:spcPts val="0"/>
              </a:spcAft>
              <a:buFont typeface="Arial" pitchFamily="34" charset="0"/>
              <a:buNone/>
              <a:defRPr/>
            </a:pPr>
            <a:r>
              <a:rPr lang="ar-SA" dirty="0">
                <a:cs typeface="AL-Mateen" pitchFamily="2" charset="-78"/>
              </a:rPr>
              <a:t>وتعطي للقراء القدرة على وضع تعليقاتهم ) الرسائل الثانوية ( دون الحاجة إلى إذن بذلك، كما أن </a:t>
            </a:r>
            <a:r>
              <a:rPr lang="ar-SA" dirty="0" err="1">
                <a:cs typeface="AL-Mateen" pitchFamily="2" charset="-78"/>
              </a:rPr>
              <a:t>القاريء</a:t>
            </a:r>
            <a:r>
              <a:rPr lang="ar-SA" dirty="0">
                <a:cs typeface="AL-Mateen" pitchFamily="2" charset="-78"/>
              </a:rPr>
              <a:t> يمكنه نشر وإضافة التدوين دون أن يكون لديه خبرة بكتابة أي كود برمجي بمجرد فقط كتابة التدوين والضغط على زر وهذه التقنية البسيطة تعزل المستخدم عن التعقيدات ،</a:t>
            </a:r>
            <a:r>
              <a:rPr lang="en-US" dirty="0">
                <a:cs typeface="AL-Mateen" pitchFamily="2" charset="-78"/>
              </a:rPr>
              <a:t>Publish </a:t>
            </a:r>
            <a:r>
              <a:rPr lang="ar-SA" dirty="0">
                <a:cs typeface="AL-Mateen" pitchFamily="2" charset="-78"/>
              </a:rPr>
              <a:t>النشر التقنية المرتبطة بالإنترنت وتتيح لكل شخص أن ينشر مدوناته ومقالاته بسهولة بالغة</a:t>
            </a:r>
            <a:r>
              <a:rPr lang="en-US" dirty="0">
                <a:cs typeface="AL-Mateen" pitchFamily="2" charset="-78"/>
              </a:rPr>
              <a:t>.</a:t>
            </a:r>
          </a:p>
          <a:p>
            <a:pPr fontAlgn="auto">
              <a:spcAft>
                <a:spcPts val="0"/>
              </a:spcAft>
              <a:buFont typeface="Arial" pitchFamily="34" charset="0"/>
              <a:buChar char="•"/>
              <a:defRPr/>
            </a:pPr>
            <a:endParaRPr lang="ar-SA" dirty="0"/>
          </a:p>
          <a:p>
            <a:pPr fontAlgn="auto">
              <a:spcAft>
                <a:spcPts val="0"/>
              </a:spcAft>
              <a:buFont typeface="Arial" pitchFamily="34" charset="0"/>
              <a:buChar char="•"/>
              <a:defRPr/>
            </a:pP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عنصر نائب للمحتوى 2"/>
          <p:cNvSpPr>
            <a:spLocks noGrp="1"/>
          </p:cNvSpPr>
          <p:nvPr>
            <p:ph idx="1"/>
          </p:nvPr>
        </p:nvSpPr>
        <p:spPr>
          <a:xfrm>
            <a:off x="539750" y="1773238"/>
            <a:ext cx="8229600" cy="4525962"/>
          </a:xfrm>
        </p:spPr>
        <p:txBody>
          <a:bodyPr/>
          <a:lstStyle/>
          <a:p>
            <a:pPr indent="0" algn="justLow">
              <a:lnSpc>
                <a:spcPct val="150000"/>
              </a:lnSpc>
              <a:buFont typeface="Arial" charset="0"/>
              <a:buNone/>
            </a:pPr>
            <a:r>
              <a:rPr lang="ar-SA" b="1" smtClean="0">
                <a:solidFill>
                  <a:srgbClr val="002060"/>
                </a:solidFill>
                <a:latin typeface="Traditional Arabic" pitchFamily="18" charset="-78"/>
                <a:ea typeface="Times New Roman" pitchFamily="18" charset="0"/>
                <a:cs typeface="AL-Mateen" pitchFamily="2" charset="-78"/>
              </a:rPr>
              <a:t>تعتبر المدونات الإلكترونية (</a:t>
            </a:r>
            <a:r>
              <a:rPr lang="en-US" b="1" smtClean="0">
                <a:solidFill>
                  <a:srgbClr val="002060"/>
                </a:solidFill>
                <a:latin typeface="Traditional Arabic" pitchFamily="18" charset="-78"/>
                <a:ea typeface="Times New Roman" pitchFamily="18" charset="0"/>
                <a:cs typeface="AL-Mateen" pitchFamily="2" charset="-78"/>
              </a:rPr>
              <a:t>Weblogs</a:t>
            </a:r>
            <a:r>
              <a:rPr lang="ar-SA" b="1" smtClean="0">
                <a:solidFill>
                  <a:srgbClr val="002060"/>
                </a:solidFill>
                <a:latin typeface="Traditional Arabic" pitchFamily="18" charset="-78"/>
                <a:ea typeface="Times New Roman" pitchFamily="18" charset="0"/>
                <a:cs typeface="AL-Mateen" pitchFamily="2" charset="-78"/>
              </a:rPr>
              <a:t>) إحدى أهم تقنيات الويب 2,0، التي كثر انتشارها في هذا العصر لسماحها للمشتركين بالتعبير عن آرائهم بالصوت والصورة، وقد كانت في بداية ظهورها عبارة عن مذكرات شخصية وخواطر لأشخاص يدونون مذكراتهم والأحداث في حياتهم على صفحاتهم الخاصة على الشبكة، </a:t>
            </a:r>
            <a:endParaRPr lang="ar-SA" smtClean="0">
              <a:solidFill>
                <a:srgbClr val="002060"/>
              </a:solidFill>
              <a:cs typeface="AL-Mateen" pitchFamily="2" charset="-78"/>
            </a:endParaRPr>
          </a:p>
        </p:txBody>
      </p:sp>
      <p:sp>
        <p:nvSpPr>
          <p:cNvPr id="4" name="Title 3"/>
          <p:cNvSpPr>
            <a:spLocks noGrp="1"/>
          </p:cNvSpPr>
          <p:nvPr>
            <p:ph type="title"/>
          </p:nvPr>
        </p:nvSpPr>
        <p:spPr/>
        <p:txBody>
          <a:bodyPr/>
          <a:lstStyle/>
          <a:p>
            <a:r>
              <a:rPr lang="ar-IQ" dirty="0" smtClean="0"/>
              <a:t>ماهي</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875"/>
            <a:ext cx="8229600" cy="4713288"/>
          </a:xfrm>
        </p:spPr>
        <p:txBody>
          <a:bodyPr rtlCol="1">
            <a:normAutofit/>
          </a:bodyPr>
          <a:lstStyle/>
          <a:p>
            <a:pPr marL="0" indent="0" algn="just" fontAlgn="auto">
              <a:lnSpc>
                <a:spcPct val="150000"/>
              </a:lnSpc>
              <a:spcAft>
                <a:spcPts val="0"/>
              </a:spcAft>
              <a:buFont typeface="Arial" pitchFamily="34" charset="0"/>
              <a:buNone/>
              <a:defRPr/>
            </a:pPr>
            <a:r>
              <a:rPr lang="ar-SA" b="1" dirty="0">
                <a:solidFill>
                  <a:srgbClr val="002060"/>
                </a:solidFill>
                <a:latin typeface="Traditional Arabic" pitchFamily="18" charset="-78"/>
                <a:ea typeface="Times New Roman" pitchFamily="18" charset="0"/>
                <a:cs typeface="AL-Mateen" pitchFamily="2" charset="-78"/>
              </a:rPr>
              <a:t>بعد ذلك تطور استخدام المدونات الإلكترونية لتشمل عدة أغراض ومواضيع عامة ومتخصصة، وازداد عدد روادها لتسجل حضوراً واهتماماً كبيراً من قبل مستخدمي الإنترنت، حيث أصبح لديها قارئيها المستمرين الذين تجمعهم نفس الاهتمامات وتتم بينهم العديد من النقاشات والحوارات الدائمة</a:t>
            </a:r>
            <a:r>
              <a:rPr lang="ar-SA" dirty="0" smtClean="0">
                <a:solidFill>
                  <a:srgbClr val="002060"/>
                </a:solidFill>
                <a:cs typeface="AL-Mateen" pitchFamily="2" charset="-78"/>
              </a:rPr>
              <a:t>.</a:t>
            </a:r>
            <a:r>
              <a:rPr lang="ar-SA" b="1" dirty="0">
                <a:solidFill>
                  <a:srgbClr val="002060"/>
                </a:solidFill>
                <a:latin typeface="Traditional Arabic" pitchFamily="18" charset="-78"/>
                <a:ea typeface="Times New Roman" pitchFamily="18" charset="0"/>
                <a:cs typeface="AL-Mateen" pitchFamily="2" charset="-78"/>
              </a:rPr>
              <a:t> وبالرغم من أن المدونات من التقنيات الحديثة التي كثر وانتشر استخدامها بين أفراد المجتمعات على اختلاف توجهاتهم، وبدأ استخدامها في التعليم ينتشر بقوة في الدول المتقدمة، إلا أن استخدامها في التعليم في الدول </a:t>
            </a:r>
            <a:r>
              <a:rPr lang="ar-SA" b="1" dirty="0" smtClean="0">
                <a:solidFill>
                  <a:srgbClr val="002060"/>
                </a:solidFill>
                <a:latin typeface="Traditional Arabic" pitchFamily="18" charset="-78"/>
                <a:ea typeface="Times New Roman" pitchFamily="18" charset="0"/>
                <a:cs typeface="AL-Mateen" pitchFamily="2" charset="-78"/>
              </a:rPr>
              <a:t>العربية ليس كما ينبغي</a:t>
            </a:r>
            <a:endParaRPr lang="ar-SA" dirty="0">
              <a:cs typeface="AL-Mateen" pitchFamily="2" charset="-78"/>
            </a:endParaRPr>
          </a:p>
          <a:p>
            <a:pPr marL="0" indent="0" fontAlgn="auto">
              <a:spcAft>
                <a:spcPts val="0"/>
              </a:spcAft>
              <a:buFont typeface="Arial" pitchFamily="34" charset="0"/>
              <a:buNone/>
              <a:defRPr/>
            </a:pPr>
            <a:endParaRPr lang="ar-SA" dirty="0">
              <a:solidFill>
                <a:srgbClr val="002060"/>
              </a:solidFill>
              <a:cs typeface="AL-Mateen" pitchFamily="2" charset="-78"/>
            </a:endParaRPr>
          </a:p>
          <a:p>
            <a:pPr fontAlgn="auto">
              <a:spcAft>
                <a:spcPts val="0"/>
              </a:spcAft>
              <a:buFont typeface="Arial" pitchFamily="34" charset="0"/>
              <a:buChar char="•"/>
              <a:defRPr/>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8313" y="1412875"/>
            <a:ext cx="8229600" cy="4857750"/>
          </a:xfrm>
        </p:spPr>
        <p:txBody>
          <a:bodyPr rtlCol="1">
            <a:normAutofit/>
          </a:bodyPr>
          <a:lstStyle/>
          <a:p>
            <a:pPr marL="0" indent="0" algn="just" fontAlgn="auto">
              <a:lnSpc>
                <a:spcPct val="150000"/>
              </a:lnSpc>
              <a:spcAft>
                <a:spcPts val="0"/>
              </a:spcAft>
              <a:buFont typeface="Arial" pitchFamily="34" charset="0"/>
              <a:buNone/>
              <a:defRPr/>
            </a:pPr>
            <a:r>
              <a:rPr lang="ar-SA" dirty="0" smtClean="0">
                <a:cs typeface="AL-Mateen" pitchFamily="2" charset="-78"/>
              </a:rPr>
              <a:t>وقد </a:t>
            </a:r>
            <a:r>
              <a:rPr lang="ar-SA" dirty="0">
                <a:cs typeface="AL-Mateen" pitchFamily="2" charset="-78"/>
              </a:rPr>
              <a:t>كانت </a:t>
            </a:r>
            <a:r>
              <a:rPr lang="ar-SA" dirty="0" smtClean="0">
                <a:cs typeface="AL-Mateen" pitchFamily="2" charset="-78"/>
              </a:rPr>
              <a:t>ف المدونات في </a:t>
            </a:r>
            <a:r>
              <a:rPr lang="ar-SA" dirty="0">
                <a:cs typeface="AL-Mateen" pitchFamily="2" charset="-78"/>
              </a:rPr>
              <a:t>بداية ظهورها عبارة عن مذكرات شخصية وخواطر لأشخاص يدونون مذكراتهم والأحداث في حياتهم على صفحاتهم الخاصة على الشبكة، بعد ذلك تطور استخدام المدونات الإلكترونية لتشمل عدة أغراض ومواضيع عامة ومتخصصة، وازداد عدد روادها لتسجل حضورا واهتماما كبيرا من قبل مستخدمي الإنترنت، حيث أصبح لديها قارئيها المستمرين الذين تجمعهم نفس الاهتمامات وتتم بينهم العديد من النقاشات والحوارات الدائمة</a:t>
            </a:r>
            <a:r>
              <a:rPr lang="en-US" dirty="0" smtClean="0">
                <a:cs typeface="AL-Mateen" pitchFamily="2" charset="-78"/>
              </a:rPr>
              <a:t>.</a:t>
            </a:r>
            <a:endParaRPr lang="en-US" dirty="0">
              <a:cs typeface="AL-Matee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8313" y="1484313"/>
            <a:ext cx="8229600" cy="4525962"/>
          </a:xfrm>
        </p:spPr>
        <p:txBody>
          <a:bodyPr rtlCol="1">
            <a:normAutofit/>
          </a:bodyPr>
          <a:lstStyle/>
          <a:p>
            <a:pPr marL="0" indent="0" algn="just" fontAlgn="auto">
              <a:lnSpc>
                <a:spcPct val="150000"/>
              </a:lnSpc>
              <a:spcAft>
                <a:spcPts val="0"/>
              </a:spcAft>
              <a:buFont typeface="Arial" pitchFamily="34" charset="0"/>
              <a:buNone/>
              <a:defRPr/>
            </a:pPr>
            <a:r>
              <a:rPr lang="ar-SA" dirty="0" smtClean="0">
                <a:cs typeface="AL-Mateen" pitchFamily="2" charset="-78"/>
              </a:rPr>
              <a:t>وبعد الانتشار الواسع للمدونات بين المستفيدين من الشبكة العنكبوتية، أصبحت توصف بأنها ثاني ثورة في عالم الإنترنت بعد البريد الإلكتروني، وأنها الآن إلى جانب البريد الإلكتروني والويكي تعد أحد أبرز خدمات الإنترنت</a:t>
            </a:r>
            <a:r>
              <a:rPr lang="en-US" dirty="0" smtClean="0">
                <a:cs typeface="AL-Mateen" pitchFamily="2" charset="-78"/>
              </a:rPr>
              <a:t>. Content ( </a:t>
            </a:r>
            <a:r>
              <a:rPr lang="ar-SA" dirty="0" smtClean="0">
                <a:cs typeface="AL-Mateen" pitchFamily="2" charset="-78"/>
              </a:rPr>
              <a:t>وتعد المدونات نوع من أنواع نظم إدارة المحتوى والتي يمكن توظيفها لنشر محتوى المقرر</a:t>
            </a:r>
            <a:r>
              <a:rPr lang="en-US" dirty="0" smtClean="0">
                <a:cs typeface="AL-Mateen" pitchFamily="2" charset="-78"/>
              </a:rPr>
              <a:t> )Management System </a:t>
            </a:r>
            <a:r>
              <a:rPr lang="ar-SA" dirty="0" smtClean="0">
                <a:cs typeface="AL-Mateen" pitchFamily="2" charset="-78"/>
              </a:rPr>
              <a:t>الدراسي وللنقاش مع الطلبة</a:t>
            </a:r>
            <a:r>
              <a:rPr lang="en-US" dirty="0" smtClean="0">
                <a:cs typeface="AL-Mateen" pitchFamily="2" charset="-78"/>
              </a:rPr>
              <a:t>.</a:t>
            </a:r>
            <a:endParaRPr lang="ar-SA" dirty="0" smtClean="0">
              <a:cs typeface="AL-Mateen" pitchFamily="2" charset="-78"/>
            </a:endParaRPr>
          </a:p>
          <a:p>
            <a:pPr fontAlgn="auto">
              <a:spcAft>
                <a:spcPts val="0"/>
              </a:spcAft>
              <a:buFont typeface="Arial" pitchFamily="34" charset="0"/>
              <a:buChar char="•"/>
              <a:defRPr/>
            </a:pPr>
            <a:endParaRPr lang="ar-SA" dirty="0">
              <a:cs typeface="AL-Matee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76250"/>
            <a:ext cx="8229600" cy="941388"/>
          </a:xfrm>
          <a:solidFill>
            <a:srgbClr val="002060"/>
          </a:solidFill>
        </p:spPr>
        <p:style>
          <a:lnRef idx="3">
            <a:schemeClr val="lt1"/>
          </a:lnRef>
          <a:fillRef idx="1">
            <a:schemeClr val="accent5"/>
          </a:fillRef>
          <a:effectRef idx="1">
            <a:schemeClr val="accent5"/>
          </a:effectRef>
          <a:fontRef idx="minor">
            <a:schemeClr val="lt1"/>
          </a:fontRef>
        </p:style>
        <p:txBody>
          <a:bodyPr rtlCol="1">
            <a:normAutofit fontScale="90000"/>
          </a:bodyPr>
          <a:lstStyle/>
          <a:p>
            <a:pPr fontAlgn="auto">
              <a:spcAft>
                <a:spcPts val="0"/>
              </a:spcAft>
              <a:defRPr/>
            </a:pPr>
            <a:r>
              <a:rPr lang="ar-SA" dirty="0" smtClean="0">
                <a:cs typeface="AL-Mateen" pitchFamily="2" charset="-78"/>
              </a:rPr>
              <a:t/>
            </a:r>
            <a:br>
              <a:rPr lang="ar-SA" dirty="0" smtClean="0">
                <a:cs typeface="AL-Mateen" pitchFamily="2" charset="-78"/>
              </a:rPr>
            </a:br>
            <a:r>
              <a:rPr lang="ar-SA" dirty="0" smtClean="0">
                <a:cs typeface="AL-Mateen" pitchFamily="2" charset="-78"/>
              </a:rPr>
              <a:t>تعريف </a:t>
            </a:r>
            <a:r>
              <a:rPr lang="ar-SA" dirty="0">
                <a:cs typeface="AL-Mateen" pitchFamily="2" charset="-78"/>
              </a:rPr>
              <a:t>المدونة</a:t>
            </a:r>
            <a:r>
              <a:rPr lang="en-US" dirty="0">
                <a:cs typeface="AL-Mateen" pitchFamily="2" charset="-78"/>
              </a:rPr>
              <a:t/>
            </a:r>
            <a:br>
              <a:rPr lang="en-US" dirty="0">
                <a:cs typeface="AL-Mateen" pitchFamily="2" charset="-78"/>
              </a:rPr>
            </a:br>
            <a:endParaRPr lang="ar-SA" dirty="0">
              <a:cs typeface="AL-Mateen" pitchFamily="2" charset="-78"/>
            </a:endParaRPr>
          </a:p>
        </p:txBody>
      </p:sp>
      <p:sp>
        <p:nvSpPr>
          <p:cNvPr id="3" name="عنصر نائب للمحتوى 2"/>
          <p:cNvSpPr>
            <a:spLocks noGrp="1"/>
          </p:cNvSpPr>
          <p:nvPr>
            <p:ph idx="1"/>
          </p:nvPr>
        </p:nvSpPr>
        <p:spPr/>
        <p:txBody>
          <a:bodyPr rtlCol="1">
            <a:normAutofit/>
          </a:bodyPr>
          <a:lstStyle/>
          <a:p>
            <a:pPr marL="0" indent="0" algn="just" fontAlgn="auto">
              <a:lnSpc>
                <a:spcPct val="150000"/>
              </a:lnSpc>
              <a:spcAft>
                <a:spcPts val="0"/>
              </a:spcAft>
              <a:buFont typeface="Arial" pitchFamily="34" charset="0"/>
              <a:buNone/>
              <a:defRPr/>
            </a:pPr>
            <a:r>
              <a:rPr lang="ar-SA" dirty="0" smtClean="0">
                <a:cs typeface="AL-Mateen" pitchFamily="2" charset="-78"/>
              </a:rPr>
              <a:t>أصل </a:t>
            </a:r>
            <a:r>
              <a:rPr lang="ar-SA" dirty="0">
                <a:cs typeface="AL-Mateen" pitchFamily="2" charset="-78"/>
              </a:rPr>
              <a:t>كلمة </a:t>
            </a:r>
            <a:r>
              <a:rPr lang="en-US" dirty="0">
                <a:cs typeface="AL-Mateen" pitchFamily="2" charset="-78"/>
              </a:rPr>
              <a:t>Blog</a:t>
            </a:r>
            <a:r>
              <a:rPr lang="ar-SA" dirty="0">
                <a:cs typeface="AL-Mateen" pitchFamily="2" charset="-78"/>
              </a:rPr>
              <a:t> هو الاختصار لكلمتي </a:t>
            </a:r>
            <a:r>
              <a:rPr lang="en-US" dirty="0">
                <a:cs typeface="AL-Mateen" pitchFamily="2" charset="-78"/>
              </a:rPr>
              <a:t>Web Log</a:t>
            </a:r>
            <a:r>
              <a:rPr lang="ar-SA" dirty="0">
                <a:cs typeface="AL-Mateen" pitchFamily="2" charset="-78"/>
              </a:rPr>
              <a:t>، أي سجل الكتروني، وهي أحد أدوات النشر الإلكتروني التي تسمح لمستخدميها لنشر جميع أعمالهم بسهولة وسرعة كبيرة، سواء كانت هذه الأعمال نصوصاً الكترونية أو أعمال فنية أو ارتباطات لمواقع إلكترونية </a:t>
            </a:r>
            <a:r>
              <a:rPr lang="ar-SA" dirty="0" smtClean="0">
                <a:cs typeface="AL-Mateen" pitchFamily="2" charset="-78"/>
              </a:rPr>
              <a:t>أخرى. ويعتبر </a:t>
            </a:r>
            <a:r>
              <a:rPr lang="ar-SA" dirty="0">
                <a:cs typeface="AL-Mateen" pitchFamily="2" charset="-78"/>
              </a:rPr>
              <a:t>التدوين الإلكتروني واحدا من أسرع الاتجاهات نموا على شبكة الإنترنت</a:t>
            </a:r>
            <a:r>
              <a:rPr lang="ar-SA" dirty="0" smtClean="0">
                <a:cs typeface="AL-Mateen" pitchFamily="2" charset="-78"/>
              </a:rPr>
              <a:t>.”</a:t>
            </a:r>
            <a:endParaRPr lang="en-US" dirty="0">
              <a:cs typeface="AL-Mateen" pitchFamily="2" charset="-78"/>
            </a:endParaRPr>
          </a:p>
          <a:p>
            <a:pPr fontAlgn="auto">
              <a:spcAft>
                <a:spcPts val="0"/>
              </a:spcAft>
              <a:buFont typeface="Arial" pitchFamily="34" charset="0"/>
              <a:buChar char="•"/>
              <a:defRPr/>
            </a:pPr>
            <a:endParaRPr lang="en-US" dirty="0">
              <a:cs typeface="AL-Mateen" pitchFamily="2" charset="-78"/>
            </a:endParaRPr>
          </a:p>
          <a:p>
            <a:pPr fontAlgn="auto">
              <a:lnSpc>
                <a:spcPts val="4400"/>
              </a:lnSpc>
              <a:spcAft>
                <a:spcPts val="0"/>
              </a:spcAft>
              <a:buFont typeface="Arial" pitchFamily="34" charset="0"/>
              <a:buChar char="•"/>
              <a:defRPr/>
            </a:pPr>
            <a:endParaRPr lang="ar-SA" dirty="0">
              <a:cs typeface="AL-Matee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7875"/>
          </a:xfrm>
          <a:solidFill>
            <a:srgbClr val="002060"/>
          </a:solidFill>
        </p:spPr>
        <p:txBody>
          <a:bodyPr rtlCol="1">
            <a:normAutofit fontScale="90000"/>
          </a:bodyPr>
          <a:lstStyle/>
          <a:p>
            <a:pPr fontAlgn="auto">
              <a:spcAft>
                <a:spcPts val="0"/>
              </a:spcAft>
              <a:defRPr/>
            </a:pPr>
            <a:r>
              <a:rPr lang="ar-SA" b="1" u="sng" cap="all" dirty="0" smtClean="0">
                <a:solidFill>
                  <a:schemeClr val="bg1"/>
                </a:solidFill>
                <a:effectLst>
                  <a:outerShdw blurRad="38100" dist="38100" dir="2700000" algn="tl">
                    <a:srgbClr val="000000">
                      <a:alpha val="43137"/>
                    </a:srgbClr>
                  </a:outerShdw>
                </a:effectLst>
                <a:cs typeface="AL-Mateen" pitchFamily="2" charset="-78"/>
              </a:rPr>
              <a:t/>
            </a:r>
            <a:br>
              <a:rPr lang="ar-SA" b="1" u="sng" cap="all" dirty="0" smtClean="0">
                <a:solidFill>
                  <a:schemeClr val="bg1"/>
                </a:solidFill>
                <a:effectLst>
                  <a:outerShdw blurRad="38100" dist="38100" dir="2700000" algn="tl">
                    <a:srgbClr val="000000">
                      <a:alpha val="43137"/>
                    </a:srgbClr>
                  </a:outerShdw>
                </a:effectLst>
                <a:cs typeface="AL-Mateen" pitchFamily="2" charset="-78"/>
              </a:rPr>
            </a:br>
            <a:r>
              <a:rPr lang="ar-SA" b="1" cap="all" dirty="0" smtClean="0">
                <a:solidFill>
                  <a:schemeClr val="bg1"/>
                </a:solidFill>
                <a:effectLst>
                  <a:outerShdw blurRad="38100" dist="38100" dir="2700000" algn="tl">
                    <a:srgbClr val="000000">
                      <a:alpha val="43137"/>
                    </a:srgbClr>
                  </a:outerShdw>
                </a:effectLst>
                <a:cs typeface="AL-Mateen" pitchFamily="2" charset="-78"/>
              </a:rPr>
              <a:t>مواقع </a:t>
            </a:r>
            <a:r>
              <a:rPr lang="ar-SA" b="1" cap="all" dirty="0">
                <a:solidFill>
                  <a:schemeClr val="bg1"/>
                </a:solidFill>
                <a:effectLst>
                  <a:outerShdw blurRad="38100" dist="38100" dir="2700000" algn="tl">
                    <a:srgbClr val="000000">
                      <a:alpha val="43137"/>
                    </a:srgbClr>
                  </a:outerShdw>
                </a:effectLst>
                <a:cs typeface="AL-Mateen" pitchFamily="2" charset="-78"/>
              </a:rPr>
              <a:t>تدعم خدمة المدونات:</a:t>
            </a:r>
            <a:r>
              <a:rPr lang="en-US" b="1" dirty="0">
                <a:solidFill>
                  <a:schemeClr val="bg1"/>
                </a:solidFill>
                <a:cs typeface="AL-Mateen" pitchFamily="2" charset="-78"/>
              </a:rPr>
              <a:t/>
            </a:r>
            <a:br>
              <a:rPr lang="en-US" b="1" dirty="0">
                <a:solidFill>
                  <a:schemeClr val="bg1"/>
                </a:solidFill>
                <a:cs typeface="AL-Mateen" pitchFamily="2" charset="-78"/>
              </a:rPr>
            </a:br>
            <a:endParaRPr lang="ar-SA" dirty="0">
              <a:solidFill>
                <a:schemeClr val="bg1"/>
              </a:solidFill>
              <a:cs typeface="AL-Mateen" pitchFamily="2" charset="-78"/>
            </a:endParaRPr>
          </a:p>
        </p:txBody>
      </p:sp>
      <p:sp>
        <p:nvSpPr>
          <p:cNvPr id="3" name="عنصر نائب للمحتوى 2"/>
          <p:cNvSpPr>
            <a:spLocks noGrp="1"/>
          </p:cNvSpPr>
          <p:nvPr>
            <p:ph idx="1"/>
          </p:nvPr>
        </p:nvSpPr>
        <p:spPr>
          <a:xfrm>
            <a:off x="457200" y="1412875"/>
            <a:ext cx="8229600" cy="4713288"/>
          </a:xfrm>
        </p:spPr>
        <p:txBody>
          <a:bodyPr rtlCol="1">
            <a:normAutofit/>
          </a:bodyPr>
          <a:lstStyle/>
          <a:p>
            <a:pPr algn="r" rtl="1" fontAlgn="auto">
              <a:lnSpc>
                <a:spcPct val="150000"/>
              </a:lnSpc>
              <a:spcAft>
                <a:spcPts val="0"/>
              </a:spcAft>
              <a:buFont typeface="Arial" pitchFamily="34" charset="0"/>
              <a:buChar char="•"/>
              <a:defRPr/>
            </a:pPr>
            <a:r>
              <a:rPr lang="ar-SA" b="1" dirty="0" smtClean="0">
                <a:cs typeface="AL-Mateen" pitchFamily="2" charset="-78"/>
              </a:rPr>
              <a:t>هناك </a:t>
            </a:r>
            <a:r>
              <a:rPr lang="ar-SA" b="1" dirty="0">
                <a:cs typeface="AL-Mateen" pitchFamily="2" charset="-78"/>
              </a:rPr>
              <a:t>العديد من المواقع والبرامج التي تقدم خدمات التدوين، منها</a:t>
            </a:r>
            <a:r>
              <a:rPr lang="ar-SA" b="1" i="1" dirty="0">
                <a:cs typeface="AL-Mateen" pitchFamily="2" charset="-78"/>
              </a:rPr>
              <a:t>:</a:t>
            </a:r>
            <a:endParaRPr lang="en-US" b="1" dirty="0">
              <a:cs typeface="AL-Mateen" pitchFamily="2" charset="-78"/>
            </a:endParaRPr>
          </a:p>
          <a:p>
            <a:pPr algn="r" rtl="1" fontAlgn="auto">
              <a:lnSpc>
                <a:spcPct val="150000"/>
              </a:lnSpc>
              <a:spcAft>
                <a:spcPts val="0"/>
              </a:spcAft>
              <a:buFont typeface="Arial" pitchFamily="34" charset="0"/>
              <a:buChar char="•"/>
              <a:defRPr/>
            </a:pPr>
            <a:r>
              <a:rPr lang="ar-SA" b="1" dirty="0">
                <a:cs typeface="AL-Mateen" pitchFamily="2" charset="-78"/>
              </a:rPr>
              <a:t>- موقع بلوجر </a:t>
            </a:r>
            <a:r>
              <a:rPr lang="en-US" b="1" dirty="0">
                <a:cs typeface="AL-Mateen" pitchFamily="2" charset="-78"/>
              </a:rPr>
              <a:t>Blogger</a:t>
            </a:r>
            <a:r>
              <a:rPr lang="ar-SA" b="1" dirty="0">
                <a:cs typeface="AL-Mateen" pitchFamily="2" charset="-78"/>
              </a:rPr>
              <a:t>: موقع يقدم خدمة التدوين من </a:t>
            </a:r>
            <a:r>
              <a:rPr lang="en-US" b="1" dirty="0">
                <a:cs typeface="AL-Mateen" pitchFamily="2" charset="-78"/>
              </a:rPr>
              <a:t>Google</a:t>
            </a:r>
            <a:r>
              <a:rPr lang="ar-SA" b="1" dirty="0">
                <a:cs typeface="AL-Mateen" pitchFamily="2" charset="-78"/>
              </a:rPr>
              <a:t>. من أشهر مواقع التدوين، ويشترط لعمل مدونة عليه، أن يكون للمدون بريد على </a:t>
            </a:r>
            <a:r>
              <a:rPr lang="en-US" b="1" dirty="0">
                <a:cs typeface="AL-Mateen" pitchFamily="2" charset="-78"/>
              </a:rPr>
              <a:t>Gmail</a:t>
            </a:r>
            <a:r>
              <a:rPr lang="ar-SA" b="1" dirty="0">
                <a:cs typeface="AL-Mateen" pitchFamily="2" charset="-78"/>
              </a:rPr>
              <a:t>.</a:t>
            </a:r>
            <a:endParaRPr lang="en-US" b="1" dirty="0">
              <a:cs typeface="AL-Mateen" pitchFamily="2" charset="-78"/>
            </a:endParaRPr>
          </a:p>
          <a:p>
            <a:pPr algn="r" rtl="1" fontAlgn="auto">
              <a:lnSpc>
                <a:spcPct val="150000"/>
              </a:lnSpc>
              <a:spcAft>
                <a:spcPts val="0"/>
              </a:spcAft>
              <a:buFont typeface="Arial" pitchFamily="34" charset="0"/>
              <a:buChar char="•"/>
              <a:defRPr/>
            </a:pPr>
            <a:r>
              <a:rPr lang="ar-SA" b="1" dirty="0">
                <a:cs typeface="AL-Mateen" pitchFamily="2" charset="-78"/>
              </a:rPr>
              <a:t>- موقع مدونتي </a:t>
            </a:r>
            <a:r>
              <a:rPr lang="en-US" b="1" dirty="0" err="1">
                <a:cs typeface="AL-Mateen" pitchFamily="2" charset="-78"/>
              </a:rPr>
              <a:t>modawanati</a:t>
            </a:r>
            <a:r>
              <a:rPr lang="ar-SA" b="1" dirty="0">
                <a:cs typeface="AL-Mateen" pitchFamily="2" charset="-78"/>
              </a:rPr>
              <a:t>: موقع عربي متخصص في تقديم خدمة المدونات العربية المجانية، ويسمح بعرض محتوى غير نصي</a:t>
            </a:r>
            <a:r>
              <a:rPr lang="ar-SA" b="1" dirty="0" smtClean="0">
                <a:cs typeface="AL-Mateen" pitchFamily="2" charset="-78"/>
              </a:rPr>
              <a:t>.</a:t>
            </a:r>
            <a:r>
              <a:rPr lang="ar-SA" b="1" dirty="0">
                <a:cs typeface="AL-Mateen" pitchFamily="2" charset="-78"/>
              </a:rPr>
              <a:t> </a:t>
            </a:r>
            <a:endParaRPr lang="ar-SA" dirty="0">
              <a:cs typeface="AL-Matee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لمحتوى 2"/>
          <p:cNvSpPr>
            <a:spLocks noGrp="1"/>
          </p:cNvSpPr>
          <p:nvPr>
            <p:ph idx="1"/>
          </p:nvPr>
        </p:nvSpPr>
        <p:spPr>
          <a:xfrm>
            <a:off x="457200" y="1412875"/>
            <a:ext cx="8229600" cy="4713288"/>
          </a:xfrm>
        </p:spPr>
        <p:txBody>
          <a:bodyPr/>
          <a:lstStyle/>
          <a:p>
            <a:pPr algn="r" rtl="1"/>
            <a:r>
              <a:rPr lang="ar-SA" b="1" dirty="0" smtClean="0">
                <a:cs typeface="AL-Mateen" pitchFamily="2" charset="-78"/>
              </a:rPr>
              <a:t>موقع جيران </a:t>
            </a:r>
            <a:r>
              <a:rPr lang="en-US" b="1" dirty="0" err="1" smtClean="0">
                <a:cs typeface="AL-Mateen" pitchFamily="2" charset="-78"/>
              </a:rPr>
              <a:t>jeeran</a:t>
            </a:r>
            <a:r>
              <a:rPr lang="ar-SA" b="1" dirty="0" smtClean="0">
                <a:cs typeface="AL-Mateen" pitchFamily="2" charset="-78"/>
              </a:rPr>
              <a:t>: موقع يحوي عددا من المدونات المجانية، كما يمكن البحث من خلاله عن عدد من المدونات العربية، وله واجهات مميزة، على الرغم من أنه أقل تقدما من غيره.</a:t>
            </a:r>
            <a:endParaRPr lang="en-US" b="1" dirty="0" smtClean="0">
              <a:cs typeface="AL-Mateen" pitchFamily="2" charset="-78"/>
            </a:endParaRPr>
          </a:p>
          <a:p>
            <a:pPr algn="r" rtl="1"/>
            <a:r>
              <a:rPr lang="ar-SA" b="1" dirty="0" smtClean="0">
                <a:cs typeface="AL-Mateen" pitchFamily="2" charset="-78"/>
              </a:rPr>
              <a:t>- موقع مكتوب </a:t>
            </a:r>
            <a:r>
              <a:rPr lang="en-US" b="1" dirty="0" err="1" smtClean="0">
                <a:cs typeface="AL-Mateen" pitchFamily="2" charset="-78"/>
              </a:rPr>
              <a:t>maktoob</a:t>
            </a:r>
            <a:r>
              <a:rPr lang="ar-SA" b="1" dirty="0" smtClean="0">
                <a:cs typeface="AL-Mateen" pitchFamily="2" charset="-78"/>
              </a:rPr>
              <a:t>: موقع عربي لإنشاء المدونات، سهل الاستعمال.</a:t>
            </a:r>
            <a:endParaRPr lang="en-US" b="1" dirty="0" smtClean="0">
              <a:cs typeface="AL-Mateen" pitchFamily="2" charset="-78"/>
            </a:endParaRPr>
          </a:p>
          <a:p>
            <a:pPr algn="r" rtl="1"/>
            <a:r>
              <a:rPr lang="ar-SA" b="1" dirty="0" smtClean="0">
                <a:cs typeface="AL-Mateen" pitchFamily="2" charset="-78"/>
              </a:rPr>
              <a:t>- موقع مدونات </a:t>
            </a:r>
            <a:r>
              <a:rPr lang="en-US" b="1" dirty="0" err="1" smtClean="0">
                <a:cs typeface="AL-Mateen" pitchFamily="2" charset="-78"/>
              </a:rPr>
              <a:t>mdwnat</a:t>
            </a:r>
            <a:r>
              <a:rPr lang="ar-SA" b="1" dirty="0" smtClean="0">
                <a:cs typeface="AL-Mateen" pitchFamily="2" charset="-78"/>
              </a:rPr>
              <a:t>: دليل متخصص بالمدونات العربية ويصنفها حسب الدول التي تنتمي إليها.-.</a:t>
            </a:r>
            <a:endParaRPr lang="en-US" b="1" dirty="0" smtClean="0">
              <a:cs typeface="AL-Mateen" pitchFamily="2" charset="-78"/>
            </a:endParaRPr>
          </a:p>
          <a:p>
            <a:endParaRPr lang="ar-SA"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413"/>
            <a:ext cx="8229600" cy="4857750"/>
          </a:xfrm>
        </p:spPr>
        <p:txBody>
          <a:bodyPr rtlCol="1">
            <a:normAutofit/>
          </a:bodyPr>
          <a:lstStyle/>
          <a:p>
            <a:pPr marL="0" indent="0" algn="just" fontAlgn="auto">
              <a:lnSpc>
                <a:spcPct val="160000"/>
              </a:lnSpc>
              <a:spcAft>
                <a:spcPts val="0"/>
              </a:spcAft>
              <a:buFont typeface="Arial" pitchFamily="34" charset="0"/>
              <a:buNone/>
              <a:defRPr/>
            </a:pPr>
            <a:r>
              <a:rPr lang="ar-SA" b="1" dirty="0">
                <a:cs typeface="AL-Mateen" pitchFamily="2" charset="-78"/>
              </a:rPr>
              <a:t>برنامج </a:t>
            </a:r>
            <a:r>
              <a:rPr lang="ar-SA" b="1" dirty="0" err="1">
                <a:cs typeface="AL-Mateen" pitchFamily="2" charset="-78"/>
              </a:rPr>
              <a:t>ووردبريس</a:t>
            </a:r>
            <a:r>
              <a:rPr lang="ar-SA" b="1" dirty="0">
                <a:cs typeface="AL-Mateen" pitchFamily="2" charset="-78"/>
              </a:rPr>
              <a:t> المعرب </a:t>
            </a:r>
            <a:r>
              <a:rPr lang="en-US" b="1" dirty="0" err="1">
                <a:cs typeface="AL-Mateen" pitchFamily="2" charset="-78"/>
              </a:rPr>
              <a:t>wordpress</a:t>
            </a:r>
            <a:r>
              <a:rPr lang="ar-SA" b="1" dirty="0">
                <a:cs typeface="AL-Mateen" pitchFamily="2" charset="-78"/>
              </a:rPr>
              <a:t>: برمجية حرة لإدارة محتوى المدونات تتيح إمكانات كبيرة للمستخدمين. وهي أنظمة أكثر احترافية مجانية تقوم بتركيبها على مضيف </a:t>
            </a:r>
            <a:r>
              <a:rPr lang="en-US" b="1" dirty="0">
                <a:cs typeface="AL-Mateen" pitchFamily="2" charset="-78"/>
              </a:rPr>
              <a:t>host</a:t>
            </a:r>
            <a:r>
              <a:rPr lang="ar-SA" b="1" dirty="0">
                <a:cs typeface="AL-Mateen" pitchFamily="2" charset="-78"/>
              </a:rPr>
              <a:t> تقوم بحجزه مجانا أو بمقابل مادي ومنها أيضاً برنامج وذلك من خلال سهولة الاتصال ما بين هذه الأطراف في عدة اتجاهات مثل مجالس النقاش، البريد الإلكتروني ، غرف الحوار ، ويرى الباحثين أن هذه الأشياء تزيد وتحفز الطلاب على المشاركة والتفاعل مع المواضيع المطروحة .</a:t>
            </a:r>
            <a:endParaRPr lang="en-US" b="1" dirty="0">
              <a:cs typeface="AL-Mateen" pitchFamily="2" charset="-78"/>
            </a:endParaRPr>
          </a:p>
          <a:p>
            <a:pPr marL="0" indent="0" fontAlgn="auto">
              <a:spcAft>
                <a:spcPts val="0"/>
              </a:spcAft>
              <a:buFont typeface="Arial" pitchFamily="34" charset="0"/>
              <a:buNone/>
              <a:defRPr/>
            </a:pPr>
            <a:endParaRPr lang="ar-SA" dirty="0">
              <a:cs typeface="AL-Matee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677</Words>
  <Application>Microsoft Office PowerPoint</Application>
  <PresentationFormat>On-screen Show (4:3)</PresentationFormat>
  <Paragraphs>46</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AL-Mateen</vt:lpstr>
      <vt:lpstr>Arial</vt:lpstr>
      <vt:lpstr>Calibri</vt:lpstr>
      <vt:lpstr>Symbol</vt:lpstr>
      <vt:lpstr>Times New Roman</vt:lpstr>
      <vt:lpstr>Traditional Arabic</vt:lpstr>
      <vt:lpstr>Office Theme</vt:lpstr>
      <vt:lpstr>المدونات</vt:lpstr>
      <vt:lpstr>ماهي</vt:lpstr>
      <vt:lpstr>PowerPoint Presentation</vt:lpstr>
      <vt:lpstr>PowerPoint Presentation</vt:lpstr>
      <vt:lpstr>PowerPoint Presentation</vt:lpstr>
      <vt:lpstr> تعريف المدونة </vt:lpstr>
      <vt:lpstr> مواقع تدعم خدمة المدونات: </vt:lpstr>
      <vt:lpstr>PowerPoint Presentation</vt:lpstr>
      <vt:lpstr>PowerPoint Presentation</vt:lpstr>
      <vt:lpstr>PowerPoint Presentation</vt:lpstr>
      <vt:lpstr>PowerPoint Presentation</vt:lpstr>
      <vt:lpstr>خصائص المدونة الناجحة</vt:lpstr>
      <vt:lpstr>PowerPoint Presentation</vt:lpstr>
      <vt:lpstr>الفرق بين المدونة وصفحة الإنترنت</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المدونات</dc:title>
  <dc:creator>Dr Suhad</dc:creator>
  <cp:lastModifiedBy>Dr Suhad</cp:lastModifiedBy>
  <cp:revision>2</cp:revision>
  <dcterms:created xsi:type="dcterms:W3CDTF">2006-08-16T00:00:00Z</dcterms:created>
  <dcterms:modified xsi:type="dcterms:W3CDTF">2020-01-19T17:29:28Z</dcterms:modified>
</cp:coreProperties>
</file>