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72" r:id="rId12"/>
    <p:sldId id="267" r:id="rId13"/>
    <p:sldId id="269" r:id="rId14"/>
    <p:sldId id="270" r:id="rId15"/>
    <p:sldId id="271"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174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174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174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175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1282700"/>
            <a:ext cx="7418388" cy="5139869"/>
          </a:xfrm>
          <a:prstGeom prst="rect">
            <a:avLst/>
          </a:prstGeom>
          <a:noFill/>
          <a:ln w="9525">
            <a:noFill/>
            <a:miter lim="800000"/>
            <a:headEnd/>
            <a:tailEnd/>
          </a:ln>
          <a:effectLst/>
        </p:spPr>
        <p:txBody>
          <a:bodyPr>
            <a:spAutoFit/>
          </a:bodyPr>
          <a:lstStyle/>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المحاضرة </a:t>
            </a: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الاولى والثانية</a:t>
            </a:r>
          </a:p>
          <a:p>
            <a:pPr algn="ctr" rtl="1">
              <a:defRPr/>
            </a:pPr>
            <a:r>
              <a:rPr lang="ar-IQ" sz="4000" smtClean="0">
                <a:effectLst>
                  <a:outerShdw blurRad="38100" dist="38100" dir="2700000" algn="tl">
                    <a:srgbClr val="C0C0C0"/>
                  </a:outerShdw>
                </a:effectLst>
                <a:latin typeface="Monotype Koufi" pitchFamily="2" charset="-78"/>
                <a:ea typeface="Monotype Koufi" pitchFamily="2" charset="-78"/>
                <a:cs typeface="Monotype Koufi" pitchFamily="2" charset="-78"/>
              </a:rPr>
              <a:t>والثالثة والرابعة</a:t>
            </a:r>
          </a:p>
          <a:p>
            <a:pPr algn="ctr" rtl="1">
              <a:defRPr/>
            </a:pPr>
            <a:endPar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المفاهيم الاساسية للمعلومات</a:t>
            </a:r>
            <a:endParaRPr lang="ar-IQ" sz="48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r>
              <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rPr>
              <a:t>سهاد عادل القيسي</a:t>
            </a:r>
            <a:endParaRPr lang="en-US" sz="2800" b="1" i="1" dirty="0">
              <a:latin typeface="Times New Roman" pitchFamily="18" charset="0"/>
              <a:ea typeface="Monotype Koufi" pitchFamily="2" charset="-78"/>
              <a:cs typeface="Monotype Koufi"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1066800" y="685800"/>
            <a:ext cx="7418388" cy="8980920"/>
          </a:xfrm>
          <a:prstGeom prst="rect">
            <a:avLst/>
          </a:prstGeom>
          <a:noFill/>
          <a:ln w="9525">
            <a:noFill/>
            <a:miter lim="800000"/>
            <a:headEnd/>
            <a:tailEnd/>
          </a:ln>
          <a:effectLst/>
        </p:spPr>
        <p:txBody>
          <a:bodyPr>
            <a:spAutoFit/>
          </a:bodyPr>
          <a:lstStyle/>
          <a:p>
            <a:pPr algn="r" rtl="1">
              <a:lnSpc>
                <a:spcPct val="80000"/>
              </a:lnSpc>
            </a:pPr>
            <a:r>
              <a:rPr lang="ar-IQ" sz="3200" dirty="0" smtClean="0"/>
              <a:t>ا</a:t>
            </a:r>
            <a:r>
              <a:rPr lang="ar-SA" sz="3200" dirty="0" smtClean="0"/>
              <a:t>لبيانات (</a:t>
            </a:r>
            <a:r>
              <a:rPr lang="en-US" sz="3200" dirty="0" smtClean="0"/>
              <a:t>Data</a:t>
            </a:r>
            <a:r>
              <a:rPr lang="ar-SA" sz="3200" dirty="0" smtClean="0"/>
              <a:t>) هي المادة الخام من ارقام واحرف واشكال وصور واصوات التي تدخل على الحاسوب ويقوم الحاسوب بمعالجتها وبعد ذلك تصبح معلومات جاهزة يمكن الاستفادة منها. ومن الامثله على البيانات </a:t>
            </a:r>
            <a:r>
              <a:rPr lang="ar-IQ" sz="3200" dirty="0" smtClean="0"/>
              <a:t>درحة</a:t>
            </a:r>
            <a:r>
              <a:rPr lang="ar-SA" sz="3200" dirty="0" smtClean="0"/>
              <a:t> طالب في </a:t>
            </a:r>
            <a:r>
              <a:rPr lang="ar-IQ" sz="3200" dirty="0" smtClean="0"/>
              <a:t>درس المعلوماتية</a:t>
            </a:r>
            <a:r>
              <a:rPr lang="ar-SA" sz="3200" dirty="0" smtClean="0"/>
              <a:t> أو عدد الساعات التي يعملها الموظف خلال الاسبوع.</a:t>
            </a:r>
          </a:p>
          <a:p>
            <a:pPr algn="r" rtl="1">
              <a:lnSpc>
                <a:spcPct val="80000"/>
              </a:lnSpc>
            </a:pPr>
            <a:r>
              <a:rPr lang="ar-SA" sz="3200" dirty="0" smtClean="0"/>
              <a:t>المعلومات  (</a:t>
            </a:r>
            <a:r>
              <a:rPr lang="en-US" sz="3200" dirty="0" smtClean="0"/>
              <a:t>Information</a:t>
            </a:r>
            <a:r>
              <a:rPr lang="ar-SA" sz="3200" dirty="0" smtClean="0"/>
              <a:t>) تعرف على أنها البيانات التي تمت معالجتها بحيث أصبحت ذات معنى وباتت مرتبطة بسياق معين. ومن الامثله على المعلومات معدل علامات الطلاب في </a:t>
            </a:r>
            <a:r>
              <a:rPr lang="ar-IQ" sz="3200" dirty="0" smtClean="0"/>
              <a:t>درس المعلوماتية</a:t>
            </a:r>
            <a:r>
              <a:rPr lang="ar-SA" sz="3200" dirty="0" smtClean="0"/>
              <a:t> في الامتحان الاول.</a:t>
            </a:r>
            <a:endParaRPr lang="en-US" sz="3200" dirty="0" smtClean="0"/>
          </a:p>
          <a:p>
            <a:pPr algn="r" rtl="1">
              <a:lnSpc>
                <a:spcPct val="80000"/>
              </a:lnSpc>
            </a:pPr>
            <a:r>
              <a:rPr lang="ar-SA" sz="3200" dirty="0" smtClean="0"/>
              <a:t>المعلومات مصطلح واسع يستخدم لعدة معاني حسب سياق الحديث، و هو بشكل عام مرتبط بمصطلحات مثل: المعنى، المعرفة، التعليمات، التواصل</a:t>
            </a:r>
            <a:endParaRPr lang="ar-IQ" sz="3200" dirty="0" smtClean="0"/>
          </a:p>
          <a:p>
            <a:pPr algn="r" rtl="1">
              <a:lnSpc>
                <a:spcPct val="80000"/>
              </a:lnSpc>
            </a:pPr>
            <a:endParaRPr lang="ar-SA" sz="2400" dirty="0" smtClean="0"/>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602081"/>
          </a:xfrm>
          <a:prstGeom prst="rect">
            <a:avLst/>
          </a:prstGeom>
          <a:noFill/>
          <a:ln w="9525">
            <a:noFill/>
            <a:miter lim="800000"/>
            <a:headEnd/>
            <a:tailEnd/>
          </a:ln>
          <a:effectLst/>
        </p:spPr>
        <p:txBody>
          <a:bodyPr>
            <a:spAutoFit/>
          </a:bodyPr>
          <a:lstStyle/>
          <a:p>
            <a:pPr algn="ctr" rtl="1">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lnSpc>
                <a:spcPct val="80000"/>
              </a:lnSpc>
            </a:pPr>
            <a:r>
              <a:rPr lang="ar-SA" sz="3200" dirty="0" smtClean="0"/>
              <a:t>المعرفة (</a:t>
            </a:r>
            <a:r>
              <a:rPr lang="en-US" sz="3200" dirty="0" smtClean="0"/>
              <a:t>knowledge</a:t>
            </a:r>
            <a:r>
              <a:rPr lang="ar-SA" sz="3200" dirty="0" smtClean="0"/>
              <a:t>):</a:t>
            </a:r>
            <a:r>
              <a:rPr lang="ar-JO" sz="3200" dirty="0" smtClean="0"/>
              <a:t>وهي عبارة عن بيانات و</a:t>
            </a:r>
            <a:r>
              <a:rPr lang="en-US" sz="3200" dirty="0" smtClean="0"/>
              <a:t>/</a:t>
            </a:r>
            <a:r>
              <a:rPr lang="ar-SA" sz="3200" dirty="0" smtClean="0"/>
              <a:t>أو معلومات التي تدل على الوعى وفهم الحقائق واكتساب المعلومة عن طريق التجربة والخبره أو من خلال تأمل النفس. المعرفة مرتبطة بالبديهة واكتشاف المجهول وتطوير الذات. </a:t>
            </a:r>
          </a:p>
          <a:p>
            <a:pPr algn="r" rtl="1">
              <a:lnSpc>
                <a:spcPct val="80000"/>
              </a:lnSpc>
            </a:pPr>
            <a:r>
              <a:rPr lang="ar-SA" sz="3200" dirty="0" smtClean="0"/>
              <a:t>الحكمة: (</a:t>
            </a:r>
            <a:r>
              <a:rPr lang="en-US" sz="3200" dirty="0" smtClean="0"/>
              <a:t>Wisdom</a:t>
            </a:r>
            <a:r>
              <a:rPr lang="ar-SA" sz="3200" dirty="0" smtClean="0"/>
              <a:t>) فيمكن تعريفها بأنها الطاقة الذهنية التي نطبقها على سابق معرفتنا وشواهدنا لتوليد الأفكار واكتشاف العلاقات وبرهنة النظريات واستخلاص البنى الحاكمة، أي أنها تطبيق المعرفة المحتواة في الرأي أوالحكم الإنساني والذي يدور حول معايير أو قيم معينة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186309"/>
          </a:xfrm>
          <a:prstGeom prst="rect">
            <a:avLst/>
          </a:prstGeom>
          <a:noFill/>
          <a:ln w="9525">
            <a:noFill/>
            <a:miter lim="800000"/>
            <a:headEnd/>
            <a:tailEnd/>
          </a:ln>
          <a:effectLst/>
        </p:spPr>
        <p:txBody>
          <a:bodyPr>
            <a:spAutoFit/>
          </a:bodyPr>
          <a:lstStyle/>
          <a:p>
            <a:pPr algn="r"/>
            <a:r>
              <a:rPr lang="ar-SA" sz="4400" dirty="0" smtClean="0"/>
              <a:t>الفرق بين البيانات والمعلومات</a:t>
            </a:r>
            <a:endParaRPr lang="en-US" sz="2800" dirty="0" smtClean="0"/>
          </a:p>
          <a:p>
            <a:pPr algn="r"/>
            <a:r>
              <a:rPr lang="ar-JO" sz="2800" dirty="0" smtClean="0"/>
              <a:t>1- </a:t>
            </a:r>
            <a:r>
              <a:rPr lang="ar-SA" sz="2800" dirty="0" smtClean="0"/>
              <a:t>البيانات هى الماده الخام للمعلومات </a:t>
            </a:r>
            <a:r>
              <a:rPr lang="ar-JO" sz="2800" dirty="0" smtClean="0"/>
              <a:t>( </a:t>
            </a:r>
            <a:r>
              <a:rPr lang="ar-SA" sz="2800" dirty="0" smtClean="0"/>
              <a:t>مدخلات النظام ) .</a:t>
            </a:r>
            <a:endParaRPr lang="en-US" sz="2800" dirty="0" smtClean="0"/>
          </a:p>
          <a:p>
            <a:pPr algn="r"/>
            <a:r>
              <a:rPr lang="ar-JO" sz="2800" dirty="0" smtClean="0"/>
              <a:t>2- </a:t>
            </a:r>
            <a:r>
              <a:rPr lang="ar-SA" sz="2800" dirty="0" smtClean="0"/>
              <a:t>المعلومات هى ناتج تشغيل البيانات </a:t>
            </a:r>
            <a:r>
              <a:rPr lang="ar-JO" sz="2800" dirty="0" smtClean="0"/>
              <a:t>( </a:t>
            </a:r>
            <a:r>
              <a:rPr lang="ar-SA" sz="2800" dirty="0" smtClean="0"/>
              <a:t>مخرجات النظام ) .</a:t>
            </a:r>
            <a:endParaRPr lang="en-US" sz="2800" dirty="0" smtClean="0"/>
          </a:p>
          <a:p>
            <a:pPr algn="r"/>
            <a:r>
              <a:rPr lang="ar-SA" sz="2800" dirty="0" smtClean="0"/>
              <a:t>يقوم المستخدم بادخال البيانات فيتم تشغيلها وترتيبها واجراء بعض العمليات عليها للحصول على معلومه لها معنى وقيمة وفائده </a:t>
            </a:r>
            <a:endParaRPr lang="en-US" sz="2800" dirty="0" smtClean="0"/>
          </a:p>
          <a:p>
            <a:pPr algn="r">
              <a:defRPr/>
            </a:pPr>
            <a:endParaRPr lang="ar-IQ" sz="2800" b="1" dirty="0" smtClean="0"/>
          </a:p>
          <a:p>
            <a:pPr algn="r">
              <a:defRPr/>
            </a:pPr>
            <a:endParaRPr lang="en-US" sz="28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grpSp>
        <p:nvGrpSpPr>
          <p:cNvPr id="11" name="Group 8"/>
          <p:cNvGrpSpPr>
            <a:grpSpLocks/>
          </p:cNvGrpSpPr>
          <p:nvPr/>
        </p:nvGrpSpPr>
        <p:grpSpPr bwMode="auto">
          <a:xfrm>
            <a:off x="1676400" y="4495800"/>
            <a:ext cx="5943600" cy="838200"/>
            <a:chOff x="1056" y="2832"/>
            <a:chExt cx="3744" cy="528"/>
          </a:xfrm>
        </p:grpSpPr>
        <p:sp>
          <p:nvSpPr>
            <p:cNvPr id="12" name="Rectangle 4"/>
            <p:cNvSpPr>
              <a:spLocks noChangeArrowheads="1"/>
            </p:cNvSpPr>
            <p:nvPr/>
          </p:nvSpPr>
          <p:spPr bwMode="auto">
            <a:xfrm>
              <a:off x="3936" y="2832"/>
              <a:ext cx="864" cy="528"/>
            </a:xfrm>
            <a:prstGeom prst="rect">
              <a:avLst/>
            </a:prstGeom>
            <a:solidFill>
              <a:schemeClr val="accent1"/>
            </a:solidFill>
            <a:ln w="9525">
              <a:solidFill>
                <a:schemeClr val="tx1"/>
              </a:solidFill>
              <a:miter lim="800000"/>
              <a:headEnd/>
              <a:tailEnd/>
            </a:ln>
          </p:spPr>
          <p:txBody>
            <a:bodyPr wrap="none" anchor="ctr"/>
            <a:lstStyle/>
            <a:p>
              <a:pPr algn="ctr"/>
              <a:r>
                <a:rPr lang="ar-JO"/>
                <a:t>البيانات</a:t>
              </a:r>
              <a:endParaRPr lang="en-US"/>
            </a:p>
          </p:txBody>
        </p:sp>
        <p:sp>
          <p:nvSpPr>
            <p:cNvPr id="13" name="Rectangle 5"/>
            <p:cNvSpPr>
              <a:spLocks noChangeArrowheads="1"/>
            </p:cNvSpPr>
            <p:nvPr/>
          </p:nvSpPr>
          <p:spPr bwMode="auto">
            <a:xfrm>
              <a:off x="1056" y="2832"/>
              <a:ext cx="864" cy="528"/>
            </a:xfrm>
            <a:prstGeom prst="rect">
              <a:avLst/>
            </a:prstGeom>
            <a:solidFill>
              <a:schemeClr val="accent1"/>
            </a:solidFill>
            <a:ln w="9525">
              <a:solidFill>
                <a:schemeClr val="tx1"/>
              </a:solidFill>
              <a:miter lim="800000"/>
              <a:headEnd/>
              <a:tailEnd/>
            </a:ln>
          </p:spPr>
          <p:txBody>
            <a:bodyPr wrap="none" anchor="ctr"/>
            <a:lstStyle/>
            <a:p>
              <a:pPr algn="ctr"/>
              <a:r>
                <a:rPr lang="ar-SA"/>
                <a:t>المعلومات</a:t>
              </a:r>
              <a:endParaRPr lang="en-US"/>
            </a:p>
          </p:txBody>
        </p:sp>
        <p:sp>
          <p:nvSpPr>
            <p:cNvPr id="14" name="Line 6"/>
            <p:cNvSpPr>
              <a:spLocks noChangeShapeType="1"/>
            </p:cNvSpPr>
            <p:nvPr/>
          </p:nvSpPr>
          <p:spPr bwMode="auto">
            <a:xfrm flipH="1">
              <a:off x="1920" y="3120"/>
              <a:ext cx="2016" cy="0"/>
            </a:xfrm>
            <a:prstGeom prst="line">
              <a:avLst/>
            </a:prstGeom>
            <a:noFill/>
            <a:ln w="38100">
              <a:solidFill>
                <a:schemeClr val="tx1"/>
              </a:solidFill>
              <a:round/>
              <a:headEnd/>
              <a:tailEnd type="triangle" w="med" len="med"/>
            </a:ln>
          </p:spPr>
          <p:txBody>
            <a:bodyPr/>
            <a:lstStyle/>
            <a:p>
              <a:endParaRPr lang="en-US"/>
            </a:p>
          </p:txBody>
        </p:sp>
        <p:sp>
          <p:nvSpPr>
            <p:cNvPr id="15" name="Text Box 7"/>
            <p:cNvSpPr txBox="1">
              <a:spLocks noChangeArrowheads="1"/>
            </p:cNvSpPr>
            <p:nvPr/>
          </p:nvSpPr>
          <p:spPr bwMode="auto">
            <a:xfrm>
              <a:off x="2496" y="2928"/>
              <a:ext cx="672" cy="231"/>
            </a:xfrm>
            <a:prstGeom prst="rect">
              <a:avLst/>
            </a:prstGeom>
            <a:noFill/>
            <a:ln w="9525">
              <a:noFill/>
              <a:miter lim="800000"/>
              <a:headEnd/>
              <a:tailEnd/>
            </a:ln>
          </p:spPr>
          <p:txBody>
            <a:bodyPr>
              <a:spAutoFit/>
            </a:bodyPr>
            <a:lstStyle/>
            <a:p>
              <a:pPr>
                <a:spcBef>
                  <a:spcPct val="50000"/>
                </a:spcBef>
              </a:pPr>
              <a:r>
                <a:rPr lang="ar-SA" dirty="0"/>
                <a:t>معالجة</a:t>
              </a:r>
              <a:endParaRPr lang="en-US"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4339650"/>
          </a:xfrm>
          <a:prstGeom prst="rect">
            <a:avLst/>
          </a:prstGeom>
          <a:noFill/>
          <a:ln w="9525">
            <a:noFill/>
            <a:miter lim="800000"/>
            <a:headEnd/>
            <a:tailEnd/>
          </a:ln>
          <a:effectLst/>
        </p:spPr>
        <p:txBody>
          <a:bodyPr>
            <a:spAutoFit/>
          </a:bodyPr>
          <a:lstStyle/>
          <a:p>
            <a:pPr algn="ctr" rtl="1">
              <a:defRPr/>
            </a:pPr>
            <a:r>
              <a:rPr lang="ar-JO"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البيانات و المعلومات</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pic>
        <p:nvPicPr>
          <p:cNvPr id="8" name="Picture 5" descr="Untitled-1"/>
          <p:cNvPicPr>
            <a:picLocks noChangeAspect="1" noChangeArrowheads="1"/>
          </p:cNvPicPr>
          <p:nvPr/>
        </p:nvPicPr>
        <p:blipFill>
          <a:blip r:embed="rId3" cstate="print"/>
          <a:srcRect/>
          <a:stretch>
            <a:fillRect/>
          </a:stretch>
        </p:blipFill>
        <p:spPr>
          <a:xfrm>
            <a:off x="611188" y="2133600"/>
            <a:ext cx="8281987" cy="367188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8316123"/>
          </a:xfrm>
          <a:prstGeom prst="rect">
            <a:avLst/>
          </a:prstGeom>
          <a:noFill/>
          <a:ln w="9525">
            <a:noFill/>
            <a:miter lim="800000"/>
            <a:headEnd/>
            <a:tailEnd/>
          </a:ln>
          <a:effectLst/>
        </p:spPr>
        <p:txBody>
          <a:bodyPr>
            <a:spAutoFit/>
          </a:bodyPr>
          <a:lstStyle/>
          <a:p>
            <a:pPr algn="ctr" rtl="1">
              <a:defRPr/>
            </a:pPr>
            <a:r>
              <a:rPr lang="ar-SA"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خصائص المعلومات</a:t>
            </a: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خاصية التميع والسيولة، فالمعلومات ذات قدرة هائلة على التشكيل (إعادة الصياغة)، فعلى سبيل المثال يمكن تمثيل المعلومات نفسها في صورة قوائم أو أشكال بيانية أو رسوم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متحركة أو أصوات ناطقة.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قابلية نقلها عبر مسارات محددة (الانتقال الموجه) أو بثها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على المشاع لمن يرغب في استقبالها.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قابلية الاندماج العالية للعناصر المعلوماتية, فيمكن بسهولة تامة ضم عدة قوائم في قائمة أو تكوين نص جديد من فقرات يتم استخلاصها من نصوص سابقة. </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922169"/>
          </a:xfrm>
          <a:prstGeom prst="rect">
            <a:avLst/>
          </a:prstGeom>
          <a:noFill/>
          <a:ln w="9525">
            <a:noFill/>
            <a:miter lim="800000"/>
            <a:headEnd/>
            <a:tailEnd/>
          </a:ln>
          <a:effectLst/>
        </p:spPr>
        <p:txBody>
          <a:bodyPr>
            <a:spAutoFit/>
          </a:bodyPr>
          <a:lstStyle/>
          <a:p>
            <a:pPr algn="r">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بينما تتسم العناصر المادية بالندرة وهو أساس اقتصادياتها، تتميز المعلومات بالوفرة، لذا يسعى منتجوها إلى وضع القيود على انسيابها لخلق نوع من (الندرة المصطنعة) حتى تصبح المعلومة سلعة تخضع لقوانين العرض والطلب، وهكذا ظهر </a:t>
            </a:r>
            <a:r>
              <a:rPr lang="ar-IQ" sz="2800" dirty="0" smtClean="0">
                <a:latin typeface="Arabic Typesetting" pitchFamily="66" charset="-78"/>
                <a:cs typeface="Simplified Arabic" pitchFamily="2" charset="-78"/>
              </a:rPr>
              <a:t>ل</a:t>
            </a:r>
            <a:r>
              <a:rPr lang="ar-SA" sz="2800" dirty="0" smtClean="0">
                <a:latin typeface="Arabic Typesetting" pitchFamily="66" charset="-78"/>
                <a:cs typeface="Simplified Arabic" pitchFamily="2" charset="-78"/>
              </a:rPr>
              <a:t>لمعلومات أغنياؤها وفقراؤها وأباطرتها وخدامها </a:t>
            </a:r>
            <a:endParaRPr lang="ar-IQ" sz="2800" dirty="0" smtClean="0">
              <a:latin typeface="Arabic Typesetting" pitchFamily="66" charset="-78"/>
              <a:cs typeface="Simplified Arabic" pitchFamily="2" charset="-78"/>
            </a:endParaRPr>
          </a:p>
          <a:p>
            <a:pPr lvl="1" algn="r">
              <a:lnSpc>
                <a:spcPct val="80000"/>
              </a:lnSpc>
            </a:pPr>
            <a:r>
              <a:rPr lang="ar-SA" sz="2800" dirty="0" smtClean="0">
                <a:latin typeface="Arabic Typesetting" pitchFamily="66" charset="-78"/>
                <a:cs typeface="Simplified Arabic" pitchFamily="2" charset="-78"/>
              </a:rPr>
              <a:t>وسماسرتها ولصوصها.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خلافا للموارد المادية التي تنفذ مع الاستهلاك لا تتأثر موارد المعلومات بالاستهلاك بل على العكس فهي عادة ما تنمو مع زيادة استهلاكها لهذا السبب فهناك ارتباط وثيق بين معدل استهلاك المجتمعات للمعلومات وقدرتها على توليد المعارف الجديدة.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318927"/>
          </a:xfrm>
          <a:prstGeom prst="rect">
            <a:avLst/>
          </a:prstGeom>
          <a:noFill/>
          <a:ln w="9525">
            <a:noFill/>
            <a:miter lim="800000"/>
            <a:headEnd/>
            <a:tailEnd/>
          </a:ln>
          <a:effectLst/>
        </p:spPr>
        <p:txBody>
          <a:bodyPr>
            <a:spAutoFit/>
          </a:bodyPr>
          <a:lstStyle/>
          <a:p>
            <a:pPr algn="r" rtl="1">
              <a:defRPr/>
            </a:pPr>
            <a:r>
              <a:rPr lang="ar-SA" sz="2800" b="1" dirty="0" smtClean="0"/>
              <a:t> </a:t>
            </a:r>
            <a:r>
              <a:rPr lang="ar-IQ" sz="2800" b="1" dirty="0" smtClean="0"/>
              <a:t>*</a:t>
            </a:r>
            <a:r>
              <a:rPr lang="ar-SA" sz="2800" dirty="0" smtClean="0">
                <a:latin typeface="Arabic Typesetting" pitchFamily="66" charset="-78"/>
                <a:cs typeface="Simplified Arabic" pitchFamily="2" charset="-78"/>
              </a:rPr>
              <a:t>سهولة النسخ, حيث يستطيع مستقبل المعلومة نسخ ما يتلقاه من معلومات بوسائل يسيرة للغاية ويشكل ذلك عقبة كبيرة أمام تشريعات الملكية الخاصة للمعلومات. </a:t>
            </a:r>
            <a:endParaRPr lang="ar-IQ" sz="2800" dirty="0" smtClean="0">
              <a:latin typeface="Arabic Typesetting" pitchFamily="66" charset="-78"/>
              <a:cs typeface="Simplified Arabic" pitchFamily="2" charset="-78"/>
            </a:endParaRPr>
          </a:p>
          <a:p>
            <a:pPr algn="r" rtl="1">
              <a:defRPr/>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إمكانية استنتاج معلومات صحيحة من معلومات غير صحيحة أو مشوشة، وذلك من خلال تتبع مسارات عدم الاتساق والتعويض عن نقص المعلومات غير المكتملة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وتخليصها من الضوضاء.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يشوب معظم المعلومات درجة من عدم اليقين, إذ لا يمكن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الحكم إلا على قدر ضئيل منها بأنه قاطع بصفة نهائية. </a:t>
            </a:r>
            <a:endParaRPr lang="ar-IQ" sz="2800" dirty="0" smtClean="0">
              <a:latin typeface="Arabic Typesetting" pitchFamily="66" charset="-78"/>
              <a:cs typeface="Simplified Arabic" pitchFamily="2" charset="-78"/>
            </a:endParaRPr>
          </a:p>
          <a:p>
            <a:pPr lvl="1" algn="r" rtl="1">
              <a:lnSpc>
                <a:spcPct val="80000"/>
              </a:lnSpc>
            </a:pPr>
            <a:endParaRPr lang="en-US"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تتغير المعلومات بمرور الزمن وفقاً لأهميتها</a:t>
            </a:r>
            <a:endParaRPr lang="en-US" sz="2800" dirty="0" smtClean="0">
              <a:latin typeface="Arabic Typesetting" pitchFamily="66" charset="-78"/>
              <a:cs typeface="Simplified Arabic"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232749"/>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أهمية المعلومات في حياة الانسان</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3200" dirty="0" smtClean="0"/>
              <a:t>عصرنا الحالي عصر المعلومات وتعتبر المعلومات موردا هاما من موارد التنمية وأصبحت المعلومات من المصادر المؤثرة في تطور المجتمعات وتقدمها وتعتبر </a:t>
            </a:r>
            <a:endParaRPr lang="ar-IQ" sz="3200" dirty="0" smtClean="0"/>
          </a:p>
          <a:p>
            <a:pPr algn="r" rtl="1"/>
            <a:r>
              <a:rPr lang="ar-SA" sz="3200" dirty="0" smtClean="0"/>
              <a:t>المعلومات قاعدة أساسية لأي تقدم حضاري.</a:t>
            </a:r>
            <a:endParaRPr lang="ar-IQ" sz="3200" dirty="0" smtClean="0"/>
          </a:p>
          <a:p>
            <a:pPr algn="r" rtl="1"/>
            <a:endParaRPr lang="ar-SA" sz="3200" dirty="0" smtClean="0"/>
          </a:p>
          <a:p>
            <a:pPr algn="r"/>
            <a:r>
              <a:rPr lang="ar-SA" sz="3200" dirty="0" smtClean="0"/>
              <a:t>أي فرد في المجتمع يحتاج إلى المعلومات حتى في أبسط أمور الحياة اليومية لذلك فالمعلومات تؤثر سلباً أو إيجابا على مصالح البشر</a:t>
            </a:r>
            <a:r>
              <a:rPr lang="ar-SA" sz="4400" dirty="0" smtClean="0"/>
              <a:t> .</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924973"/>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تكمن أهمية المعلومات فيما يلي</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4400" dirty="0" smtClean="0"/>
              <a:t>1</a:t>
            </a:r>
            <a:r>
              <a:rPr lang="ar-SA" sz="4000" dirty="0" smtClean="0"/>
              <a:t>- أنها الأساس لأعداد البحث العلمي.</a:t>
            </a:r>
          </a:p>
          <a:p>
            <a:pPr algn="r"/>
            <a:r>
              <a:rPr lang="ar-SA" sz="4000" dirty="0" smtClean="0"/>
              <a:t>2- أنها تساعد الفرد على أتحاذ القرار.</a:t>
            </a:r>
          </a:p>
          <a:p>
            <a:pPr algn="r"/>
            <a:r>
              <a:rPr lang="ar-SA" sz="4000" dirty="0" smtClean="0"/>
              <a:t>3- أنها تساعد على تطور ورقي المجتمع حينما تستثمر بالشكل الأمثل لها.</a:t>
            </a:r>
          </a:p>
          <a:p>
            <a:pPr algn="r"/>
            <a:r>
              <a:rPr lang="ar-SA" sz="4000" dirty="0" smtClean="0"/>
              <a:t>4-أن المعلومات لها دور اساسي في المجتمع في المحافظة على أمن المجتمعات</a:t>
            </a:r>
            <a:r>
              <a:rPr lang="ar-SA" sz="4400" dirty="0" smtClean="0"/>
              <a:t>.</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3785652"/>
          </a:xfrm>
          <a:prstGeom prst="rect">
            <a:avLst/>
          </a:prstGeom>
          <a:noFill/>
          <a:ln w="9525">
            <a:noFill/>
            <a:miter lim="800000"/>
            <a:headEnd/>
            <a:tailEnd/>
          </a:ln>
          <a:effectLst/>
        </p:spPr>
        <p:txBody>
          <a:bodyPr>
            <a:spAutoFit/>
          </a:bodyPr>
          <a:lstStyle/>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
        <p:nvSpPr>
          <p:cNvPr id="8" name="Rectangle 7"/>
          <p:cNvSpPr/>
          <p:nvPr/>
        </p:nvSpPr>
        <p:spPr>
          <a:xfrm>
            <a:off x="304800" y="457200"/>
            <a:ext cx="8534400" cy="5262979"/>
          </a:xfrm>
          <a:prstGeom prst="rect">
            <a:avLst/>
          </a:prstGeom>
        </p:spPr>
        <p:txBody>
          <a:bodyPr wrap="square">
            <a:spAutoFit/>
          </a:bodyPr>
          <a:lstStyle/>
          <a:p>
            <a:pPr algn="r" rtl="1"/>
            <a:r>
              <a:rPr lang="ar-SA" sz="2800" b="1" dirty="0" smtClean="0"/>
              <a:t>حدد </a:t>
            </a:r>
            <a:r>
              <a:rPr lang="en-US" sz="2800" b="1" dirty="0" smtClean="0"/>
              <a:t>Burch</a:t>
            </a:r>
            <a:r>
              <a:rPr lang="ar-SA" sz="2800" b="1" dirty="0" smtClean="0"/>
              <a:t> وزملائه عشرة خصائص أساسيه للمعلومات وذلك </a:t>
            </a:r>
            <a:endParaRPr lang="ar-IQ" sz="2800" b="1" dirty="0" smtClean="0"/>
          </a:p>
          <a:p>
            <a:pPr algn="r" rtl="1"/>
            <a:r>
              <a:rPr lang="ar-SA" sz="2800" b="1" dirty="0" smtClean="0"/>
              <a:t>على النحو التالي</a:t>
            </a:r>
            <a:endParaRPr lang="ar-IQ" sz="2800" b="1" dirty="0" smtClean="0"/>
          </a:p>
          <a:p>
            <a:pPr algn="r" rtl="1"/>
            <a:endParaRPr lang="en-US" sz="2800" b="1" dirty="0" smtClean="0"/>
          </a:p>
          <a:p>
            <a:pPr algn="r" rtl="1"/>
            <a:r>
              <a:rPr lang="ar-SA" sz="2800" b="1" dirty="0" smtClean="0"/>
              <a:t> 1</a:t>
            </a:r>
            <a:r>
              <a:rPr lang="ar-JO" sz="2800" b="1" dirty="0" smtClean="0"/>
              <a:t> – </a:t>
            </a:r>
            <a:r>
              <a:rPr lang="ar-SA" sz="2800" b="1" dirty="0" smtClean="0"/>
              <a:t>التوقيت </a:t>
            </a:r>
            <a:r>
              <a:rPr lang="en-US" sz="2800" b="1" dirty="0" smtClean="0"/>
              <a:t>Timely</a:t>
            </a:r>
            <a:r>
              <a:rPr lang="ar-SA" sz="2800" b="1" dirty="0" smtClean="0"/>
              <a:t> :- </a:t>
            </a:r>
            <a:br>
              <a:rPr lang="ar-SA" sz="2800" b="1" dirty="0" smtClean="0"/>
            </a:br>
            <a:r>
              <a:rPr lang="ar-SA" sz="2800" b="1" dirty="0" smtClean="0"/>
              <a:t>أي أن يتلقى المستخدم المعلومات خلال الوقت الذي يحتاجها فيه ومعنى هذا عدم وصول المعلومات لمتخذ القرارات بعد الحاجة لها بفترة طويلة لاحتمالات تقادمها .</a:t>
            </a:r>
            <a:br>
              <a:rPr lang="ar-SA" sz="2800" b="1" dirty="0" smtClean="0"/>
            </a:br>
            <a:r>
              <a:rPr lang="ar-SA" sz="2800" b="1" dirty="0" smtClean="0"/>
              <a:t>2</a:t>
            </a:r>
            <a:r>
              <a:rPr lang="ar-JO" sz="2800" b="1" dirty="0" smtClean="0"/>
              <a:t> – </a:t>
            </a:r>
            <a:r>
              <a:rPr lang="ar-SA" sz="2800" b="1" dirty="0" smtClean="0"/>
              <a:t>الدقة </a:t>
            </a:r>
            <a:r>
              <a:rPr lang="en-US" sz="2800" b="1" dirty="0" smtClean="0"/>
              <a:t>Precision</a:t>
            </a:r>
            <a:r>
              <a:rPr lang="ar-SA" sz="2800" b="1" dirty="0" smtClean="0"/>
              <a:t> :- </a:t>
            </a:r>
            <a:br>
              <a:rPr lang="ar-SA" sz="2800" b="1" dirty="0" smtClean="0"/>
            </a:br>
            <a:r>
              <a:rPr lang="ar-SA" sz="2800" b="1" dirty="0" smtClean="0"/>
              <a:t>أي الدقة في إجراءات القياس المستخدمة في إعداد المعلومات وتشغيلها وتجهيزها وتلخيصها وعرضها .</a:t>
            </a:r>
            <a:r>
              <a:rPr lang="ar-JO" sz="2800" b="1" dirty="0" smtClean="0"/>
              <a:t/>
            </a:r>
            <a:br>
              <a:rPr lang="ar-JO" sz="2800" b="1" dirty="0" smtClean="0"/>
            </a:br>
            <a:r>
              <a:rPr lang="ar-JO" sz="2800" b="1" dirty="0" smtClean="0"/>
              <a:t>3 – </a:t>
            </a:r>
            <a:r>
              <a:rPr lang="ar-SA" sz="2800" b="1" dirty="0" smtClean="0"/>
              <a:t>الصحة أو الخلو من الخطأ </a:t>
            </a:r>
            <a:r>
              <a:rPr lang="en-US" sz="2800" b="1" dirty="0" smtClean="0"/>
              <a:t>Accuracy</a:t>
            </a:r>
            <a:r>
              <a:rPr lang="ar-SA" sz="2800" b="1" dirty="0" smtClean="0"/>
              <a:t> :- </a:t>
            </a:r>
            <a:br>
              <a:rPr lang="ar-SA" sz="2800" b="1" dirty="0" smtClean="0"/>
            </a:br>
            <a:r>
              <a:rPr lang="ar-SA" sz="2800" b="1" dirty="0" smtClean="0"/>
              <a:t>أي درجة خلو المعلومات من الأخطاء سواء كانت لغوية أو رقميه </a:t>
            </a:r>
            <a:r>
              <a:rPr lang="ar-SA" sz="2800" dirty="0" smtClean="0"/>
              <a:t>.</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2771"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2772"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2773"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2774"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216650"/>
          </a:xfrm>
          <a:prstGeom prst="rect">
            <a:avLst/>
          </a:prstGeom>
          <a:noFill/>
          <a:ln w="9525">
            <a:noFill/>
            <a:miter lim="800000"/>
            <a:headEnd/>
            <a:tailEnd/>
          </a:ln>
          <a:effectLst/>
        </p:spPr>
        <p:txBody>
          <a:bodyPr>
            <a:spAutoFit/>
          </a:bodyPr>
          <a:lstStyle/>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معلومات</a:t>
            </a:r>
          </a:p>
          <a:p>
            <a:pPr algn="r" rtl="1">
              <a:defRPr/>
            </a:pPr>
            <a:endPar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احدى مشتقات الفعل (علم) وهو العلم بالشئ.</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عملية توصيل حقائق او مفاهيم لغرض زيادة المعرفة.</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رسالة تستخدم للتعبير عن حقيقة او مفهوم معين.</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الحقائق الموصلة.</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وهي تلك المعاني والافكار والحقائق التي يتلقاها الانسان من خلال حواسه المختلفة ،فيدركها فتغير في رصيده المعرفي.</a:t>
            </a:r>
          </a:p>
          <a:p>
            <a:pPr algn="r" rtl="1">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3785652"/>
          </a:xfrm>
          <a:prstGeom prst="rect">
            <a:avLst/>
          </a:prstGeom>
          <a:noFill/>
          <a:ln w="9525">
            <a:noFill/>
            <a:miter lim="800000"/>
            <a:headEnd/>
            <a:tailEnd/>
          </a:ln>
          <a:effectLst/>
        </p:spPr>
        <p:txBody>
          <a:bodyPr>
            <a:spAutoFit/>
          </a:bodyPr>
          <a:lstStyle/>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
        <p:nvSpPr>
          <p:cNvPr id="9" name="Rectangle 8"/>
          <p:cNvSpPr/>
          <p:nvPr/>
        </p:nvSpPr>
        <p:spPr>
          <a:xfrm>
            <a:off x="228600" y="457200"/>
            <a:ext cx="8686800" cy="5706177"/>
          </a:xfrm>
          <a:prstGeom prst="rect">
            <a:avLst/>
          </a:prstGeom>
        </p:spPr>
        <p:txBody>
          <a:bodyPr wrap="square">
            <a:spAutoFit/>
          </a:bodyPr>
          <a:lstStyle/>
          <a:p>
            <a:pPr algn="r" rtl="1">
              <a:lnSpc>
                <a:spcPct val="80000"/>
              </a:lnSpc>
            </a:pPr>
            <a:r>
              <a:rPr lang="ar-JO" b="1" dirty="0" smtClean="0"/>
              <a:t> </a:t>
            </a:r>
            <a:r>
              <a:rPr lang="ar-JO" sz="2400" b="1" dirty="0" smtClean="0"/>
              <a:t>4 – </a:t>
            </a:r>
            <a:r>
              <a:rPr lang="ar-SA" sz="2400" b="1" dirty="0" smtClean="0"/>
              <a:t>إمكانية التعبير الكمي </a:t>
            </a:r>
            <a:r>
              <a:rPr lang="en-US" sz="2400" b="1" dirty="0" err="1" smtClean="0"/>
              <a:t>Quantifialbe</a:t>
            </a:r>
            <a:r>
              <a:rPr lang="ar-SA" sz="2400" b="1" dirty="0" smtClean="0"/>
              <a:t> :- </a:t>
            </a:r>
            <a:br>
              <a:rPr lang="ar-SA" sz="2400" b="1" dirty="0" smtClean="0"/>
            </a:br>
            <a:r>
              <a:rPr lang="ar-SA" sz="2400" b="1" dirty="0" smtClean="0"/>
              <a:t/>
            </a:r>
            <a:br>
              <a:rPr lang="ar-SA" sz="2400" b="1" dirty="0" smtClean="0"/>
            </a:br>
            <a:r>
              <a:rPr lang="ar-SA" sz="2400" b="1" dirty="0" smtClean="0"/>
              <a:t>أي إمكانية التعبير عن المعلومات بالأرقام والنماذج الكميه إذا لزم الأمر .</a:t>
            </a:r>
            <a:br>
              <a:rPr lang="ar-SA" sz="2400" b="1" dirty="0" smtClean="0"/>
            </a:br>
            <a:r>
              <a:rPr lang="ar-SA" sz="2400" b="1" dirty="0" smtClean="0"/>
              <a:t/>
            </a:r>
            <a:br>
              <a:rPr lang="ar-SA" sz="2400" b="1" dirty="0" smtClean="0"/>
            </a:br>
            <a:r>
              <a:rPr lang="ar-SA" sz="2400" b="1" dirty="0" smtClean="0"/>
              <a:t>5</a:t>
            </a:r>
            <a:r>
              <a:rPr lang="ar-JO" sz="2400" b="1" dirty="0" smtClean="0"/>
              <a:t> – </a:t>
            </a:r>
            <a:r>
              <a:rPr lang="ar-SA" sz="2400" b="1" dirty="0" smtClean="0"/>
              <a:t>إمكانية التحقق </a:t>
            </a:r>
            <a:r>
              <a:rPr lang="en-US" sz="2400" b="1" dirty="0" smtClean="0"/>
              <a:t>Verifiable</a:t>
            </a:r>
            <a:r>
              <a:rPr lang="ar-SA" sz="2400" b="1" dirty="0" smtClean="0"/>
              <a:t> :-</a:t>
            </a:r>
            <a:br>
              <a:rPr lang="ar-SA" sz="2400" b="1" dirty="0" smtClean="0"/>
            </a:br>
            <a:r>
              <a:rPr lang="ar-SA" sz="2400" b="1" dirty="0" smtClean="0"/>
              <a:t/>
            </a:r>
            <a:br>
              <a:rPr lang="ar-SA" sz="2400" b="1" dirty="0" smtClean="0"/>
            </a:br>
            <a:r>
              <a:rPr lang="ar-SA" sz="2400" b="1" dirty="0" smtClean="0"/>
              <a:t>أي درجة الاتفاق فيما بين المستخدمين المختلفين عندما يتفحصون نفس المعلومات . وجدير بالذكر إن هذه الخاصية للمعلومات ترتبط بالموضوعية </a:t>
            </a:r>
            <a:r>
              <a:rPr lang="en-US" sz="2400" b="1" dirty="0" smtClean="0"/>
              <a:t>Objectivity</a:t>
            </a:r>
            <a:r>
              <a:rPr lang="ar-SA" sz="2400" b="1" dirty="0" smtClean="0"/>
              <a:t> .وتشير الموضوعية في المعلومات إلى الخلو من التحيز . كما تشير أيضاً الموضوعية في المعلومات إلى توافر الدليل الموضوعي القابل للتحقيق .</a:t>
            </a:r>
          </a:p>
          <a:p>
            <a:pPr algn="r" rtl="1">
              <a:lnSpc>
                <a:spcPct val="80000"/>
              </a:lnSpc>
            </a:pPr>
            <a:r>
              <a:rPr lang="ar-SA" sz="2400" b="1" dirty="0" smtClean="0"/>
              <a:t/>
            </a:r>
            <a:br>
              <a:rPr lang="ar-SA" sz="2400" b="1" dirty="0" smtClean="0"/>
            </a:br>
            <a:r>
              <a:rPr lang="ar-SA" sz="2400" b="1" dirty="0" smtClean="0"/>
              <a:t>6</a:t>
            </a:r>
            <a:r>
              <a:rPr lang="ar-JO" sz="2400" b="1" dirty="0" smtClean="0"/>
              <a:t> – </a:t>
            </a:r>
            <a:r>
              <a:rPr lang="ar-SA" sz="2400" b="1" dirty="0" smtClean="0"/>
              <a:t>إمكانية الحصول عليها </a:t>
            </a:r>
            <a:r>
              <a:rPr lang="en-US" sz="2400" b="1" dirty="0" smtClean="0"/>
              <a:t>Accessible</a:t>
            </a:r>
            <a:r>
              <a:rPr lang="ar-SA" sz="2400" b="1" dirty="0" smtClean="0"/>
              <a:t> :- </a:t>
            </a:r>
            <a:br>
              <a:rPr lang="ar-SA" sz="2400" b="1" dirty="0" smtClean="0"/>
            </a:br>
            <a:r>
              <a:rPr lang="ar-SA" sz="2400" b="1" dirty="0" smtClean="0"/>
              <a:t/>
            </a:r>
            <a:br>
              <a:rPr lang="ar-SA" sz="2400" b="1" dirty="0" smtClean="0"/>
            </a:br>
            <a:r>
              <a:rPr lang="ar-SA" sz="2400" b="1" dirty="0" smtClean="0"/>
              <a:t>أي درجه اليسر والسرعة في الحصول على المعلومات اللازمة .</a:t>
            </a:r>
            <a:br>
              <a:rPr lang="ar-SA" sz="2400" b="1" dirty="0" smtClean="0"/>
            </a:br>
            <a:r>
              <a:rPr lang="ar-SA" sz="2400" b="1" dirty="0" smtClean="0"/>
              <a:t/>
            </a:r>
            <a:br>
              <a:rPr lang="ar-SA" sz="2400" b="1" dirty="0" smtClean="0"/>
            </a:br>
            <a:r>
              <a:rPr lang="ar-SA" sz="2400" b="1" dirty="0" smtClean="0"/>
              <a:t>7</a:t>
            </a:r>
            <a:r>
              <a:rPr lang="ar-JO" sz="2400" b="1" dirty="0" smtClean="0"/>
              <a:t> – </a:t>
            </a:r>
            <a:r>
              <a:rPr lang="ar-SA" sz="2400" b="1" dirty="0" smtClean="0"/>
              <a:t>الخلو من التحيز </a:t>
            </a:r>
            <a:r>
              <a:rPr lang="en-US" sz="2400" b="1" dirty="0" smtClean="0"/>
              <a:t>Freedom From bias</a:t>
            </a:r>
            <a:r>
              <a:rPr lang="ar-SA" sz="2400" b="1" dirty="0" smtClean="0"/>
              <a:t> :- </a:t>
            </a:r>
            <a:br>
              <a:rPr lang="ar-SA" sz="2400" b="1" dirty="0" smtClean="0"/>
            </a:br>
            <a:r>
              <a:rPr lang="ar-SA" sz="2400" b="1" dirty="0" smtClean="0"/>
              <a:t/>
            </a:r>
            <a:br>
              <a:rPr lang="ar-SA" sz="2400" b="1" dirty="0" smtClean="0"/>
            </a:br>
            <a:r>
              <a:rPr lang="ar-SA" sz="2400" b="1" dirty="0" smtClean="0"/>
              <a:t>أي غياب النية في تعديل أو تحريف المعلومات للتأثير على المتلقي ، أو لتحقيق أغراض خاصة .</a:t>
            </a:r>
            <a:endParaRPr lang="en-US"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3785652"/>
          </a:xfrm>
          <a:prstGeom prst="rect">
            <a:avLst/>
          </a:prstGeom>
          <a:noFill/>
          <a:ln w="9525">
            <a:noFill/>
            <a:miter lim="800000"/>
            <a:headEnd/>
            <a:tailEnd/>
          </a:ln>
          <a:effectLst/>
        </p:spPr>
        <p:txBody>
          <a:bodyPr>
            <a:spAutoFit/>
          </a:bodyPr>
          <a:lstStyle/>
          <a:p>
            <a:pPr algn="ctr" rtl="1">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
        <p:nvSpPr>
          <p:cNvPr id="10" name="Rectangle 9"/>
          <p:cNvSpPr/>
          <p:nvPr/>
        </p:nvSpPr>
        <p:spPr>
          <a:xfrm>
            <a:off x="1219200" y="762000"/>
            <a:ext cx="6781800" cy="4832092"/>
          </a:xfrm>
          <a:prstGeom prst="rect">
            <a:avLst/>
          </a:prstGeom>
        </p:spPr>
        <p:txBody>
          <a:bodyPr wrap="square">
            <a:spAutoFit/>
          </a:bodyPr>
          <a:lstStyle/>
          <a:p>
            <a:pPr algn="r" rtl="1"/>
            <a:r>
              <a:rPr lang="ar-SA" sz="2800" b="1" dirty="0" smtClean="0"/>
              <a:t>8</a:t>
            </a:r>
            <a:r>
              <a:rPr lang="ar-JO" sz="2800" b="1" dirty="0" smtClean="0"/>
              <a:t> – </a:t>
            </a:r>
            <a:r>
              <a:rPr lang="ar-SA" sz="2800" b="1" dirty="0" smtClean="0"/>
              <a:t>الشمول </a:t>
            </a:r>
            <a:r>
              <a:rPr lang="en-US" sz="2800" b="1" dirty="0" smtClean="0"/>
              <a:t>Comprehensiveness</a:t>
            </a:r>
            <a:r>
              <a:rPr lang="ar-SA" sz="2800" b="1" dirty="0" smtClean="0"/>
              <a:t> :-</a:t>
            </a:r>
            <a:r>
              <a:rPr lang="ar-SA" sz="2800" dirty="0" smtClean="0"/>
              <a:t/>
            </a:r>
            <a:br>
              <a:rPr lang="ar-SA" sz="2800" dirty="0" smtClean="0"/>
            </a:br>
            <a:r>
              <a:rPr lang="ar-SA" sz="2800" dirty="0" smtClean="0"/>
              <a:t/>
            </a:r>
            <a:br>
              <a:rPr lang="ar-SA" sz="2800" dirty="0" smtClean="0"/>
            </a:br>
            <a:r>
              <a:rPr lang="ar-SA" sz="2800" dirty="0" smtClean="0"/>
              <a:t>أي تمامية أو اكتمال المعلومات .</a:t>
            </a:r>
            <a:br>
              <a:rPr lang="ar-SA" sz="2800" dirty="0" smtClean="0"/>
            </a:br>
            <a:r>
              <a:rPr lang="ar-SA" sz="2800" dirty="0" smtClean="0"/>
              <a:t/>
            </a:r>
            <a:br>
              <a:rPr lang="ar-SA" sz="2800" dirty="0" smtClean="0"/>
            </a:br>
            <a:r>
              <a:rPr lang="ar-SA" sz="2800" b="1" dirty="0" smtClean="0"/>
              <a:t>9</a:t>
            </a:r>
            <a:r>
              <a:rPr lang="ar-JO" sz="2800" b="1" dirty="0" smtClean="0"/>
              <a:t> – </a:t>
            </a:r>
            <a:r>
              <a:rPr lang="ar-SA" sz="2800" b="1" dirty="0" smtClean="0"/>
              <a:t>الملائمة </a:t>
            </a:r>
            <a:r>
              <a:rPr lang="en-US" sz="2800" b="1" dirty="0" smtClean="0"/>
              <a:t>Appropriateness</a:t>
            </a:r>
            <a:r>
              <a:rPr lang="ar-SA" sz="2800" b="1" dirty="0" smtClean="0"/>
              <a:t> :- </a:t>
            </a:r>
            <a:r>
              <a:rPr lang="ar-SA" sz="2800" dirty="0" smtClean="0"/>
              <a:t/>
            </a:r>
            <a:br>
              <a:rPr lang="ar-SA" sz="2800" dirty="0" smtClean="0"/>
            </a:br>
            <a:r>
              <a:rPr lang="ar-SA" sz="2800" dirty="0" smtClean="0"/>
              <a:t/>
            </a:r>
            <a:br>
              <a:rPr lang="ar-SA" sz="2800" dirty="0" smtClean="0"/>
            </a:br>
            <a:r>
              <a:rPr lang="ar-SA" sz="2800" dirty="0" smtClean="0"/>
              <a:t>مدى ارتباط المعلومات بمتطلبات المستخدم المحتمل لها .</a:t>
            </a:r>
            <a:br>
              <a:rPr lang="ar-SA" sz="2800" dirty="0" smtClean="0"/>
            </a:br>
            <a:r>
              <a:rPr lang="ar-SA" sz="2800" dirty="0" smtClean="0"/>
              <a:t/>
            </a:r>
            <a:br>
              <a:rPr lang="ar-SA" sz="2800" dirty="0" smtClean="0"/>
            </a:br>
            <a:r>
              <a:rPr lang="ar-SA" sz="2800" b="1" dirty="0" smtClean="0"/>
              <a:t>10</a:t>
            </a:r>
            <a:r>
              <a:rPr lang="ar-JO" sz="2800" b="1" dirty="0" smtClean="0"/>
              <a:t> – </a:t>
            </a:r>
            <a:r>
              <a:rPr lang="ar-SA" sz="2800" b="1" dirty="0" smtClean="0"/>
              <a:t>الوضوح </a:t>
            </a:r>
            <a:r>
              <a:rPr lang="en-US" sz="2800" b="1" dirty="0" smtClean="0"/>
              <a:t>Clarity</a:t>
            </a:r>
            <a:r>
              <a:rPr lang="ar-SA" sz="2800" b="1" dirty="0" smtClean="0"/>
              <a:t> :- </a:t>
            </a:r>
            <a:r>
              <a:rPr lang="ar-SA" sz="2800" dirty="0" smtClean="0"/>
              <a:t/>
            </a:r>
            <a:br>
              <a:rPr lang="ar-SA" sz="2800" dirty="0" smtClean="0"/>
            </a:br>
            <a:r>
              <a:rPr lang="ar-SA" sz="2800" dirty="0" smtClean="0"/>
              <a:t/>
            </a:r>
            <a:br>
              <a:rPr lang="ar-SA" sz="2800" dirty="0" smtClean="0"/>
            </a:br>
            <a:r>
              <a:rPr lang="ar-SA" sz="2800" dirty="0" smtClean="0"/>
              <a:t>أي خلو المعلومات من الغموض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3795"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3796"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3797"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3798"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457200" y="533400"/>
            <a:ext cx="8104188" cy="6278563"/>
          </a:xfrm>
          <a:prstGeom prst="rect">
            <a:avLst/>
          </a:prstGeom>
          <a:noFill/>
          <a:ln w="9525">
            <a:noFill/>
            <a:miter lim="800000"/>
            <a:headEnd/>
            <a:tailEnd/>
          </a:ln>
          <a:effectLst/>
        </p:spPr>
        <p:txBody>
          <a:bodyPr>
            <a:spAutoFit/>
          </a:bodyPr>
          <a:lstStyle/>
          <a:p>
            <a:pPr algn="r" rtl="1">
              <a:defRPr/>
            </a:pPr>
            <a:r>
              <a:rPr lang="ar-IQ" sz="3600" i="1" dirty="0">
                <a:effectLst>
                  <a:outerShdw blurRad="38100" dist="38100" dir="2700000" algn="tl">
                    <a:srgbClr val="C0C0C0"/>
                  </a:outerShdw>
                </a:effectLst>
                <a:latin typeface="Monotype Koufi" pitchFamily="2" charset="-78"/>
                <a:ea typeface="Monotype Koufi" pitchFamily="2" charset="-78"/>
                <a:cs typeface="Monotype Koufi" pitchFamily="2" charset="-78"/>
              </a:rPr>
              <a:t>عرفها (لانكستر)</a:t>
            </a:r>
          </a:p>
          <a:p>
            <a:pPr algn="r" rtl="1">
              <a:buFontTx/>
              <a:buChar cha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شئ غير محدد المعالم، اذ اننا نحاط علما  بموضوع معين اذا ماتغيرت حالتنا المعرفية بشكل ما.</a:t>
            </a:r>
          </a:p>
          <a:p>
            <a:pPr algn="r" rtl="1">
              <a:buFontTx/>
              <a:buChar cha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     لك</a:t>
            </a:r>
            <a:r>
              <a:rPr lang="ar-IQ" sz="3600" i="1" dirty="0">
                <a:effectLst>
                  <a:outerShdw blurRad="38100" dist="38100" dir="2700000" algn="tl">
                    <a:srgbClr val="C0C0C0"/>
                  </a:outerShdw>
                </a:effectLst>
                <a:latin typeface="Monotype Koufi" pitchFamily="2" charset="-78"/>
                <a:ea typeface="Monotype Koufi" pitchFamily="2" charset="-78"/>
                <a:cs typeface="Monotype Koufi" pitchFamily="2" charset="-78"/>
              </a:rPr>
              <a:t>ن (بروكس) عرفها </a:t>
            </a:r>
          </a:p>
          <a:p>
            <a:pPr algn="r" rtl="1">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بأنها الشئ الذييغير او يعدل من البناء المعرفي للانسان بأية طريقة سواء بالملاحظةالمباشرة لمايرى ويسمع اوالقراءة او مصادر اخرى...وكل معلومة تعدل او تغير هي نتيجة عملية للمعلومات، لانها تعمل على تنشيط نظامنا العصبي من مصدر خارج عقولنا او ادمغتنا.</a:t>
            </a: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4819"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4820"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4821"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4822"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201424"/>
          </a:xfrm>
          <a:prstGeom prst="rect">
            <a:avLst/>
          </a:prstGeom>
          <a:noFill/>
          <a:ln w="9525">
            <a:noFill/>
            <a:miter lim="800000"/>
            <a:headEnd/>
            <a:tailEnd/>
          </a:ln>
          <a:effectLst/>
        </p:spPr>
        <p:txBody>
          <a:bodyPr>
            <a:spAutoFit/>
          </a:bodyPr>
          <a:lstStyle/>
          <a:p>
            <a:pPr algn="r" rtl="1">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”هي خاصية البيانات الناتجة او المنتجة منها والعملية قد تكون نقل </a:t>
            </a:r>
            <a:r>
              <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البيانات او </a:t>
            </a: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اختيار البيانات وتنظيمها.“              روبرت هايز</a:t>
            </a:r>
          </a:p>
          <a:p>
            <a:pPr algn="r" rtl="1">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تعريف البيانات</a:t>
            </a: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”هي المادة الخام المسجلة كرموز او هي ارقام او جمل او عبارات يمكن للانسان تفسيرها او تحليلها“</a:t>
            </a:r>
          </a:p>
          <a:p>
            <a:pPr algn="l" rtl="1">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5843"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5844"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5845"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5846"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201424"/>
          </a:xfrm>
          <a:prstGeom prst="rect">
            <a:avLst/>
          </a:prstGeom>
          <a:noFill/>
          <a:ln w="9525">
            <a:noFill/>
            <a:miter lim="800000"/>
            <a:headEnd/>
            <a:tailEnd/>
          </a:ln>
          <a:effectLst/>
        </p:spPr>
        <p:txBody>
          <a:bodyPr>
            <a:spAutoFit/>
          </a:bodyPr>
          <a:lstStyle/>
          <a:p>
            <a:pPr algn="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”اما المعلومات هي نتائج التفسيرات او التحليلات الناتجة من تجهيز البيانات كالنقل والاخبار </a:t>
            </a:r>
            <a:r>
              <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والتحليل وتظهر </a:t>
            </a: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بشكل تقرير مركب ويبنى على حقائق ونظريات مسلم بها“</a:t>
            </a:r>
          </a:p>
          <a:p>
            <a:pPr algn="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اما المعرفة“ فهي الافكار والمفاهيم والحقائق المستنتجة من مجموعة هذه التقارير“</a:t>
            </a:r>
          </a:p>
          <a:p>
            <a:pPr algn="r">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4955203"/>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أن وسائل الإعلام الجماهيرية قادرة ليس فقط على صياغة الواقع وإنما على خلق واقع جديد.</a:t>
            </a:r>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570756"/>
          </a:xfrm>
          <a:prstGeom prst="rect">
            <a:avLst/>
          </a:prstGeom>
          <a:noFill/>
          <a:ln w="9525">
            <a:noFill/>
            <a:miter lim="800000"/>
            <a:headEnd/>
            <a:tailEnd/>
          </a:ln>
          <a:effectLst/>
        </p:spPr>
        <p:txBody>
          <a:bodyPr wrap="square">
            <a:spAutoFit/>
          </a:bodyPr>
          <a:lstStyle/>
          <a:p>
            <a:pPr>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3200" b="1" dirty="0" smtClean="0"/>
              <a:t> </a:t>
            </a:r>
            <a:r>
              <a:rPr lang="ar-SA" sz="3600" b="1" dirty="0" smtClean="0">
                <a:cs typeface="AF_Aseer" pitchFamily="2" charset="-78"/>
              </a:rPr>
              <a:t>نظريه لولب الصمت مبنية  من مرحلتين:</a:t>
            </a:r>
            <a:endParaRPr lang="ar-IQ" sz="3600" b="1" dirty="0" smtClean="0">
              <a:cs typeface="AF_Aseer" pitchFamily="2" charset="-78"/>
            </a:endParaRPr>
          </a:p>
          <a:p>
            <a:pPr algn="r" rtl="1"/>
            <a:endParaRPr lang="en-US" sz="3600" b="1" dirty="0" smtClean="0">
              <a:cs typeface="AF_Aseer" pitchFamily="2" charset="-78"/>
            </a:endParaRPr>
          </a:p>
          <a:p>
            <a:pPr marL="514350" indent="-514350" algn="r" rtl="1">
              <a:buAutoNum type="arabicParenR"/>
            </a:pPr>
            <a:r>
              <a:rPr lang="ar-SA" sz="3200" b="1" dirty="0" smtClean="0"/>
              <a:t>في المرحلة الأولى  تقوم وسائل الإعلام الجماهيرية بإعاده صياغة واقع يستند عليه إجماع كاذب وهمي </a:t>
            </a:r>
            <a:endParaRPr lang="ar-IQ" sz="3200" b="1" dirty="0" smtClean="0"/>
          </a:p>
          <a:p>
            <a:pPr marL="514350" indent="-514350" algn="r" rtl="1"/>
            <a:endParaRPr lang="en-US" sz="3200" b="1" dirty="0" smtClean="0"/>
          </a:p>
          <a:p>
            <a:pPr algn="r" rtl="1"/>
            <a:r>
              <a:rPr lang="ar-SA" sz="3200" b="1" dirty="0" smtClean="0"/>
              <a:t>2) في المرحلة الثانية الواقع الوهمي يحقق نفسه  </a:t>
            </a:r>
            <a:r>
              <a:rPr lang="ar-IQ" sz="3200" b="1" dirty="0" smtClean="0"/>
              <a:t>  </a:t>
            </a:r>
            <a:r>
              <a:rPr lang="ar-SA" sz="3200" b="1" dirty="0" smtClean="0"/>
              <a:t>ويتحول إلى واقع حقيقي. </a:t>
            </a:r>
            <a:endParaRPr lang="ar-IQ" sz="3200" b="1" dirty="0" smtClean="0"/>
          </a:p>
          <a:p>
            <a:pPr rtl="1"/>
            <a:r>
              <a:rPr lang="ar-SA" sz="3200" dirty="0" smtClean="0"/>
              <a:t> </a:t>
            </a:r>
            <a:endParaRPr lang="en-US" sz="3200" dirty="0" smtClean="0"/>
          </a:p>
          <a:p>
            <a:pPr>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755422"/>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اللولب</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هذا التغيير يحصل لأن الكثيرين يتركون رأيهم ويتبعون الإجماع الوهمي.  </a:t>
            </a: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693866"/>
          </a:xfrm>
          <a:prstGeom prst="rect">
            <a:avLst/>
          </a:prstGeom>
          <a:noFill/>
          <a:ln w="9525">
            <a:noFill/>
            <a:miter lim="800000"/>
            <a:headEnd/>
            <a:tailEnd/>
          </a:ln>
          <a:effectLst/>
        </p:spPr>
        <p:txBody>
          <a:bodyPr>
            <a:spAutoFit/>
          </a:bodyPr>
          <a:lstStyle/>
          <a:p>
            <a:pPr algn="ctr" rtl="1">
              <a:defRPr/>
            </a:pPr>
            <a:r>
              <a:rPr lang="ar-IQ" sz="3600" b="1" dirty="0" smtClean="0"/>
              <a:t>الملاحظة + التمعن والتفكير بها= بيانات</a:t>
            </a:r>
          </a:p>
          <a:p>
            <a:pPr algn="ctr" rtl="1">
              <a:defRPr/>
            </a:pPr>
            <a:endParaRPr lang="ar-IQ" sz="2800" b="1" dirty="0" smtClean="0"/>
          </a:p>
          <a:p>
            <a:pPr algn="ctr" rtl="1">
              <a:defRPr/>
            </a:pPr>
            <a:r>
              <a:rPr lang="ar-IQ" sz="2800" b="1" dirty="0" smtClean="0"/>
              <a:t>البيانات+ التجميع+ المعالجة(تحليل وتنظيم)= </a:t>
            </a:r>
            <a:r>
              <a:rPr lang="ar-IQ" sz="3600" b="1" dirty="0" smtClean="0"/>
              <a:t>معلومات</a:t>
            </a:r>
          </a:p>
          <a:p>
            <a:pPr algn="ctr" rtl="1">
              <a:defRPr/>
            </a:pPr>
            <a:endParaRPr lang="ar-IQ" sz="3600" b="1" dirty="0" smtClean="0"/>
          </a:p>
          <a:p>
            <a:pPr algn="ctr" rtl="1">
              <a:defRPr/>
            </a:pPr>
            <a:r>
              <a:rPr lang="ar-IQ" sz="3200" b="1" dirty="0" smtClean="0"/>
              <a:t>المعلومات +التجميع+التنظيم +الاستيعاب</a:t>
            </a:r>
            <a:r>
              <a:rPr lang="ar-IQ" sz="3600" b="1" dirty="0" smtClean="0"/>
              <a:t>= معرفة</a:t>
            </a:r>
          </a:p>
          <a:p>
            <a:pPr algn="ctr" rtl="1">
              <a:defRPr/>
            </a:pPr>
            <a:endParaRPr lang="ar-IQ" sz="3600" b="1" dirty="0" smtClean="0"/>
          </a:p>
          <a:p>
            <a:pPr algn="ctr" rtl="1">
              <a:defRPr/>
            </a:pPr>
            <a:r>
              <a:rPr lang="ar-IQ" sz="3600" b="1" dirty="0" smtClean="0"/>
              <a:t>المعرفة+الفعل(التطبيق)=حل=قرار=تطور</a:t>
            </a:r>
            <a:endParaRPr lang="en-US" sz="3600" b="1" dirty="0" smtClean="0"/>
          </a:p>
          <a:p>
            <a:pPr rtl="1"/>
            <a:r>
              <a:rPr lang="ar-SA" sz="3600" b="1" dirty="0" smtClean="0"/>
              <a:t> </a:t>
            </a:r>
            <a:endParaRPr lang="en-US" sz="3600" b="1"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1061</Words>
  <Application>Microsoft Office PowerPoint</Application>
  <PresentationFormat>On-screen Show (4:3)</PresentationFormat>
  <Paragraphs>211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Dr.Suhad</dc:creator>
  <cp:lastModifiedBy>Dr.Suhad</cp:lastModifiedBy>
  <cp:revision>21</cp:revision>
  <dcterms:created xsi:type="dcterms:W3CDTF">2006-08-16T00:00:00Z</dcterms:created>
  <dcterms:modified xsi:type="dcterms:W3CDTF">2018-12-05T20:47:47Z</dcterms:modified>
</cp:coreProperties>
</file>