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26265" y="9144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800" b="1" dirty="0"/>
              <a:t>القانون كإطار للحياة </a:t>
            </a:r>
            <a:r>
              <a:rPr lang="ar-IQ" sz="2800" b="1" dirty="0" smtClean="0"/>
              <a:t>الاجتماعية</a:t>
            </a:r>
            <a:r>
              <a:rPr lang="ar-IQ" sz="2800" dirty="0" smtClean="0"/>
              <a:t>/2</a:t>
            </a:r>
            <a:endParaRPr lang="en-US" sz="28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22300" y="635236"/>
            <a:ext cx="9728200" cy="4702569"/>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إن دراسة علم الاجتماع من الناحية القانونية تشترك مع علم الاجتماع السياسي في الاهتمام بطبيعة السلطة الشرعية والنظام الاجتماعي وبالأسس الاجتماعية الدستورية وتطور الحقوق المدنية والعلاقة بين المجالات الخاصة والمجالات العامة إن جذور علم الاجتماع القانوني تكمن بصفة رئيسية في فلسفة التشريع أو مجموعة القوانين، أكثر منها في العمل المستقل لعلماء الاجتماع. وفي نظرية قانونية للمدرسة الاجتماعية ظهر من عمل هؤلاء القانونيون أمثال "</a:t>
            </a:r>
            <a:r>
              <a:rPr lang="ar-IQ" sz="2800" dirty="0" err="1">
                <a:latin typeface="Calibri" panose="020F0502020204030204" pitchFamily="34" charset="0"/>
                <a:ea typeface="Calibri" panose="020F0502020204030204" pitchFamily="34" charset="0"/>
                <a:cs typeface="Simplified Arabic" panose="02020603050405020304" pitchFamily="18" charset="-78"/>
              </a:rPr>
              <a:t>ردولف</a:t>
            </a:r>
            <a:r>
              <a:rPr lang="ar-IQ" sz="2800" dirty="0">
                <a:latin typeface="Calibri" panose="020F0502020204030204" pitchFamily="34" charset="0"/>
                <a:ea typeface="Calibri" panose="020F0502020204030204" pitchFamily="34" charset="0"/>
                <a:cs typeface="Simplified Arabic" panose="02020603050405020304" pitchFamily="18" charset="-78"/>
              </a:rPr>
              <a:t> فون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جيرنج</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اليفر</a:t>
            </a:r>
            <a:r>
              <a:rPr lang="ar-IQ" sz="2800" dirty="0">
                <a:latin typeface="Calibri" panose="020F0502020204030204" pitchFamily="34" charset="0"/>
                <a:ea typeface="Calibri" panose="020F0502020204030204" pitchFamily="34" charset="0"/>
                <a:cs typeface="Simplified Arabic" panose="02020603050405020304" pitchFamily="18" charset="-78"/>
              </a:rPr>
              <a:t> ويندل هولمز، وليون </a:t>
            </a:r>
            <a:r>
              <a:rPr lang="ar-IQ" sz="2800" dirty="0" err="1">
                <a:latin typeface="Calibri" panose="020F0502020204030204" pitchFamily="34" charset="0"/>
                <a:ea typeface="Calibri" panose="020F0502020204030204" pitchFamily="34" charset="0"/>
                <a:cs typeface="Simplified Arabic" panose="02020603050405020304" pitchFamily="18" charset="-78"/>
              </a:rPr>
              <a:t>روجتى</a:t>
            </a:r>
            <a:r>
              <a:rPr lang="ar-IQ" sz="2800" dirty="0">
                <a:latin typeface="Calibri" panose="020F0502020204030204" pitchFamily="34" charset="0"/>
                <a:ea typeface="Calibri" panose="020F0502020204030204" pitchFamily="34" charset="0"/>
                <a:cs typeface="Simplified Arabic" panose="02020603050405020304" pitchFamily="18" charset="-78"/>
              </a:rPr>
              <a:t>". من هنا ظهرت الحاجة إلى النظرة الاجتماعية للثقافية القانونية، ولقد شارك علماء الاجتماع أمثال "أميل </a:t>
            </a:r>
            <a:r>
              <a:rPr lang="ar-IQ" sz="2800" dirty="0" err="1">
                <a:latin typeface="Calibri" panose="020F0502020204030204" pitchFamily="34" charset="0"/>
                <a:ea typeface="Calibri" panose="020F0502020204030204" pitchFamily="34" charset="0"/>
                <a:cs typeface="Simplified Arabic" panose="02020603050405020304" pitchFamily="18" charset="-78"/>
              </a:rPr>
              <a:t>دوركايم</a:t>
            </a:r>
            <a:r>
              <a:rPr lang="ar-IQ" sz="2800" dirty="0">
                <a:latin typeface="Calibri" panose="020F0502020204030204" pitchFamily="34" charset="0"/>
                <a:ea typeface="Calibri" panose="020F0502020204030204" pitchFamily="34" charset="0"/>
                <a:cs typeface="Simplified Arabic" panose="02020603050405020304" pitchFamily="18" charset="-78"/>
              </a:rPr>
              <a:t> وماكس فيبر وروس </a:t>
            </a:r>
            <a:r>
              <a:rPr lang="ar-IQ" sz="2800" dirty="0" err="1">
                <a:latin typeface="Calibri" panose="020F0502020204030204" pitchFamily="34" charset="0"/>
                <a:ea typeface="Calibri" panose="020F0502020204030204" pitchFamily="34" charset="0"/>
                <a:cs typeface="Simplified Arabic" panose="02020603050405020304" pitchFamily="18" charset="-78"/>
              </a:rPr>
              <a:t>وسمنر</a:t>
            </a:r>
            <a:r>
              <a:rPr lang="ar-IQ" sz="2800" dirty="0">
                <a:latin typeface="Calibri" panose="020F0502020204030204" pitchFamily="34" charset="0"/>
                <a:ea typeface="Calibri" panose="020F0502020204030204" pitchFamily="34" charset="0"/>
                <a:cs typeface="Simplified Arabic" panose="02020603050405020304" pitchFamily="18" charset="-78"/>
              </a:rPr>
              <a:t>". شاركوا من بين الآخرين في الإسهام في تطور التوجه الاجتماعي بين طلاب القانون وذلك في بعض المجالات بالتأثير المباشر على كتاب القانون أمثال "</a:t>
            </a:r>
            <a:r>
              <a:rPr lang="ar-IQ" sz="2800" dirty="0" err="1">
                <a:latin typeface="Calibri" panose="020F0502020204030204" pitchFamily="34" charset="0"/>
                <a:ea typeface="Calibri" panose="020F0502020204030204" pitchFamily="34" charset="0"/>
                <a:cs typeface="Simplified Arabic" panose="02020603050405020304" pitchFamily="18" charset="-78"/>
              </a:rPr>
              <a:t>دوجت</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دبلوند</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9094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95500" y="770763"/>
            <a:ext cx="6096000" cy="5163593"/>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إن كل من علم الاجتماع والقانون يهتمان بالمعايير </a:t>
            </a:r>
            <a:r>
              <a:rPr lang="en-GB" sz="2800" dirty="0">
                <a:latin typeface="Simplified Arabic" panose="02020603050405020304" pitchFamily="18" charset="-78"/>
                <a:ea typeface="Calibri" panose="020F0502020204030204" pitchFamily="34" charset="0"/>
                <a:cs typeface="Arial" panose="020B0604020202020204" pitchFamily="34" charset="0"/>
              </a:rPr>
              <a:t>Norms</a:t>
            </a:r>
            <a:r>
              <a:rPr lang="ar-IQ" sz="2800" dirty="0">
                <a:latin typeface="Calibri" panose="020F0502020204030204" pitchFamily="34" charset="0"/>
                <a:ea typeface="Calibri" panose="020F0502020204030204" pitchFamily="34" charset="0"/>
                <a:cs typeface="Simplified Arabic" panose="02020603050405020304" pitchFamily="18" charset="-78"/>
              </a:rPr>
              <a:t> والقواعد </a:t>
            </a:r>
            <a:r>
              <a:rPr lang="en-GB" sz="2800" dirty="0">
                <a:latin typeface="Simplified Arabic" panose="02020603050405020304" pitchFamily="18" charset="-78"/>
                <a:ea typeface="Calibri" panose="020F0502020204030204" pitchFamily="34" charset="0"/>
                <a:cs typeface="Arial" panose="020B0604020202020204" pitchFamily="34" charset="0"/>
              </a:rPr>
              <a:t>Rules</a:t>
            </a:r>
            <a:r>
              <a:rPr lang="ar-IQ" sz="2800" dirty="0">
                <a:latin typeface="Calibri" panose="020F0502020204030204" pitchFamily="34" charset="0"/>
                <a:ea typeface="Calibri" panose="020F0502020204030204" pitchFamily="34" charset="0"/>
                <a:cs typeface="Simplified Arabic" panose="02020603050405020304" pitchFamily="18" charset="-78"/>
              </a:rPr>
              <a:t> التي تفرض السلوك المناسب للناس في موقف معين. وأن دراسة الصراع وحل الصراع بعدان جانبان محوريان في كلا العلمين، فكل دراسة الصراع وحل الصراع يعدان جانبان محوريان في كلا العلمين، فكل من علمي الاجتماع والقانون يهتمان بطيعة السلطة الشرعية </a:t>
            </a:r>
            <a:r>
              <a:rPr lang="en-GB" sz="2800" dirty="0">
                <a:latin typeface="Simplified Arabic" panose="02020603050405020304" pitchFamily="18" charset="-78"/>
                <a:ea typeface="Calibri" panose="020F0502020204030204" pitchFamily="34" charset="0"/>
                <a:cs typeface="Arial" panose="020B0604020202020204" pitchFamily="34" charset="0"/>
              </a:rPr>
              <a:t>Legitimate Authority</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وميكانيزمات</a:t>
            </a:r>
            <a:r>
              <a:rPr lang="ar-IQ" sz="2800" dirty="0">
                <a:latin typeface="Calibri" panose="020F0502020204030204" pitchFamily="34" charset="0"/>
                <a:ea typeface="Calibri" panose="020F0502020204030204" pitchFamily="34" charset="0"/>
                <a:cs typeface="Simplified Arabic" panose="02020603050405020304" pitchFamily="18" charset="-78"/>
              </a:rPr>
              <a:t> الضبط الاجتماعي، وقضايا الحقوق المدنية </a:t>
            </a:r>
            <a:r>
              <a:rPr lang="en-GB" sz="2800" dirty="0">
                <a:latin typeface="Simplified Arabic" panose="02020603050405020304" pitchFamily="18" charset="-78"/>
                <a:ea typeface="Calibri" panose="020F0502020204030204" pitchFamily="34" charset="0"/>
                <a:cs typeface="Arial" panose="020B0604020202020204" pitchFamily="34" charset="0"/>
              </a:rPr>
              <a:t>Civil Rights</a:t>
            </a:r>
            <a:r>
              <a:rPr lang="ar-IQ" sz="2800" dirty="0">
                <a:latin typeface="Calibri" panose="020F0502020204030204" pitchFamily="34" charset="0"/>
                <a:ea typeface="Calibri" panose="020F0502020204030204" pitchFamily="34" charset="0"/>
                <a:cs typeface="Simplified Arabic" panose="02020603050405020304" pitchFamily="18" charset="-78"/>
              </a:rPr>
              <a:t>، ترتيبات وتنظيمات القوة، والعلاقة بين الجوانب العامة والجوانب الخاصة.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015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القانون ليس مجرد فروضات سطحية بل هو ناتج أنماط التفكير التي تشكل أساس التجمعات لذا فالعقوبات الفعلية للقانون تتضح في حقيقة أنه لا يوجد أي شكل عام يريد أن يستثني أو يستبعد من تجمعات الحياة أو من روابط المواطنة، الأسرة، الأصدقاء، الوظيفة، الكنيسة مجال العمل... إلخ. ورفض العمل بموجب تلك الأسس يؤدي إلى ضعف الروابط التي تربط الفرد، بالمجموعة الاجتماعية. وقانون الدولة- القانون الوضعي- أو أسس صناعة القرار هو قانون إحدى التجمعات- وهي الدولة في خضم ذلك التعقد الاجتماعي.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إلا انه وكما ان القانون فبما يراه </a:t>
            </a:r>
            <a:r>
              <a:rPr lang="ar-IQ" dirty="0" err="1"/>
              <a:t>هيرليك</a:t>
            </a:r>
            <a:r>
              <a:rPr lang="ar-IQ" dirty="0"/>
              <a:t> لأغراض عملية للمجتمع ككل. حيث يبدو كما لو كان ذو دور خاص به. ويتواجد شكلان للقانون يؤثرا على الوحدات الاجتماعية. فكلما يقوم القانون الداخلي بتثبيت علاقات الأعضاء في المجتمع يقوم قانون الدولة من ناحية أخرى بحمايتهم علاقات الأعضاء في المجتمع يقوم قانون الدولة من ناحية أخرى بحمايتهم من الهجوم الخارجي. فعلى سبيل المثال- فرض العقوبات على بعض مظاهر الضرر كالجرائم وإدراك السلطة القضائية </a:t>
            </a:r>
            <a:r>
              <a:rPr lang="ar-IQ" dirty="0" err="1"/>
              <a:t>وبروتوكلات</a:t>
            </a:r>
            <a:r>
              <a:rPr lang="ar-IQ" dirty="0"/>
              <a:t> مؤسسات الدولة كالمحاكم والقوانين التي تختص بوجود الدولة، مثل فرض الضرائب، نظم الدفاع كالجيش، تعتمد بشكل طبيعي على العقوبات المفروضة من الدولة- وتبدو تلك العقوبات كوحدة ملازمة للدولة</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وبمزيد من التعميم يوضح </a:t>
            </a:r>
            <a:r>
              <a:rPr lang="ar-IQ" dirty="0" err="1"/>
              <a:t>هيرليك</a:t>
            </a:r>
            <a:r>
              <a:rPr lang="ar-IQ" dirty="0"/>
              <a:t> أن إلزامية الدولة هي أمر ضروري لمواجهة الانحرافات الاجتماعية الخطرة. الأمر الذي يبدو ذو أهمية ضئيلة مقارنة. بالقانون الحاكم للغالبية العظمى. والمنحرفون هم أشخاص مستبعدين من الوحدات الاجتماعية في ظل عوامل نفسية، اقتصادية، أو لظروف أخرى.</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r>
              <a:rPr lang="ar-IQ" b="1" dirty="0"/>
              <a:t>ومن الواضح أنه لابد من تحديد عاملين هامين:</a:t>
            </a:r>
            <a:endParaRPr lang="en-US" dirty="0"/>
          </a:p>
          <a:p>
            <a:r>
              <a:rPr lang="ar-IQ" dirty="0"/>
              <a:t>	أي نوع من تعريفات القانون قد تحتاجها العلوم الاجتماعية، كيف يمكن لعلماء الاجتماع الاشراف على أو تقصى أوضاع المؤسسات القانونية وشرعية الحقوق في أي ثقافة محدده أو في أي سلسلة من الثقافات؟</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113366"/>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مستطيل 1"/>
          <p:cNvSpPr/>
          <p:nvPr/>
        </p:nvSpPr>
        <p:spPr>
          <a:xfrm>
            <a:off x="2590800" y="1507192"/>
            <a:ext cx="6096000" cy="3648884"/>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إن أساس فهم علماء الاجتماع للقانون يجب أن يوجد من خلال ازدواجية الحقوق التأسيسية أو التنظيمية وذلك مره من خلال المؤسسات التقليدية، ثم مره أخرى من خلال المؤسسات القانونية والمؤسسات الاجتماعية التي يمكن الاعتماد عليها، وبهذه الطريقة فقط يمكن تحقيق تقدم في المشكلات الشائكة في العلاقة بين القانون والمجتمع، ويكون عالم الاجتماع الذي يهتم بدراسة القانون على حق إذا ما نظر إلى القانون على أنه نمط من أنماط البناء الفوقي الاجتماعي الذي يكون محكوما بمجموعة من </a:t>
            </a:r>
            <a:r>
              <a:rPr lang="ar-IQ" sz="2400" dirty="0" err="1">
                <a:latin typeface="Calibri" panose="020F0502020204030204" pitchFamily="34" charset="0"/>
                <a:ea typeface="Calibri" panose="020F0502020204030204" pitchFamily="34" charset="0"/>
                <a:cs typeface="Simplified Arabic" panose="02020603050405020304" pitchFamily="18" charset="-78"/>
              </a:rPr>
              <a:t>المحكات</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en-GB" sz="2400" dirty="0">
                <a:latin typeface="Simplified Arabic" panose="02020603050405020304" pitchFamily="18" charset="-78"/>
                <a:ea typeface="Calibri" panose="020F0502020204030204" pitchFamily="34" charset="0"/>
                <a:cs typeface="Arial" panose="020B0604020202020204" pitchFamily="34" charset="0"/>
              </a:rPr>
              <a:t>Criteria</a:t>
            </a:r>
            <a:r>
              <a:rPr lang="ar-IQ" sz="2400" dirty="0">
                <a:latin typeface="Calibri" panose="020F0502020204030204" pitchFamily="34" charset="0"/>
                <a:ea typeface="Calibri" panose="020F0502020204030204" pitchFamily="34" charset="0"/>
                <a:cs typeface="Simplified Arabic" panose="02020603050405020304" pitchFamily="18" charset="-78"/>
              </a:rPr>
              <a:t> أو قيم العلوم الاجتماعية.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87500" y="1532807"/>
            <a:ext cx="7962900" cy="3785652"/>
          </a:xfrm>
          <a:prstGeom prst="rect">
            <a:avLst/>
          </a:prstGeom>
        </p:spPr>
        <p:txBody>
          <a:bodyPr wrap="square">
            <a:spAutoFit/>
          </a:bodyPr>
          <a:lstStyle/>
          <a:p>
            <a:pPr algn="r" rtl="1"/>
            <a:r>
              <a:rPr lang="ar-IQ" sz="2400" b="1" dirty="0"/>
              <a:t>ويخلص إلى أن مهمة علماء الاجتماع تنحصر في ثلاثة:</a:t>
            </a:r>
            <a:endParaRPr lang="en-US" sz="2400" dirty="0"/>
          </a:p>
          <a:p>
            <a:pPr algn="r" rtl="1"/>
            <a:r>
              <a:rPr lang="ar-IQ" sz="2400" b="1" dirty="0"/>
              <a:t>المهمة الأولى:</a:t>
            </a:r>
            <a:endParaRPr lang="en-US" sz="2400" dirty="0"/>
          </a:p>
          <a:p>
            <a:pPr algn="r" rtl="1"/>
            <a:r>
              <a:rPr lang="ar-IQ" sz="2400" dirty="0"/>
              <a:t>	للعلماء الاجتماعين هي تحليل النظم القانونية الموجودة والكشف عن العلاقات المتداخلة بينهما وبين النظم الغير قانونية في المجتمع.</a:t>
            </a:r>
            <a:endParaRPr lang="en-US" sz="2400" dirty="0"/>
          </a:p>
          <a:p>
            <a:pPr algn="r" rtl="1"/>
            <a:r>
              <a:rPr lang="ar-IQ" sz="2400" b="1" dirty="0"/>
              <a:t>المهمة الثانية:</a:t>
            </a:r>
            <a:endParaRPr lang="en-US" sz="2400" dirty="0"/>
          </a:p>
          <a:p>
            <a:pPr algn="r" rtl="1"/>
            <a:r>
              <a:rPr lang="ar-IQ" sz="2400" dirty="0"/>
              <a:t>	لعلماء الاجتماع هو إقرار ومقارنة النظم في ضوء مجمل البشر الذين يشاركون في هذه النظم. ويتبعها مقارنات لهذه المصطلحات التي تستخدمها المجتمعات الأخرى الذين يعيشون في إطار نظم مشابهة.</a:t>
            </a:r>
            <a:endParaRPr lang="en-US" sz="2400" dirty="0"/>
          </a:p>
        </p:txBody>
      </p:sp>
    </p:spTree>
    <p:extLst>
      <p:ext uri="{BB962C8B-B14F-4D97-AF65-F5344CB8AC3E}">
        <p14:creationId xmlns:p14="http://schemas.microsoft.com/office/powerpoint/2010/main" val="301163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89200" y="1200261"/>
            <a:ext cx="6096000" cy="3294235"/>
          </a:xfrm>
          <a:prstGeom prst="rect">
            <a:avLst/>
          </a:prstGeom>
        </p:spPr>
        <p:txBody>
          <a:bodyPr>
            <a:spAutoFit/>
          </a:bodyPr>
          <a:lstStyle/>
          <a:p>
            <a:pPr algn="just"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المهمة الثالثة: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000" b="1" dirty="0">
                <a:ea typeface="Calibri" panose="020F0502020204030204" pitchFamily="34" charset="0"/>
                <a:cs typeface="Simplified Arabic" panose="02020603050405020304" pitchFamily="18" charset="-78"/>
              </a:rPr>
              <a:t>	</a:t>
            </a:r>
            <a:r>
              <a:rPr lang="ar-IQ" sz="2000" dirty="0">
                <a:ea typeface="Calibri" panose="020F0502020204030204" pitchFamily="34" charset="0"/>
                <a:cs typeface="Simplified Arabic" panose="02020603050405020304" pitchFamily="18" charset="-78"/>
              </a:rPr>
              <a:t>هي التوصل إلى ما يطلق عليه "</a:t>
            </a:r>
            <a:r>
              <a:rPr lang="ar-IQ" sz="2000" dirty="0" err="1">
                <a:ea typeface="Calibri" panose="020F0502020204030204" pitchFamily="34" charset="0"/>
                <a:cs typeface="Simplified Arabic" panose="02020603050405020304" pitchFamily="18" charset="-78"/>
              </a:rPr>
              <a:t>هوبل</a:t>
            </a:r>
            <a:r>
              <a:rPr lang="ar-IQ" sz="2000" dirty="0">
                <a:ea typeface="Calibri" panose="020F0502020204030204" pitchFamily="34" charset="0"/>
                <a:cs typeface="Simplified Arabic" panose="02020603050405020304" pitchFamily="18" charset="-78"/>
              </a:rPr>
              <a:t>" مسلمات الشعوب عن القانون سنة 1954 والتي يقصد بها الافتراضات التي يدركونها عن </a:t>
            </a:r>
            <a:r>
              <a:rPr lang="en-GB" sz="2000" dirty="0">
                <a:latin typeface="Simplified Arabic" panose="02020603050405020304" pitchFamily="18" charset="-78"/>
                <a:ea typeface="Calibri" panose="020F0502020204030204" pitchFamily="34" charset="0"/>
              </a:rPr>
              <a:t>postulates</a:t>
            </a:r>
            <a:r>
              <a:rPr lang="ar-IQ" sz="2000" dirty="0">
                <a:ea typeface="Calibri" panose="020F0502020204030204" pitchFamily="34" charset="0"/>
                <a:cs typeface="Simplified Arabic" panose="02020603050405020304" pitchFamily="18" charset="-78"/>
              </a:rPr>
              <a:t> القوانين الطبيعية للعالم (الكون)، وذلك من خلال ما يدركونها عن الأعراف والقانون، وان هذه المسلمات ربما تكمن وراء القانون كما انها تكمن وراء أو خلف كل جانب آخر من الأنشطة الإنسانية. إنها القيم او يسمح به والتي من خلالها لا يعتمد عليها السلوك فقط وإنما يعتمد عليها في التطور الأخلاقي للسلوك. إن المعنى العام والعريض لعلم الاجتماع القانوني او الشرعي هو امتداد المعرفة بشأن قواعد نظام شرعي او قانوني لنمط التغير الاجتماعي وإسهام القانون بالوفاء بالطموحات والمتطلبات الاجتماعية. </a:t>
            </a:r>
            <a:endParaRPr lang="ar-IQ" sz="2000" dirty="0"/>
          </a:p>
        </p:txBody>
      </p:sp>
    </p:spTree>
    <p:extLst>
      <p:ext uri="{BB962C8B-B14F-4D97-AF65-F5344CB8AC3E}">
        <p14:creationId xmlns:p14="http://schemas.microsoft.com/office/powerpoint/2010/main" val="41437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6300" y="1154837"/>
            <a:ext cx="6096000" cy="3046988"/>
          </a:xfrm>
          <a:prstGeom prst="rect">
            <a:avLst/>
          </a:prstGeom>
        </p:spPr>
        <p:txBody>
          <a:bodyPr>
            <a:spAutoFit/>
          </a:bodyPr>
          <a:lstStyle/>
          <a:p>
            <a:pPr algn="r"/>
            <a:r>
              <a:rPr lang="ar-IQ" sz="2400" dirty="0">
                <a:ea typeface="Calibri" panose="020F0502020204030204" pitchFamily="34" charset="0"/>
                <a:cs typeface="Simplified Arabic" panose="02020603050405020304" pitchFamily="18" charset="-78"/>
              </a:rPr>
              <a:t>إن الاهتمام الخاص لعلم الاجتماع بهذه الأمور والموضوعات يرتكز على الافتراض الرئيسي بأن كلا من المؤسسات القانونية والشرعية تؤثر في وتتأثر بالظروف الاجتماعية التي تحيط بها، ومن خلال علم الاجتماع فإن دراسة القانون تمس عددا من مجالات الاستعلام أو المعرفة، ففي مجال علم الجريمة يتركز الاهتمام على الصفة المتغيرة لقانون العقوبات وعلى الافتراضات أو الفروض التي تقوم عليها وعلى الديناميكية الاجتماعية لتطبيق القانون وتصحيحه. </a:t>
            </a:r>
            <a:endParaRPr lang="ar-IQ" sz="2400" dirty="0"/>
          </a:p>
        </p:txBody>
      </p:sp>
    </p:spTree>
    <p:extLst>
      <p:ext uri="{BB962C8B-B14F-4D97-AF65-F5344CB8AC3E}">
        <p14:creationId xmlns:p14="http://schemas.microsoft.com/office/powerpoint/2010/main" val="931755995"/>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93</TotalTime>
  <Words>659</Words>
  <Application>Microsoft Office PowerPoint</Application>
  <PresentationFormat>مخصص</PresentationFormat>
  <Paragraphs>26</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40</cp:revision>
  <dcterms:created xsi:type="dcterms:W3CDTF">1980-01-01T20:09:53Z</dcterms:created>
  <dcterms:modified xsi:type="dcterms:W3CDTF">2019-09-24T15:59:34Z</dcterms:modified>
</cp:coreProperties>
</file>