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572085" y="3337560"/>
            <a:ext cx="8640064"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77400" y="1544812"/>
            <a:ext cx="8640064"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837F5998-810B-4EC1-A923-EC79675A8282}" type="datetimeFigureOut">
              <a:rPr lang="en-US" smtClean="0"/>
              <a:t>9/24/2019</a:t>
            </a:fld>
            <a:endParaRPr lang="en-US"/>
          </a:p>
        </p:txBody>
      </p:sp>
      <p:sp>
        <p:nvSpPr>
          <p:cNvPr id="19" name="عنصر نائب للتذييل 18"/>
          <p:cNvSpPr>
            <a:spLocks noGrp="1"/>
          </p:cNvSpPr>
          <p:nvPr>
            <p:ph type="ftr" sz="quarter" idx="11"/>
          </p:nvPr>
        </p:nvSpPr>
        <p:spPr/>
        <p:txBody>
          <a:bodyPr/>
          <a:lstStyle/>
          <a:p>
            <a:endParaRPr lang="en-US"/>
          </a:p>
        </p:txBody>
      </p:sp>
      <p:sp>
        <p:nvSpPr>
          <p:cNvPr id="27" name="عنصر نائب لرقم الشريحة 26"/>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839200" y="274639"/>
            <a:ext cx="27432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609600" y="274639"/>
            <a:ext cx="8026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99568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60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68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109728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09600" y="5486400"/>
            <a:ext cx="5386917"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6193368" y="5486400"/>
            <a:ext cx="5389033"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320"/>
            <a:ext cx="9960864"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رقم الشريحة 7"/>
          <p:cNvSpPr>
            <a:spLocks noGrp="1"/>
          </p:cNvSpPr>
          <p:nvPr>
            <p:ph type="sldNum" sz="quarter" idx="11"/>
          </p:nvPr>
        </p:nvSpPr>
        <p:spPr/>
        <p:txBody>
          <a:bodyPr/>
          <a:lstStyle/>
          <a:p>
            <a:fld id="{38B10270-9D0C-4598-8DC1-A0D55AFF91A3}" type="slidenum">
              <a:rPr lang="en-US" smtClean="0"/>
              <a:t>‹#›</a:t>
            </a:fld>
            <a:endParaRPr lang="en-US"/>
          </a:p>
        </p:txBody>
      </p:sp>
      <p:sp>
        <p:nvSpPr>
          <p:cNvPr id="9" name="عنصر نائب للتذييل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37F5998-810B-4EC1-A923-EC79675A8282}" type="datetimeFigureOut">
              <a:rPr lang="en-US" smtClean="0"/>
              <a:t>9/24/2019</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a:xfrm>
            <a:off x="10875264" y="6422065"/>
            <a:ext cx="1016000" cy="365125"/>
          </a:xfrm>
        </p:spPr>
        <p:txBody>
          <a:bodyPr/>
          <a:lstStyle/>
          <a:p>
            <a:fld id="{38B10270-9D0C-4598-8DC1-A0D55AFF91A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09600" y="6422065"/>
            <a:ext cx="2844800" cy="365125"/>
          </a:xfrm>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609600" y="274638"/>
            <a:ext cx="99568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609600" y="1600201"/>
            <a:ext cx="995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09600" y="6422065"/>
            <a:ext cx="28448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37F5998-810B-4EC1-A923-EC79675A8282}" type="datetimeFigureOut">
              <a:rPr lang="en-US" smtClean="0"/>
              <a:t>9/24/2019</a:t>
            </a:fld>
            <a:endParaRPr lang="en-US"/>
          </a:p>
        </p:txBody>
      </p:sp>
      <p:sp>
        <p:nvSpPr>
          <p:cNvPr id="22" name="عنصر نائب للتذييل 21"/>
          <p:cNvSpPr>
            <a:spLocks noGrp="1"/>
          </p:cNvSpPr>
          <p:nvPr>
            <p:ph type="ftr" sz="quarter" idx="3"/>
          </p:nvPr>
        </p:nvSpPr>
        <p:spPr>
          <a:xfrm>
            <a:off x="4165600" y="6422065"/>
            <a:ext cx="38608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عنصر نائب لرقم الشريحة 17"/>
          <p:cNvSpPr>
            <a:spLocks noGrp="1"/>
          </p:cNvSpPr>
          <p:nvPr>
            <p:ph type="sldNum" sz="quarter" idx="4"/>
          </p:nvPr>
        </p:nvSpPr>
        <p:spPr>
          <a:xfrm>
            <a:off x="10871200" y="6422065"/>
            <a:ext cx="1016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8B10270-9D0C-4598-8DC1-A0D55AFF91A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38965" y="607512"/>
            <a:ext cx="8304756" cy="625048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a:t>
            </a:r>
            <a:r>
              <a:rPr lang="ar-IQ" sz="3200" b="1" dirty="0" smtClean="0">
                <a:latin typeface="Arial" panose="020B0604020202020204" pitchFamily="34" charset="0"/>
                <a:cs typeface="Arial" panose="020B0604020202020204" pitchFamily="34" charset="0"/>
              </a:rPr>
              <a:t>علم الاجتماع القانوني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a:t>
            </a:r>
            <a:r>
              <a:rPr lang="ar-IQ" sz="3200" b="1" dirty="0" smtClean="0">
                <a:latin typeface="Arial" panose="020B0604020202020204" pitchFamily="34" charset="0"/>
                <a:cs typeface="Arial" panose="020B0604020202020204" pitchFamily="34" charset="0"/>
              </a:rPr>
              <a:t>أ.د</a:t>
            </a:r>
            <a:r>
              <a:rPr lang="ar-IQ" sz="3200" b="1" dirty="0">
                <a:latin typeface="Arial" panose="020B0604020202020204" pitchFamily="34" charset="0"/>
                <a:cs typeface="Arial" panose="020B0604020202020204" pitchFamily="34" charset="0"/>
              </a:rPr>
              <a:t>.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a:t>
            </a:r>
            <a:r>
              <a:rPr lang="ar-IQ" sz="3200" b="1" dirty="0" smtClean="0">
                <a:latin typeface="Arial" panose="020B0604020202020204" pitchFamily="34" charset="0"/>
                <a:cs typeface="Arial" panose="020B0604020202020204" pitchFamily="34" charset="0"/>
              </a:rPr>
              <a:t>المحاضرة: 22</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 </a:t>
            </a:r>
            <a:r>
              <a:rPr lang="ar-IQ" sz="2400" b="1" dirty="0"/>
              <a:t>الاتجاهات العامة للمذاهب القانونية الوضعية/ مذهب التضامن الاجتماعي</a:t>
            </a:r>
            <a:endParaRPr lang="en-US" sz="2400" dirty="0"/>
          </a:p>
          <a:p>
            <a:pPr algn="ctr" rtl="1">
              <a:lnSpc>
                <a:spcPct val="107000"/>
              </a:lnSpc>
              <a:spcAft>
                <a:spcPts val="800"/>
              </a:spcAft>
            </a:pPr>
            <a:endParaRPr lang="en-US" sz="3200" dirty="0"/>
          </a:p>
          <a:p>
            <a:pPr algn="ctr" rtl="1">
              <a:lnSpc>
                <a:spcPct val="107000"/>
              </a:lnSpc>
              <a:spcAft>
                <a:spcPts val="800"/>
              </a:spcAft>
            </a:pPr>
            <a:r>
              <a:rPr lang="ar-IQ" sz="3200" b="1" dirty="0" smtClean="0"/>
              <a:t>  </a:t>
            </a:r>
            <a:endParaRPr lang="en-US" sz="3200" dirty="0"/>
          </a:p>
          <a:p>
            <a:pPr algn="ctr" rtl="1">
              <a:lnSpc>
                <a:spcPct val="107000"/>
              </a:lnSpc>
              <a:spcAft>
                <a:spcPts val="800"/>
              </a:spcAft>
            </a:pPr>
            <a:endParaRPr lang="en-US" sz="3200" dirty="0"/>
          </a:p>
          <a:p>
            <a:pPr algn="ctr" rtl="1">
              <a:lnSpc>
                <a:spcPct val="107000"/>
              </a:lnSpc>
              <a:spcAft>
                <a:spcPts val="800"/>
              </a:spcAft>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9833" y="558800"/>
            <a:ext cx="11082867" cy="6416297"/>
          </a:xfrm>
        </p:spPr>
        <p:txBody>
          <a:bodyPr>
            <a:noAutofit/>
          </a:bodyPr>
          <a:lstStyle/>
          <a:p>
            <a:pPr indent="0" algn="just">
              <a:lnSpc>
                <a:spcPct val="150000"/>
              </a:lnSpc>
              <a:spcAft>
                <a:spcPts val="800"/>
              </a:spcAft>
              <a:buNone/>
            </a:pPr>
            <a:r>
              <a:rPr lang="ar-IQ" dirty="0"/>
              <a:t>مذهب يهتم بالواقع ويرفض التعلق بالمثل العليا الكامنة فيما وراء الطبيعة والتي يقال ان القانون الوضعي يستقي منها مادته وهو يعرف احياناً باسم مذهب "</a:t>
            </a:r>
            <a:r>
              <a:rPr lang="ar-IQ" dirty="0" err="1"/>
              <a:t>ديجي</a:t>
            </a:r>
            <a:r>
              <a:rPr lang="ar-IQ" dirty="0"/>
              <a:t>" </a:t>
            </a:r>
            <a:r>
              <a:rPr lang="en-US" dirty="0" err="1"/>
              <a:t>Daguit</a:t>
            </a:r>
            <a:r>
              <a:rPr lang="ar-IQ" dirty="0"/>
              <a:t> نسبه الى الفرنسي "ليون فرنسوا </a:t>
            </a:r>
            <a:r>
              <a:rPr lang="ar-IQ" dirty="0" err="1"/>
              <a:t>ديجي</a:t>
            </a:r>
            <a:r>
              <a:rPr lang="ar-IQ" dirty="0"/>
              <a:t>".</a:t>
            </a: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3333" y="130658"/>
            <a:ext cx="8807629" cy="6044339"/>
          </a:xfrm>
        </p:spPr>
        <p:txBody>
          <a:bodyPr>
            <a:noAutofit/>
          </a:bodyPr>
          <a:lstStyle/>
          <a:p>
            <a:pPr marL="0" lvl="0" indent="0">
              <a:buNone/>
            </a:pPr>
            <a:r>
              <a:rPr lang="ar-IQ" dirty="0"/>
              <a:t>وتتمثل النقطة الاساسية في ان القانون نتاج للقوى الاجتماعية وانه لابد ان يخدم الحياة الاجتماعية. وتأتي أهمية القانون والمبادئ القانونية رهينة بنتائجها وآثارها. وهذه هي الناحية التي يجب ان توضع في الاعتبار عند الحكم عليها وليس ما تتضمنه من أراء او نظريات بعيدة عن الواقع العملي للمجتمعات والجماعات. بمعنى تقرير القانون تبعاً لأغراض اجتماعية محددة أثبت "</a:t>
            </a:r>
            <a:r>
              <a:rPr lang="ar-IQ" dirty="0" err="1"/>
              <a:t>ديجي</a:t>
            </a:r>
            <a:r>
              <a:rPr lang="ar-IQ" dirty="0"/>
              <a:t>" عدة وقائع اعتبرها أساسية هي:</a:t>
            </a:r>
            <a:endParaRPr lang="en-US" dirty="0"/>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900" y="0"/>
            <a:ext cx="11188699" cy="6654800"/>
          </a:xfrm>
        </p:spPr>
        <p:txBody>
          <a:bodyPr>
            <a:noAutofit/>
          </a:bodyPr>
          <a:lstStyle/>
          <a:p>
            <a:pPr lvl="0"/>
            <a:r>
              <a:rPr lang="ar-IQ" dirty="0"/>
              <a:t>ان وجود المجتمع والحياة الاجتماعية حقيقة واقعية.</a:t>
            </a:r>
            <a:endParaRPr lang="en-US" dirty="0"/>
          </a:p>
          <a:p>
            <a:pPr lvl="0"/>
            <a:r>
              <a:rPr lang="ar-IQ" dirty="0"/>
              <a:t>أن هذه الحقيقة ذاتها تبرز الحاجة الى وجود نوع من التوازن والتجانس الاجتماعيين، الأمر الذي لا يتحقق الا بوجود رابطة التضامن الاجتماعي او الاعتماد المتبادل بين المصالح المختلفة في المجتمع وقد اعتبر "</a:t>
            </a:r>
            <a:r>
              <a:rPr lang="ar-IQ" dirty="0" err="1"/>
              <a:t>ديجي</a:t>
            </a:r>
            <a:r>
              <a:rPr lang="ar-IQ" dirty="0"/>
              <a:t>" ان هذا المبدأ الوحيد الذي يحكم تنظيم المصالح والذي يتيح لها ان تقوم بوظيفتها الاجتماعية.</a:t>
            </a:r>
            <a:endParaRPr lang="en-US" dirty="0"/>
          </a:p>
          <a:p>
            <a:pPr lvl="0"/>
            <a:r>
              <a:rPr lang="ar-IQ" dirty="0"/>
              <a:t>انه نشأ من الحياة الاجتماعية التي تضمنت وجود التضامن بين الافراد، وهو ما أطلق عليه الأصل أو "الحد" الاجتماعي الذي يوجب الامتناع عن كل ما يخل بهذا التضامن، ويوجب القيام بكل ما من شأنه تحقيقه ودعمه.</a:t>
            </a:r>
            <a:endParaRPr lang="en-US" dirty="0"/>
          </a:p>
          <a:p>
            <a:pPr marL="0" lvl="0" indent="0">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10295467" cy="6044339"/>
          </a:xfrm>
        </p:spPr>
        <p:txBody>
          <a:bodyPr>
            <a:noAutofit/>
          </a:bodyPr>
          <a:lstStyle/>
          <a:p>
            <a:pPr marL="0" indent="0">
              <a:buNone/>
            </a:pPr>
            <a:r>
              <a:rPr lang="ar-IQ" dirty="0"/>
              <a:t>ولقد رأى "</a:t>
            </a:r>
            <a:r>
              <a:rPr lang="ar-IQ" dirty="0" err="1"/>
              <a:t>ديجي</a:t>
            </a:r>
            <a:r>
              <a:rPr lang="ar-IQ" dirty="0"/>
              <a:t>" ان كل القواعد الاجتماعية قد تفرغت عن هذا الاصل والقاعدة لا تعدو أن تكون قاعدة اقتصادية او قاعدة </a:t>
            </a:r>
            <a:r>
              <a:rPr lang="ar-IQ" dirty="0" smtClean="0"/>
              <a:t>خلقية</a:t>
            </a:r>
            <a:r>
              <a:rPr lang="ar-IQ" dirty="0"/>
              <a:t>. فالقاعدة الاقتصادية هي التي تنظم نشاط الافراد في مجال انتاج الثروة وتداولها واستهلاكها، ويترتب على مخالفتها المساس بهذه الثروة. أما القاعدة </a:t>
            </a:r>
            <a:r>
              <a:rPr lang="ar-IQ" dirty="0" smtClean="0"/>
              <a:t>الخلقية </a:t>
            </a:r>
            <a:r>
              <a:rPr lang="ar-IQ" dirty="0"/>
              <a:t>فهي التي ترسم طريقة السلوك وتحدد نمطه بما يتفق مع الآداب العامة للمجتمع ويترتب على مخالفتها والخروج عليها استنكار الناس ورد فعلهم. يرى "</a:t>
            </a:r>
            <a:r>
              <a:rPr lang="ar-IQ" dirty="0" err="1"/>
              <a:t>ديجي</a:t>
            </a:r>
            <a:r>
              <a:rPr lang="ar-IQ" dirty="0"/>
              <a:t>" ان القاعدة الاقتصادية او الخلقية ترتفع وتتحول الى قاعدة قانونية عندما يشعر الافراد المكونون للمجتمع بأن احترمها أمر ضروري للحفاظ على الاستقرار والأمن والنظام، وأن كفالة هذا الاحترام تستوجب الاجبار اي الجزاء الذي توقعه الجماعة عل من يخالفها.</a:t>
            </a:r>
            <a:endParaRPr lang="en-US" dirty="0"/>
          </a:p>
          <a:p>
            <a:pPr marL="0" indent="0">
              <a:buNone/>
            </a:pPr>
            <a:endParaRPr lang="en-US" dirty="0"/>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101</TotalTime>
  <Words>361</Words>
  <Application>Microsoft Office PowerPoint</Application>
  <PresentationFormat>مخصص</PresentationFormat>
  <Paragraphs>14</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تقنية</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Al-FaHaD</cp:lastModifiedBy>
  <cp:revision>44</cp:revision>
  <dcterms:created xsi:type="dcterms:W3CDTF">1980-01-01T20:09:53Z</dcterms:created>
  <dcterms:modified xsi:type="dcterms:W3CDTF">2019-09-24T16:00:38Z</dcterms:modified>
</cp:coreProperties>
</file>