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38965" y="607512"/>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23</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a:t>القانون كأداة للتغير الاجتماعي</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هناك العديد من الشواهد التاريخية التي تشير الى ان التشريعات القانونية </a:t>
            </a:r>
            <a:r>
              <a:rPr lang="en-US" dirty="0"/>
              <a:t>Enactment</a:t>
            </a:r>
            <a:r>
              <a:rPr lang="ar-IQ" dirty="0"/>
              <a:t> ومشتملات القوانين </a:t>
            </a:r>
            <a:r>
              <a:rPr lang="en-US" dirty="0"/>
              <a:t>Implementation of law</a:t>
            </a:r>
            <a:r>
              <a:rPr lang="ar-IQ" dirty="0"/>
              <a:t> قد استخدمت بتروي وبهدوء للحث على احداث تغيرات اجتماعية واسعة في المجتمع فمع مجيء القضاة الرومان، اصبحت فكرة القانون كأداة للتغير الاجتماعي مفهوماً واضحاً وانه منذ العصور الرومانية نجد ان المراحل الكبرى للتغير الاجتماعي والحراك كانت تشتمل غالباً على استخدام القانون وعلى الرغم من أفكار ماركس </a:t>
            </a:r>
            <a:r>
              <a:rPr lang="ar-IQ" dirty="0" err="1"/>
              <a:t>وانجلز</a:t>
            </a:r>
            <a:r>
              <a:rPr lang="ar-IQ" dirty="0"/>
              <a:t> ولينين بأن القانون هو ظاهرة مصاحبة </a:t>
            </a:r>
            <a:r>
              <a:rPr lang="en-US" dirty="0"/>
              <a:t>Epiphenomenon</a:t>
            </a:r>
            <a:r>
              <a:rPr lang="ar-IQ" dirty="0"/>
              <a:t> للطبقة البرجوازية وأنه محكوم عليه بالزوال او التلاشي </a:t>
            </a:r>
            <a:r>
              <a:rPr lang="en-US" dirty="0"/>
              <a:t>Vanish</a:t>
            </a:r>
            <a:r>
              <a:rPr lang="ar-IQ" dirty="0"/>
              <a:t> ومع مجيء الثورة نجح الاتحاد السوفيتي في احداث تغيرات ضخمة في المجتمع عن طريق استخدام القوانين،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indent="0">
              <a:buNone/>
            </a:pPr>
            <a:r>
              <a:rPr lang="ar-IQ" dirty="0"/>
              <a:t>وفي </a:t>
            </a:r>
            <a:r>
              <a:rPr lang="ar-IQ" dirty="0" err="1"/>
              <a:t>أسبانيا</a:t>
            </a:r>
            <a:r>
              <a:rPr lang="ar-IQ" dirty="0"/>
              <a:t> أثناء فترة الثلاثينيات قد استخدم القانون في اصلاح العمل الزراعي </a:t>
            </a:r>
            <a:r>
              <a:rPr lang="en-US" dirty="0"/>
              <a:t>Agrarian Labor</a:t>
            </a:r>
            <a:r>
              <a:rPr lang="ar-IQ" dirty="0"/>
              <a:t> وعلاقات العمل ولقد حاول النازيين الألمان ومن بعدهم في بلدان أوربا الشرقية إحداث تغيرات اجتماعية في التجارة من خلال استخدام القوانين وذلك عن طريق تأميم </a:t>
            </a:r>
            <a:r>
              <a:rPr lang="en-US" dirty="0"/>
              <a:t>nationalization</a:t>
            </a:r>
            <a:r>
              <a:rPr lang="ar-IQ" dirty="0"/>
              <a:t> الصناعة واستصلاح الاراضي والمزارع الجماعية وتوفير التعليم الحر والصحة العامة وهذا يوضح فاعلية القانون في احداث التغير. فغالباً ما يكون القانون أداة فعالة في احداث التغير الاجتماعي ومن الممكن ان يقدم القانون مدخلات مؤثرة أو فعالة للتغير الاجتماعي تختلف وفقاً للظروف الموجودة في موقف معين. ويرى وليام ايفان </a:t>
            </a:r>
            <a:r>
              <a:rPr lang="en-US" dirty="0"/>
              <a:t>Evan</a:t>
            </a:r>
            <a:r>
              <a:rPr lang="ar-IQ" dirty="0"/>
              <a:t> ان القانون من المحتمل ان يكون ناجحاً في احداث التغير إذا ما توافرت فيه الشروط الآتية:</a:t>
            </a:r>
            <a:endParaRPr lang="en-US" dirty="0"/>
          </a:p>
          <a:p>
            <a:pPr marL="0" lv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lvl="0"/>
            <a:r>
              <a:rPr lang="ar-IQ" dirty="0"/>
              <a:t>يجب أن ينبثق القانون من مصدر سلطوي </a:t>
            </a:r>
            <a:r>
              <a:rPr lang="en-US" dirty="0" err="1"/>
              <a:t>Authoritatine</a:t>
            </a:r>
            <a:r>
              <a:rPr lang="ar-IQ" dirty="0"/>
              <a:t>.</a:t>
            </a:r>
            <a:endParaRPr lang="en-US" dirty="0"/>
          </a:p>
          <a:p>
            <a:pPr lvl="0"/>
            <a:r>
              <a:rPr lang="ar-IQ" dirty="0"/>
              <a:t>يجب أن يقدم القانون أسسه المنطقية </a:t>
            </a:r>
            <a:r>
              <a:rPr lang="en-US" dirty="0"/>
              <a:t>Rationale</a:t>
            </a:r>
            <a:r>
              <a:rPr lang="ar-IQ" dirty="0"/>
              <a:t> من خلال مصطلحات يمكن فهمها وان تكون متوافقة مع القيم الموجودة.</a:t>
            </a:r>
            <a:endParaRPr lang="en-US" dirty="0"/>
          </a:p>
          <a:p>
            <a:pPr lvl="0"/>
            <a:r>
              <a:rPr lang="ar-IQ" dirty="0"/>
              <a:t>أن المؤيدين أو المدافعين للتغير يجب أن يشيروا الى المجتمعات أو البلدان الأخرى التي كان فيها القانون مؤثراً.</a:t>
            </a:r>
            <a:endParaRPr lang="en-US" dirty="0"/>
          </a:p>
          <a:p>
            <a:pPr lvl="0"/>
            <a:r>
              <a:rPr lang="ar-IQ" dirty="0"/>
              <a:t>أن تنفيذ </a:t>
            </a:r>
            <a:r>
              <a:rPr lang="en-US" dirty="0"/>
              <a:t>Enforcement</a:t>
            </a:r>
            <a:r>
              <a:rPr lang="ar-IQ" dirty="0"/>
              <a:t> القانون يجب أن يهدف الى أحداث التغير في فترة قصيرة نسبياً.</a:t>
            </a:r>
            <a:endParaRPr lang="en-US" dirty="0"/>
          </a:p>
          <a:p>
            <a:pPr marL="0" lvl="0" indent="0">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pPr lvl="0"/>
            <a:r>
              <a:rPr lang="ar-IQ" dirty="0"/>
              <a:t>أن أولئك القائمون على تنفيذ القانون أنفسهم ينبغي أن يكونوا متوافقين مع التغيرات التي يعتزمون احداثها عن طريق تطبيق القانون.</a:t>
            </a:r>
            <a:endParaRPr lang="en-US" dirty="0"/>
          </a:p>
          <a:p>
            <a:pPr lvl="0"/>
            <a:r>
              <a:rPr lang="ar-IQ" dirty="0"/>
              <a:t>أن مشتملات القانون ينبغي أن تنطوي على </a:t>
            </a:r>
            <a:r>
              <a:rPr lang="ar-IQ" dirty="0" err="1"/>
              <a:t>جزاءات</a:t>
            </a:r>
            <a:r>
              <a:rPr lang="ar-IQ" dirty="0"/>
              <a:t> </a:t>
            </a:r>
            <a:r>
              <a:rPr lang="en-US" dirty="0"/>
              <a:t>Sanctions</a:t>
            </a:r>
            <a:r>
              <a:rPr lang="ar-IQ" dirty="0"/>
              <a:t> ايجابية بالإضافة الى </a:t>
            </a:r>
            <a:r>
              <a:rPr lang="ar-IQ" dirty="0" err="1"/>
              <a:t>الجزاءات</a:t>
            </a:r>
            <a:r>
              <a:rPr lang="ar-IQ" dirty="0"/>
              <a:t> السلبية.</a:t>
            </a:r>
            <a:endParaRPr lang="en-US" dirty="0"/>
          </a:p>
          <a:p>
            <a:pPr lvl="0"/>
            <a:r>
              <a:rPr lang="ar-IQ" dirty="0"/>
              <a:t>أن منفذي القانون او القائمون على تنفيذه ينبغي أن يكونوا متعلقين ليس فقط في ضوء استخدام </a:t>
            </a:r>
            <a:r>
              <a:rPr lang="ar-IQ" dirty="0" err="1"/>
              <a:t>الجزاءات</a:t>
            </a:r>
            <a:r>
              <a:rPr lang="ar-IQ" dirty="0"/>
              <a:t> ولكن أيضاً في حماية حقوق أولئك الذين انتهكوا القانون.</a:t>
            </a:r>
            <a:endParaRPr lang="en-US" dirty="0"/>
          </a:p>
          <a:p>
            <a:pPr marL="0" indent="0">
              <a:buNone/>
            </a:pPr>
            <a:endParaRPr lang="en-US" dirty="0"/>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857500" y="1774107"/>
            <a:ext cx="6096000" cy="2858475"/>
          </a:xfrm>
          <a:prstGeom prst="rect">
            <a:avLst/>
          </a:prstGeom>
        </p:spPr>
        <p:txBody>
          <a:bodyPr>
            <a:spAutoFit/>
          </a:bodyPr>
          <a:lstStyle/>
          <a:p>
            <a:pPr algn="just" rtl="1">
              <a:lnSpc>
                <a:spcPct val="107000"/>
              </a:lnSpc>
              <a:spcAft>
                <a:spcPts val="800"/>
              </a:spcAft>
            </a:pPr>
            <a:r>
              <a:rPr lang="ar-IQ" sz="2800" dirty="0">
                <a:latin typeface="Calibri" panose="020F0502020204030204" pitchFamily="34" charset="0"/>
                <a:ea typeface="Calibri" panose="020F0502020204030204" pitchFamily="34" charset="0"/>
                <a:cs typeface="Simplified Arabic" panose="02020603050405020304" pitchFamily="18" charset="-78"/>
              </a:rPr>
              <a:t>من كل ما سبق نجد ان فاعلية القانون كأداة للتغير الاجتماعي يحكمه مجموعة من العوامل وأهم هذه العوامل هو كمية المعلومات المتاحة عن جزء معين من التشريع والقرار وعندما تكون هذه المعلومات غير كافية فيما يتعلق بهذه الموضوعات حينئذ سيكون القانون غير قادراً على احداث التأثير المطلوب. </a:t>
            </a:r>
            <a:endParaRPr lang="en-US" sz="28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86311053"/>
      </p:ext>
    </p:extLst>
  </p:cSld>
  <p:clrMapOvr>
    <a:masterClrMapping/>
  </p:clrMapOvr>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106</TotalTime>
  <Words>413</Words>
  <Application>Microsoft Office PowerPoint</Application>
  <PresentationFormat>مخصص</PresentationFormat>
  <Paragraphs>16</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تقنية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45</cp:revision>
  <dcterms:created xsi:type="dcterms:W3CDTF">1980-01-01T20:09:53Z</dcterms:created>
  <dcterms:modified xsi:type="dcterms:W3CDTF">2019-09-24T16:00:57Z</dcterms:modified>
</cp:coreProperties>
</file>