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a:t>
            </a:r>
            <a:r>
              <a:rPr lang="ar-IQ" sz="3200" b="1" smtClean="0">
                <a:latin typeface="Arial" panose="020B0604020202020204" pitchFamily="34" charset="0"/>
                <a:cs typeface="Arial" panose="020B0604020202020204" pitchFamily="34" charset="0"/>
              </a:rPr>
              <a:t>البحث </a:t>
            </a:r>
            <a:r>
              <a:rPr lang="ar-IQ" sz="3200" b="1"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latin typeface="Arial" panose="020B0604020202020204" pitchFamily="34" charset="0"/>
                <a:cs typeface="Arial" panose="020B0604020202020204" pitchFamily="34" charset="0"/>
              </a:rPr>
              <a:t>التفكير العلمي، المفهوم والنشأة</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مصادر المادة الدراسية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سيتم الاعتماد على المصادر التالية: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احمد زايد، تصميم البحث الاجتماعي أسس منهجية وتطبيقات عملية، مكتبة الانجلو المصرية، القاهرة، 2002.</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عبد الباسط محمد حسن، أصول البحث الاجتماعي، مكتبة وهبة، القاهرة، 2006.</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مختار رحاب، اية علاقة بيم منهج البحث وطريقة البحث في ميدان الانثروبولوجيا، المجلة العربية لعلم الاجتماع، مركز البحوث والدراسات الاجتماعية، كلية الآداب، جامعة القاهرة، 2009، ص41.</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وقد تم الاعتماد بدرجة كبيرة على المصدر رقم (1) للدكتور احمد زايد.</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التفكير العلمي هو شكل من اشكال التفكير التي تختلف عن التفكير العادي الذي يمارسه كل منا في حياته اليومية، فرغم ان التفكير العادي هو التفكير الذي يحمل بذور التفكير العلمي من حيث البحث عن الحقيقة أو العقلانية أو المنطق، إلا أن التفكير هو التفكير المنظم الذي يخضع لمجموعة من المبادئ المحددة التي تلازم التفكير في كل لحظة من لحظاته. فالتفكير العلمي يلقي بالأهواء والمصالح والعواطف جانبا، ولا يركن بأي حال من الأحوال الى الخروج عن دائرة المنظور من الحقائق إلا بالقد الذي يفسرها أو يميط اللثام عن تعقيداتها الداخلية، ولا يضفي الطابع الذاتي على الحقائق التي تلاحظ أو التفسيرات التي يتم بها درس هذه الحقائق.</a:t>
            </a:r>
          </a:p>
          <a:p>
            <a:pPr indent="0" algn="just">
              <a:lnSpc>
                <a:spcPct val="150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وفي ضوء ذلك فإن التفكير العلمي هو التفكير الذي يتجه نحو البحث عن الحقيقة، بشكل موضوعي لا دخل للذات أو العواطف أو المعتقدات فيه، وهو يختلف عن صور أخرى من التفكير:</a:t>
            </a:r>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فهو يختلف عن التفكير الخرافي الذي يفسر كل الموجودات بالرجوع الى أسباب فوق طبيعية.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كما يختلف عن التفكير </a:t>
            </a:r>
            <a:r>
              <a:rPr lang="ar-IQ" dirty="0" err="1">
                <a:latin typeface="Calibri" panose="020F0502020204030204" pitchFamily="34" charset="0"/>
                <a:ea typeface="Calibri" panose="020F0502020204030204" pitchFamily="34" charset="0"/>
                <a:cs typeface="Arial" panose="020B0604020202020204" pitchFamily="34" charset="0"/>
              </a:rPr>
              <a:t>الدوجماطيقي</a:t>
            </a:r>
            <a:r>
              <a:rPr lang="ar-IQ" dirty="0">
                <a:latin typeface="Calibri" panose="020F0502020204030204" pitchFamily="34" charset="0"/>
                <a:ea typeface="Calibri" panose="020F0502020204030204" pitchFamily="34" charset="0"/>
                <a:cs typeface="Arial" panose="020B0604020202020204" pitchFamily="34" charset="0"/>
              </a:rPr>
              <a:t> الذي يتثبت بفكرة معينة لا يحيد عنها، يرددها ويكررها فتصبح عقيدة يفسر بها كل شيء.</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3.	ويختلف أيضا عن التفكير المتعصب الذي ينحاز الى أفكار متطرفة تدحض الأفكار الأخرى وتعتبرها أفكاراً خاطئة بالضرورة.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4.	تختلف المعرفة العلمية عن المعرفة المسبقة أو القبلية.</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5.	يختلف التفكير العلمي عن التفكير المرتبط بالسلطة، فرغم أن العلم سلطة في حد ذاته، إلا أن التفكير العلمي يرفض الأفكار التي تتحول إلى سلطة من خلال قائلها أو الداعي لها.</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6.	التفكير العلمي يختلف عن التفكير القائم على الحدث، لأنه يؤمن بالتجربة ويذهب الى تجميع وتفسير المعرفة </a:t>
            </a:r>
            <a:r>
              <a:rPr lang="ar-IQ" dirty="0" err="1">
                <a:latin typeface="Calibri" panose="020F0502020204030204" pitchFamily="34" charset="0"/>
                <a:ea typeface="Calibri" panose="020F0502020204030204" pitchFamily="34" charset="0"/>
                <a:cs typeface="Arial" panose="020B0604020202020204" pitchFamily="34" charset="0"/>
              </a:rPr>
              <a:t>بناءاً</a:t>
            </a:r>
            <a:r>
              <a:rPr lang="ar-IQ" dirty="0">
                <a:latin typeface="Calibri" panose="020F0502020204030204" pitchFamily="34" charset="0"/>
                <a:ea typeface="Calibri" panose="020F0502020204030204" pitchFamily="34" charset="0"/>
                <a:cs typeface="Arial" panose="020B0604020202020204" pitchFamily="34" charset="0"/>
              </a:rPr>
              <a:t> على المشاهدة والمنطق، لا على المشاعر والاحاسيس.</a:t>
            </a:r>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عوامل نشأة التفكير العلمي</a:t>
            </a:r>
          </a:p>
          <a:p>
            <a:pPr indent="457200" algn="just">
              <a:lnSpc>
                <a:spcPct val="150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1.	الفلسفة التجريبية: قامت الفلسفة التجريبية على رفض أسس التفكير قبل العلمية (كالتفكير الخيالي الفلسفي، والتفكير الخرافي، والتفكير الفطري الذي يرتبط بالعواطف والأهواء ولا يرتبط بالمنطق والتجربة). وفي مقابل هذا الرفض أكدت الفلسفة التجريبية على أهمية الملاحظة والتجربة في الوصول إلى المعرفة الحقيقية، فقد انطلقت من مسلمة أساسية تذهب إلى أن العقل صفحة بيضاء، وكل ما ينطبع عليها من معرفة إنما ينتج عن الخبرة، وكذلك فقد دعت هذه الفلسفة بقوة إلى القول بأن التفكير العلمي هو ذلك الشكل من التفكير الذي يرتبط بحدود الخبرة ولا يتجاوز فلا يمكن أن يلاحظ أو يشاهد.</a:t>
            </a:r>
          </a:p>
          <a:p>
            <a:pPr indent="457200" algn="just" rtl="1">
              <a:lnSpc>
                <a:spcPct val="150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457200" algn="just">
              <a:lnSpc>
                <a:spcPct val="107000"/>
              </a:lnSpc>
              <a:spcAft>
                <a:spcPts val="800"/>
              </a:spcAft>
            </a:pPr>
            <a:r>
              <a:rPr lang="ar-IQ" dirty="0">
                <a:latin typeface="Calibri" panose="020F0502020204030204" pitchFamily="34" charset="0"/>
                <a:ea typeface="Calibri" panose="020F0502020204030204" pitchFamily="34" charset="0"/>
                <a:cs typeface="Arial" panose="020B0604020202020204" pitchFamily="34" charset="0"/>
              </a:rPr>
              <a:t>2.	الفلسفة العقلية: هذه الفلسفة ظهرت في مقابل الفلسفة التجريبية، وبالرغم من أنها قد سلكت مسلك مغاير للفلسفة التجريبية من حيث تأكيدها على أهمية العقل كمصدر للمعرفة، وعلى الأفكار دون الخبرة والملاحظة في اكتساب المعرفة، بالرغم من ذلك إلا أنها قد قدمت إسهام جيد في تطور التفكير العلمي، ويرتبط هذا الإسهام باستخدام الأساليب العقلية المجردة في التوصل إلى قوانين عامة وثابتة للعلم ولذلك نجد الممثلين لهذا الاتجاه يؤكدون على أهمية النموذج الرياضي في العلم، فباستخدام النماذج الرياضية – وهي أعلى درجة من درجات التجريد والنظرية – يمكن الباحث من التوصل إلى صياغة قوانين مجردة قابلة للتعميم وقابلة للتطوير والتراكم ومن ثم أصبح الاستنباط احد الدعائم الأساسية في التفكير العلمي، وخاصة في عملية صياغة الفروض العلمية وفي تفسير النتائج، وفي ربط النتائج الواقعية بالنظرية.</a:t>
            </a:r>
            <a:endParaRPr lang="ar-IQ" dirty="0" smtClean="0">
              <a:effectLst/>
              <a:latin typeface="Calibri" panose="020F0502020204030204" pitchFamily="34" charset="0"/>
              <a:ea typeface="Calibri" panose="020F0502020204030204" pitchFamily="34" charset="0"/>
              <a:cs typeface="Arial" panose="020B0604020202020204" pitchFamily="34" charset="0"/>
            </a:endParaRPr>
          </a:p>
          <a:p>
            <a:pPr lvl="1" indent="457200" algn="just" rtl="1">
              <a:lnSpc>
                <a:spcPct val="107000"/>
              </a:lnSpc>
              <a:spcAft>
                <a:spcPts val="800"/>
              </a:spcAft>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07000"/>
              </a:lnSpc>
              <a:spcAft>
                <a:spcPts val="800"/>
              </a:spcAft>
              <a:buNone/>
            </a:pPr>
            <a:r>
              <a:rPr lang="ar-IQ" dirty="0">
                <a:latin typeface="Calibri" panose="020F0502020204030204" pitchFamily="34" charset="0"/>
                <a:ea typeface="Calibri" panose="020F0502020204030204" pitchFamily="34" charset="0"/>
                <a:cs typeface="Arial" panose="020B0604020202020204" pitchFamily="34" charset="0"/>
              </a:rPr>
              <a:t>3.	العلوم الطبيعية: في الوقت الذي كانت هذه الآراء تتطور في مجال الفلسفة، كانت هذه الآراء قد دخلت فعلاً إلى نطاق التفكير العلمي في مجالات متعددة وخاصة مجال الفيزياء، حيث كان العلماء من أمثال جاليليو يجرون التجارب ( أي أنهم يعتمدون على مشاهدات واقعية مستخلصة من الملاحظة والمشاهدة) وكانوا يدونون نتائج هذه التجارب في قوانين رياضية (أي أنهم يعتمدون على الاستنباط العقلي) وبذلك حقق العلماء الطبيعيون شروط الفلسفة التجريبية من ناحية وشروط الفلسفة العقلية من ناحية أخرى، ولكنهم أضافوا شيئاً جديداً يتعلق بالأدوات التي يستخدمها الباحث في جمع مادته، فالملاحظة تحتاج إلى أداة تدقق الملاحظة (المشاهدة) وتوضح تفاصيلها، فنحن لا نستطيع أن ندرس النجوم مثلاً إلا من خلال أداة تسمى التلسكوب وهي التي تمكننا من أن نرى تفاصيل لا يمكن أن نراها بالعين المجردة وبنفس الطريقة فان الطبيب لا يستطيع أن يرى تفاصيل معدة المريض مثلا إلا إذا استخدم أداة التصوير الإشعاعي أو الضوئي ليجمع مادة عما يحدث داخل المعدة.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35</TotalTime>
  <Words>204</Words>
  <Application>Microsoft Office PowerPoint</Application>
  <PresentationFormat>مخصص</PresentationFormat>
  <Paragraphs>25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23</cp:revision>
  <dcterms:created xsi:type="dcterms:W3CDTF">1980-01-01T20:09:53Z</dcterms:created>
  <dcterms:modified xsi:type="dcterms:W3CDTF">2019-09-24T16:08:09Z</dcterms:modified>
</cp:coreProperties>
</file>