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a:t>
            </a:r>
            <a:r>
              <a:rPr lang="ar-IQ" sz="3200" b="1" dirty="0" smtClean="0">
                <a:latin typeface="Arial" panose="020B0604020202020204" pitchFamily="34" charset="0"/>
                <a:cs typeface="Arial" panose="020B0604020202020204" pitchFamily="34" charset="0"/>
              </a:rPr>
              <a:t>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6</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صياغة الاطار النظري</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للنظرية أهمية خاصة في البحث العلمي. والعلم في تكوينه هو بناء منهجي من ناحية، وبناء نظري من ناحية أخرى، ويرتبط الاثنان ارتباطاً. فالمنهج هو أداة تطوير النظرية وتعديلها والاضافة لها باستمرار. والنظرية هي أداة تفسير البيانات التي نتوصل اليها من خلال استخدامنا للمنهج العلمي السليم. ولذلك فقد وجهت انتقادات عديدة للدراسات التي تجري دون الالتزام بمدخل نظري.</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والنظرية هي نسق مترابط من المفهومات او الأفكار او القضايا، يقدم تفسيرا لمجموعة من الحقائق او الظواهر، وهذه القضايا تعمل بمثابة قوانين عامة او مبادئ عامة تحكم هذه المجموعات من الحقائق أو الظواهر، أو تكشف عن العلاقات السببية بينها. وأن النظرية بهذا المعنى هي محاولة لإضفاء قدر من الفهم والمعقولية على الواقع.</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وللنظرية وظائف مختلفة في البحث الاجتماعي:</a:t>
            </a:r>
            <a:endParaRPr lang="en-US" dirty="0"/>
          </a:p>
          <a:p>
            <a:pPr lvl="0"/>
            <a:r>
              <a:rPr lang="ar-IQ" dirty="0"/>
              <a:t>هي المخزون الذي تشتق منه الفروض، فالفروض قد تطرأ على أذهاننا من مشاهدة الواقع، أو من قرأت بحوث سابقة، ولكن تبقى النظرية في النهاية هي الرافد الأساسي في صياغة الفروض العلمية.</a:t>
            </a:r>
            <a:endParaRPr lang="en-US" dirty="0"/>
          </a:p>
          <a:p>
            <a:pPr lvl="0"/>
            <a:r>
              <a:rPr lang="ar-IQ" dirty="0"/>
              <a:t>النظرية هي التي تساعد الباحث على تفسير بيانات بحثه، فالبيانات تبقى معلقة إذا لم تفسر في ضوء نظرية علمية.</a:t>
            </a:r>
            <a:endParaRPr lang="en-US" dirty="0"/>
          </a:p>
          <a:p>
            <a:pPr lvl="0"/>
            <a:r>
              <a:rPr lang="ar-IQ" dirty="0"/>
              <a:t>تشكل النظرية مجموعة من الأفكار العامة التي توجه مسار البحث وتخلق له سياقاً أو مجالاً محددا.</a:t>
            </a:r>
            <a:endParaRPr lang="en-US" dirty="0"/>
          </a:p>
          <a:p>
            <a:pPr lvl="0"/>
            <a:r>
              <a:rPr lang="ar-IQ" dirty="0"/>
              <a:t>تقدم لنا النظرية المفهومات والمصطلحات التي نصف بها جوانب من الحياة الاجتماعية ونفسرها.</a:t>
            </a:r>
            <a:endParaRPr lang="en-US" dirty="0"/>
          </a:p>
          <a:p>
            <a:pPr lvl="0"/>
            <a:r>
              <a:rPr lang="ar-IQ" dirty="0"/>
              <a:t>النظرية هي أداة التراكم في النظام العلمي، فالنتائج التي يتوصل إليها البحث الواقعي تضيف إلى النظرية أو تعدل منها أو تضع أساساً لنظرية جديدة.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وفي ضوء هذه الأهمية للنظرية في توجيه البحث العلمي، فإن من الأهمية بمكان ان يسعى الباحث اثناء المرحلة التصورية من بحثه الى قراءة المداخل النظرية في مجال الحقل الذي يدرس فيه. وفي الانثروبولوجيا وعلم الاجتماع مداخل نظرية كثيرة. ورغم ان الإطار النظري يكتب في الفصول الأولى من البحث الا انه يبقى مع الباحث طيلة بحثه. </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المحاضرة القادمة</a:t>
            </a:r>
            <a:br>
              <a:rPr lang="ar-IQ" dirty="0" smtClean="0"/>
            </a:br>
            <a:r>
              <a:rPr lang="ar-IQ" dirty="0" smtClean="0"/>
              <a:t>أدوات جمع البيانات</a:t>
            </a:r>
            <a:endParaRPr lang="ar-IQ" dirty="0"/>
          </a:p>
        </p:txBody>
      </p:sp>
    </p:spTree>
    <p:extLst>
      <p:ext uri="{BB962C8B-B14F-4D97-AF65-F5344CB8AC3E}">
        <p14:creationId xmlns:p14="http://schemas.microsoft.com/office/powerpoint/2010/main" val="215676197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62</TotalTime>
  <Words>334</Words>
  <Application>Microsoft Office PowerPoint</Application>
  <PresentationFormat>مخصص</PresentationFormat>
  <Paragraphs>16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المحاضرة القادمة أدوات جمع البيانات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52</cp:revision>
  <dcterms:created xsi:type="dcterms:W3CDTF">1980-01-01T20:09:53Z</dcterms:created>
  <dcterms:modified xsi:type="dcterms:W3CDTF">2019-09-24T16:10:55Z</dcterms:modified>
</cp:coreProperties>
</file>