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a:t>
            </a:r>
            <a:r>
              <a:rPr lang="ar-IQ" sz="3200" b="1" dirty="0" smtClean="0">
                <a:latin typeface="Arial" panose="020B0604020202020204" pitchFamily="34" charset="0"/>
                <a:cs typeface="Arial" panose="020B0604020202020204" pitchFamily="34" charset="0"/>
              </a:rPr>
              <a:t>الاجتماعي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10</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2400" b="1" dirty="0" smtClean="0"/>
              <a:t>مجتمع الدراسة</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dirty="0"/>
              <a:t>الخطوة الاولى هو تحديد عينة الدراسة من المجتمع المراد دراسته، وهو الإطار الذي تسحب منه العينة. وقد يكون الإطار العام للعينة هذا افراداً أو وحدات أو أفعال او حوادث او أماكن. ويتم تحديد مجتمع البحث (مجتمع الدراسة) وفقاً لهدف البحث. فقد يكون هذا. الإطار وفقا لاختلاف اهداف البحث واحدا من الأطر التالية:</a:t>
            </a:r>
            <a:endParaRPr lang="en-US" dirty="0"/>
          </a:p>
          <a:p>
            <a:pPr lvl="0"/>
            <a:r>
              <a:rPr lang="ar-IQ" dirty="0"/>
              <a:t>افراد مجتمع معين.</a:t>
            </a:r>
            <a:endParaRPr lang="en-US" dirty="0"/>
          </a:p>
          <a:p>
            <a:pPr lvl="0"/>
            <a:r>
              <a:rPr lang="ar-IQ" dirty="0"/>
              <a:t>طلبة جامعة معينة، او تلاميذ مدرسة.</a:t>
            </a:r>
            <a:endParaRPr lang="en-US" dirty="0"/>
          </a:p>
          <a:p>
            <a:pPr lvl="0"/>
            <a:r>
              <a:rPr lang="ar-IQ" dirty="0"/>
              <a:t>اعداد جريدة او مجلة معينة.</a:t>
            </a:r>
            <a:endParaRPr lang="en-US" dirty="0"/>
          </a:p>
          <a:p>
            <a:pPr lvl="0"/>
            <a:r>
              <a:rPr lang="ar-IQ" dirty="0"/>
              <a:t>المستهلكون لسلعة معينة خلال فترة زمنية محددة.</a:t>
            </a:r>
            <a:endParaRPr lang="en-US" dirty="0"/>
          </a:p>
          <a:p>
            <a:pPr lvl="0"/>
            <a:r>
              <a:rPr lang="ar-IQ" dirty="0"/>
              <a:t>مواقف الحياة اليومية.</a:t>
            </a:r>
            <a:endParaRPr lang="en-US" dirty="0"/>
          </a:p>
          <a:p>
            <a:pPr marL="0" indent="0">
              <a:buNone/>
            </a:pPr>
            <a:r>
              <a:rPr lang="ar-IQ" dirty="0"/>
              <a:t> </a:t>
            </a:r>
            <a:r>
              <a:rPr lang="ar-IQ" dirty="0" smtClean="0"/>
              <a:t>وتشكل </a:t>
            </a:r>
            <a:r>
              <a:rPr lang="ar-IQ" dirty="0"/>
              <a:t>العينة المجموعة التي يتم دراستها من مجتمع البحث. وسيت تناول نوعين من العينات المتداولة بين الباحثين وهي:</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b="1" dirty="0"/>
              <a:t>العينة العشوائية البسيطة</a:t>
            </a:r>
            <a:endParaRPr lang="en-US" dirty="0"/>
          </a:p>
          <a:p>
            <a:r>
              <a:rPr lang="ar-IQ" dirty="0"/>
              <a:t>هي العينة التي لا يعتمد الباحث في اختيارها إيه وسيلة مهما كانت بل تؤخذ بطريقة تضمن </a:t>
            </a:r>
            <a:r>
              <a:rPr lang="ar-IQ" dirty="0" err="1"/>
              <a:t>أعطاء</a:t>
            </a:r>
            <a:r>
              <a:rPr lang="ar-IQ" dirty="0"/>
              <a:t> جميع وحدات المجتمع فرصا متساوية في الاختيار. والاختيار العشوائي يتم وفقا لقواعد عملية تعطي لجميع الوحدات فرصا متكاملة في الاختيار. ولاختيار عينة عشوائية يلجأ بعض الباحثين غلى كتابة أسماء أو أرقام وحدات المجتمع المبحوث على أوراق </a:t>
            </a:r>
            <a:r>
              <a:rPr lang="ar-IQ" dirty="0" err="1"/>
              <a:t>متشابهه</a:t>
            </a:r>
            <a:r>
              <a:rPr lang="ar-IQ" dirty="0"/>
              <a:t> وتوضع في الأوراق كلها في صندوق أو كيس وتخلط جيداً ويتم اختيار وحدات العينة.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b="1" dirty="0"/>
              <a:t>العينة المنتظمة</a:t>
            </a:r>
            <a:endParaRPr lang="en-US" dirty="0"/>
          </a:p>
          <a:p>
            <a:r>
              <a:rPr lang="ar-IQ" dirty="0"/>
              <a:t>تمتاز العينة المنتظمة على العينة العشوائية البسيطة بسهولة اختيارها، ففي العينة المنتظمة يختار الباحث الوحدة الأولى في العينة اختياراً عشوائياً، ثم يمضي في اختيار بقية الوحدات طبقاً لما </a:t>
            </a:r>
            <a:r>
              <a:rPr lang="ar-IQ" dirty="0" err="1"/>
              <a:t>يقتضيه</a:t>
            </a:r>
            <a:r>
              <a:rPr lang="ar-IQ" dirty="0"/>
              <a:t> حجم العينة مراعياً انتظام الفترات بين وحدات الاختيار. أي أن تكون المسافة بين أي وحدة من وحدات العينة السابقة لها ثابتة لجميع الوحدات. فمثلاً إذاً كان لدينا أطار عينة يتكون من 500 وحدة فسوف نعطي لكل وحدة رقماً ونختار العينة الأولى بين (1 – 5 ) اختياراً عشوائياً ولتكن مثلاً اخترنا الرقم (4) فسوف تكون وحدة العينة الأولى هي التي تحمل الرقم (4) ومن ثم نضيف على الرقم (4) خمسة فتصبح العينة بالشكل التالي( 4، 9، 14، 19، .......الخ) وهكذا أي إننا ضفنا خمسه على الرقم أربعه.</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rot="241295">
            <a:off x="3048000" y="2790107"/>
            <a:ext cx="6540500" cy="2858475"/>
          </a:xfrm>
          <a:prstGeom prst="rect">
            <a:avLst/>
          </a:prstGeom>
        </p:spPr>
        <p:txBody>
          <a:bodyPr wrap="square">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اما الفرق بينهما فهو في العينة العشوائية البسيطة يتم اختيار جميع وحدات العينة بطريقة عشوائية من خلال كتابة جميع الأسماء ووضعها في كيس ويتم سحبها بعدها، اما في العينة المنتظمة فيتم اختيار العينة الأولى عشوائياً وبعدها يتم اختيار جميع الوحدات بطريقة منتظمة.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77511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48000" y="1054632"/>
            <a:ext cx="6096000" cy="5561522"/>
          </a:xfrm>
          <a:prstGeom prst="rect">
            <a:avLst/>
          </a:prstGeom>
        </p:spPr>
        <p:txBody>
          <a:bodyPr>
            <a:spAutoFit/>
          </a:bodyPr>
          <a:lstStyle/>
          <a:p>
            <a:pPr algn="r" rtl="1">
              <a:lnSpc>
                <a:spcPct val="107000"/>
              </a:lnSpc>
              <a:spcAft>
                <a:spcPts val="800"/>
              </a:spcAft>
            </a:pPr>
            <a:r>
              <a:rPr lang="ar-IQ" sz="2000" b="1" dirty="0">
                <a:latin typeface="Calibri" panose="020F0502020204030204" pitchFamily="34" charset="0"/>
                <a:ea typeface="Calibri" panose="020F0502020204030204" pitchFamily="34" charset="0"/>
                <a:cs typeface="Simplified Arabic" panose="02020603050405020304" pitchFamily="18" charset="-78"/>
              </a:rPr>
              <a:t>وتتكون العينة من الاتي:</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sz="2000" b="1" dirty="0">
                <a:latin typeface="Calibri" panose="020F0502020204030204" pitchFamily="34" charset="0"/>
                <a:ea typeface="Calibri" panose="020F0502020204030204" pitchFamily="34" charset="0"/>
                <a:cs typeface="Simplified Arabic" panose="02020603050405020304" pitchFamily="18" charset="-78"/>
              </a:rPr>
              <a:t>وحدة العينة</a:t>
            </a:r>
            <a:r>
              <a:rPr lang="ar-IQ" sz="2000" dirty="0">
                <a:latin typeface="Calibri" panose="020F0502020204030204" pitchFamily="34" charset="0"/>
                <a:ea typeface="Calibri" panose="020F0502020204030204" pitchFamily="34" charset="0"/>
                <a:cs typeface="Simplified Arabic" panose="02020603050405020304" pitchFamily="18" charset="-78"/>
              </a:rPr>
              <a:t>: تتألف عينة البحث من مجموعه من الوحدات وليس بالضروري أن تكون الوحدة التي نختارها هي الفرد نفسه فكثيرا ما نجد عينات وحدتها أسرة أو مدرسة أو أي مؤسسات اجتماعية معينة. ويلاحظ دائما أن الباحث يحصل على أدق النتائج إذا كانت وحدة العينة هي الفرد نفسه.</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sz="2000" b="1" dirty="0">
                <a:latin typeface="Calibri" panose="020F0502020204030204" pitchFamily="34" charset="0"/>
                <a:ea typeface="Calibri" panose="020F0502020204030204" pitchFamily="34" charset="0"/>
                <a:cs typeface="Simplified Arabic" panose="02020603050405020304" pitchFamily="18" charset="-78"/>
              </a:rPr>
              <a:t>أطار العينة</a:t>
            </a:r>
            <a:r>
              <a:rPr lang="ar-IQ" sz="2000" dirty="0">
                <a:latin typeface="Calibri" panose="020F0502020204030204" pitchFamily="34" charset="0"/>
                <a:ea typeface="Calibri" panose="020F0502020204030204" pitchFamily="34" charset="0"/>
                <a:cs typeface="Simplified Arabic" panose="02020603050405020304" pitchFamily="18" charset="-78"/>
              </a:rPr>
              <a:t>: لإجراء البحث بطريقة العينة ينبغي على الباحث أن يحدد نوع الإطار الذي يعتمد علية في اختيار الوحدات، وقد يكون الإطار قوائم أسماء أو خرائط أو إحصائيات، فمثلا من خلال مجموعة الأسماء التي تمثل مجتمع بحث يراد دراسته يتم اختيار العينة وحسب الطريقة التي يحددها الباحث سواء كانت عشوائية أو منتظمة.</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a:r>
              <a:rPr lang="ar-IQ" sz="2000" b="1" dirty="0">
                <a:ea typeface="Calibri" panose="020F0502020204030204" pitchFamily="34" charset="0"/>
                <a:cs typeface="Simplified Arabic" panose="02020603050405020304" pitchFamily="18" charset="-78"/>
              </a:rPr>
              <a:t>حجم العينة</a:t>
            </a:r>
            <a:r>
              <a:rPr lang="ar-IQ" sz="2000" dirty="0">
                <a:ea typeface="Calibri" panose="020F0502020204030204" pitchFamily="34" charset="0"/>
                <a:cs typeface="Simplified Arabic" panose="02020603050405020304" pitchFamily="18" charset="-78"/>
              </a:rPr>
              <a:t>: يتوقف تحديد حجم العينة على عدة اعتبارات منها اعتبارات فنية تتمثل بدرجة التجانس أو تباين وحدات العينة فإذا كانت درجة التجانس كبيرة من الممكن أن يكون حجم العينة صغيراً، وإذا كان التباين كبيراً فمن الممكن أن تكون العينة كبيره، كما إن هناك اعتبارات غير فنية مثل الإمكانيات المادية المتاحة للباحث والفترة الزمنية المطلوبة لإنجاز الدراسة.</a:t>
            </a:r>
            <a:endParaRPr lang="ar-IQ" sz="2000" dirty="0"/>
          </a:p>
        </p:txBody>
      </p:sp>
    </p:spTree>
    <p:extLst>
      <p:ext uri="{BB962C8B-B14F-4D97-AF65-F5344CB8AC3E}">
        <p14:creationId xmlns:p14="http://schemas.microsoft.com/office/powerpoint/2010/main" val="278568559"/>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74</TotalTime>
  <Words>569</Words>
  <Application>Microsoft Office PowerPoint</Application>
  <PresentationFormat>مخصص</PresentationFormat>
  <Paragraphs>22</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75</cp:revision>
  <dcterms:created xsi:type="dcterms:W3CDTF">1980-01-01T20:09:53Z</dcterms:created>
  <dcterms:modified xsi:type="dcterms:W3CDTF">2019-09-24T16:12:39Z</dcterms:modified>
</cp:coreProperties>
</file>