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8DE-EA03-4EDA-BCA9-440EA1C41EAC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D2A-050B-43F3-99B9-D034E61B7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5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8DE-EA03-4EDA-BCA9-440EA1C41EAC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D2A-050B-43F3-99B9-D034E61B7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9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8DE-EA03-4EDA-BCA9-440EA1C41EAC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D2A-050B-43F3-99B9-D034E61B7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8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8DE-EA03-4EDA-BCA9-440EA1C41EAC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D2A-050B-43F3-99B9-D034E61B7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7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8DE-EA03-4EDA-BCA9-440EA1C41EAC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D2A-050B-43F3-99B9-D034E61B7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3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8DE-EA03-4EDA-BCA9-440EA1C41EAC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D2A-050B-43F3-99B9-D034E61B7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7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8DE-EA03-4EDA-BCA9-440EA1C41EAC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D2A-050B-43F3-99B9-D034E61B7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7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8DE-EA03-4EDA-BCA9-440EA1C41EAC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D2A-050B-43F3-99B9-D034E61B7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9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8DE-EA03-4EDA-BCA9-440EA1C41EAC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D2A-050B-43F3-99B9-D034E61B7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63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8DE-EA03-4EDA-BCA9-440EA1C41EAC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D2A-050B-43F3-99B9-D034E61B7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3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8DE-EA03-4EDA-BCA9-440EA1C41EAC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D2A-050B-43F3-99B9-D034E61B7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4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A28DE-EA03-4EDA-BCA9-440EA1C41EAC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23D2A-050B-43F3-99B9-D034E61B7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4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3429000"/>
          </a:xfrm>
        </p:spPr>
        <p:txBody>
          <a:bodyPr>
            <a:noAutofit/>
          </a:bodyPr>
          <a:lstStyle/>
          <a:p>
            <a:pPr marL="914400" lvl="2" indent="0" algn="just">
              <a:lnSpc>
                <a:spcPct val="160000"/>
              </a:lnSpc>
              <a:buNone/>
            </a:pPr>
            <a:r>
              <a:rPr lang="en-US" sz="2800" b="1" dirty="0"/>
              <a:t>Coda </a:t>
            </a:r>
            <a:endParaRPr lang="en-US" sz="1600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800" dirty="0" smtClean="0"/>
              <a:t>	The </a:t>
            </a:r>
            <a:r>
              <a:rPr lang="en-US" sz="2800" dirty="0"/>
              <a:t>term 'coda' is used in both phonetics and phonology to refer to the portion of a syllable which may follow the syllabic nucleus. (Crystal, 2008: 82</a:t>
            </a:r>
            <a:r>
              <a:rPr lang="en-US" sz="2800" dirty="0" smtClean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77721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55626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2400" dirty="0" smtClean="0"/>
              <a:t>	The permissible </a:t>
            </a:r>
            <a:r>
              <a:rPr lang="en-US" sz="2400" dirty="0" err="1" smtClean="0"/>
              <a:t>phonotactic</a:t>
            </a:r>
            <a:r>
              <a:rPr lang="en-US" sz="2400" dirty="0" smtClean="0"/>
              <a:t> rules that are associated with the coda of the syllable are:</a:t>
            </a:r>
          </a:p>
          <a:p>
            <a:pPr lvl="0" algn="just">
              <a:lnSpc>
                <a:spcPct val="170000"/>
              </a:lnSpc>
            </a:pPr>
            <a:r>
              <a:rPr lang="en-US" sz="2400" dirty="0" smtClean="0"/>
              <a:t>A case of a zero coda is possible in English, as in </a:t>
            </a:r>
            <a:r>
              <a:rPr lang="en-US" sz="2400" i="1" dirty="0" smtClean="0"/>
              <a:t>two</a:t>
            </a:r>
            <a:r>
              <a:rPr lang="en-US" sz="2400" dirty="0" smtClean="0"/>
              <a:t> /</a:t>
            </a:r>
            <a:r>
              <a:rPr lang="en-US" sz="2400" dirty="0" err="1" smtClean="0"/>
              <a:t>tu</a:t>
            </a:r>
            <a:r>
              <a:rPr lang="en-US" sz="2400" dirty="0" smtClean="0"/>
              <a:t>:/, </a:t>
            </a:r>
            <a:r>
              <a:rPr lang="en-US" sz="2400" i="1" dirty="0" smtClean="0"/>
              <a:t>so</a:t>
            </a:r>
            <a:r>
              <a:rPr lang="en-US" sz="2400" dirty="0" smtClean="0"/>
              <a:t> /</a:t>
            </a:r>
            <a:r>
              <a:rPr lang="en-US" sz="2400" dirty="0" err="1" smtClean="0"/>
              <a:t>s∂ʊ</a:t>
            </a:r>
            <a:r>
              <a:rPr lang="en-US" sz="2400" dirty="0" smtClean="0"/>
              <a:t>/, etc. (Roach, 2002: 15).</a:t>
            </a:r>
          </a:p>
          <a:p>
            <a:pPr lvl="0" algn="just">
              <a:lnSpc>
                <a:spcPct val="170000"/>
              </a:lnSpc>
            </a:pPr>
            <a:r>
              <a:rPr lang="en-US" sz="2400" dirty="0" smtClean="0"/>
              <a:t>/ŋ/ occurs only after /ɪ/, /æ/, /ʌ/ and /ɒ/, as in </a:t>
            </a:r>
            <a:r>
              <a:rPr lang="en-US" sz="2400" i="1" dirty="0" smtClean="0"/>
              <a:t>sing</a:t>
            </a:r>
            <a:r>
              <a:rPr lang="en-US" sz="2400" dirty="0" smtClean="0"/>
              <a:t> /</a:t>
            </a:r>
            <a:r>
              <a:rPr lang="en-US" sz="2400" dirty="0" err="1" smtClean="0"/>
              <a:t>sɪŋ</a:t>
            </a:r>
            <a:r>
              <a:rPr lang="en-US" sz="2400" dirty="0" smtClean="0"/>
              <a:t>/, hang /</a:t>
            </a:r>
            <a:r>
              <a:rPr lang="en-US" sz="2400" dirty="0" err="1" smtClean="0"/>
              <a:t>hæŋ</a:t>
            </a:r>
            <a:r>
              <a:rPr lang="en-US" sz="2400" dirty="0" smtClean="0"/>
              <a:t>/, tongue /</a:t>
            </a:r>
            <a:r>
              <a:rPr lang="en-US" sz="2400" dirty="0" err="1" smtClean="0"/>
              <a:t>tʌŋ</a:t>
            </a:r>
            <a:r>
              <a:rPr lang="en-US" sz="2400" dirty="0" smtClean="0"/>
              <a:t>/ and wrong /</a:t>
            </a:r>
            <a:r>
              <a:rPr lang="en-US" sz="2400" dirty="0" err="1" smtClean="0"/>
              <a:t>rɒŋ</a:t>
            </a:r>
            <a:r>
              <a:rPr lang="en-US" sz="2400" dirty="0" smtClean="0"/>
              <a:t>/, (</a:t>
            </a:r>
            <a:r>
              <a:rPr lang="en-US" sz="2400" dirty="0" err="1" smtClean="0"/>
              <a:t>Gimson</a:t>
            </a:r>
            <a:r>
              <a:rPr lang="en-US" sz="2400" dirty="0" smtClean="0"/>
              <a:t>, 1989: 245). </a:t>
            </a:r>
          </a:p>
          <a:p>
            <a:pPr lvl="0" algn="just">
              <a:lnSpc>
                <a:spcPct val="170000"/>
              </a:lnSpc>
            </a:pPr>
            <a:r>
              <a:rPr lang="en-US" sz="2400" dirty="0" smtClean="0"/>
              <a:t>Any consonant can be final consonant except /h/, /w/, and /j/ (ibid.). </a:t>
            </a:r>
          </a:p>
        </p:txBody>
      </p:sp>
    </p:spTree>
    <p:extLst>
      <p:ext uri="{BB962C8B-B14F-4D97-AF65-F5344CB8AC3E}">
        <p14:creationId xmlns:p14="http://schemas.microsoft.com/office/powerpoint/2010/main" val="15684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MHM</dc:creator>
  <cp:lastModifiedBy>MHM</cp:lastModifiedBy>
  <cp:revision>7</cp:revision>
  <dcterms:created xsi:type="dcterms:W3CDTF">2019-04-06T10:21:44Z</dcterms:created>
  <dcterms:modified xsi:type="dcterms:W3CDTF">2019-05-25T12:26:03Z</dcterms:modified>
</cp:coreProperties>
</file>