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3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3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9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4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0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5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3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5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4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8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BBC24-C85E-4A33-A268-06A718171945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AEE9-ED55-46F5-98FE-D371272A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029200"/>
          </a:xfrm>
        </p:spPr>
        <p:txBody>
          <a:bodyPr>
            <a:normAutofit/>
          </a:bodyPr>
          <a:lstStyle/>
          <a:p>
            <a:pPr marL="914400" lvl="2" indent="0" algn="just">
              <a:lnSpc>
                <a:spcPct val="150000"/>
              </a:lnSpc>
              <a:buNone/>
            </a:pPr>
            <a:r>
              <a:rPr lang="en-US" sz="2000" b="1" dirty="0"/>
              <a:t>Peak</a:t>
            </a:r>
            <a:endParaRPr lang="en-US" sz="12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/>
              <a:t>	Roach </a:t>
            </a:r>
            <a:r>
              <a:rPr lang="en-US" sz="2800" dirty="0"/>
              <a:t>(2002: 55) defines the peak as "a term used in the phonological study of the syllable it is now conventional to give names to its different components. The </a:t>
            </a:r>
            <a:r>
              <a:rPr lang="en-US" sz="2800" dirty="0" err="1"/>
              <a:t>centre</a:t>
            </a:r>
            <a:r>
              <a:rPr lang="en-US" sz="2800" dirty="0"/>
              <a:t> of the syllable is its peak; this is normally a vowel, but it is possible for a consonant to act as a peak instead".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041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19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/>
              <a:t>	The </a:t>
            </a:r>
            <a:r>
              <a:rPr lang="en-US" sz="2800" dirty="0"/>
              <a:t>following </a:t>
            </a:r>
            <a:r>
              <a:rPr lang="en-US" sz="2800" dirty="0" err="1"/>
              <a:t>phonotactic</a:t>
            </a:r>
            <a:r>
              <a:rPr lang="en-US" sz="2800" dirty="0"/>
              <a:t> rules associated with the peak of the syllable are mentioned below: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Any vowel (short vowels, long vowels or diphthongs) can occur as the peak of a syllable (</a:t>
            </a:r>
            <a:r>
              <a:rPr lang="en-US" sz="2800" dirty="0" err="1"/>
              <a:t>Fromkin</a:t>
            </a:r>
            <a:r>
              <a:rPr lang="en-US" sz="2800" dirty="0"/>
              <a:t>, Rodman and </a:t>
            </a:r>
            <a:r>
              <a:rPr lang="en-US" sz="2800" dirty="0" err="1"/>
              <a:t>Hyams</a:t>
            </a:r>
            <a:r>
              <a:rPr lang="en-US" sz="2800" dirty="0"/>
              <a:t>, 2010: 47).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In certain cases, syllabic sounds, i.e., occur as the nucleus of a syllable (Wells and Colson, 2000: 22).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 No vowel or diphthong occurs before all consonants (Internet Ref. No. 3).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01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0198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800" dirty="0"/>
              <a:t>The minimum syllable that has the structure V can stand as a whole word (Roach, 2010: 67). The following long vowels and diphthongs can constitute monosyllabic words: </a:t>
            </a:r>
            <a:r>
              <a:rPr lang="en-US" sz="2800" i="1" dirty="0"/>
              <a:t>a</a:t>
            </a:r>
            <a:r>
              <a:rPr lang="en-US" sz="2800" dirty="0"/>
              <a:t> /</a:t>
            </a:r>
            <a:r>
              <a:rPr lang="en-US" sz="2800" dirty="0" err="1"/>
              <a:t>eI</a:t>
            </a:r>
            <a:r>
              <a:rPr lang="en-US" sz="2800" dirty="0"/>
              <a:t>/, </a:t>
            </a:r>
            <a:r>
              <a:rPr lang="en-US" sz="2800" i="1" dirty="0"/>
              <a:t>are</a:t>
            </a:r>
            <a:r>
              <a:rPr lang="en-US" sz="2800" dirty="0"/>
              <a:t> /a:/ (strong forms), </a:t>
            </a:r>
            <a:r>
              <a:rPr lang="en-US" sz="2800" i="1" dirty="0"/>
              <a:t>or</a:t>
            </a:r>
            <a:r>
              <a:rPr lang="en-US" sz="2800" dirty="0"/>
              <a:t> /ɔ:/, </a:t>
            </a:r>
            <a:r>
              <a:rPr lang="en-US" sz="2800" i="1" dirty="0"/>
              <a:t>I</a:t>
            </a:r>
            <a:r>
              <a:rPr lang="en-US" sz="2800" dirty="0"/>
              <a:t> /</a:t>
            </a:r>
            <a:r>
              <a:rPr lang="en-US" sz="2800" dirty="0" err="1"/>
              <a:t>aI</a:t>
            </a:r>
            <a:r>
              <a:rPr lang="en-US" sz="2800" dirty="0"/>
              <a:t>/, </a:t>
            </a:r>
            <a:r>
              <a:rPr lang="en-US" sz="2800" i="1" dirty="0"/>
              <a:t>owe</a:t>
            </a:r>
            <a:r>
              <a:rPr lang="en-US" sz="2800" dirty="0"/>
              <a:t> /∂ʊ/, </a:t>
            </a:r>
            <a:r>
              <a:rPr lang="en-US" sz="2800" i="1" dirty="0"/>
              <a:t>ear</a:t>
            </a:r>
            <a:r>
              <a:rPr lang="en-US" sz="2800" dirty="0"/>
              <a:t> /I∂/ and </a:t>
            </a:r>
            <a:r>
              <a:rPr lang="en-US" sz="2800" i="1" dirty="0"/>
              <a:t>air</a:t>
            </a:r>
            <a:r>
              <a:rPr lang="en-US" sz="2800" dirty="0"/>
              <a:t> /e∂/. Additionally, some weak (reduced) forms of words might have a similar structure, for example </a:t>
            </a:r>
            <a:r>
              <a:rPr lang="en-US" sz="2800" i="1" dirty="0"/>
              <a:t>he</a:t>
            </a:r>
            <a:r>
              <a:rPr lang="en-US" sz="2800" dirty="0"/>
              <a:t> and </a:t>
            </a:r>
            <a:r>
              <a:rPr lang="en-US" sz="2800" i="1" dirty="0"/>
              <a:t>she</a:t>
            </a:r>
            <a:r>
              <a:rPr lang="en-US" sz="2800" dirty="0"/>
              <a:t> are pronounced as /i:/ (before a word that begins with a consonant) (</a:t>
            </a:r>
            <a:r>
              <a:rPr lang="en-US" sz="2800" dirty="0" err="1"/>
              <a:t>Keshavarz</a:t>
            </a:r>
            <a:r>
              <a:rPr lang="en-US" sz="2800" dirty="0"/>
              <a:t>, 2003: 60).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244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en-US" dirty="0"/>
              <a:t>All vowels might occur at the beginning of the syllable except /u/ and /</a:t>
            </a:r>
            <a:r>
              <a:rPr lang="en-US" dirty="0" err="1"/>
              <a:t>uə</a:t>
            </a:r>
            <a:r>
              <a:rPr lang="en-US" dirty="0"/>
              <a:t>/ (</a:t>
            </a:r>
            <a:r>
              <a:rPr lang="en-US" dirty="0" err="1"/>
              <a:t>Gimson</a:t>
            </a:r>
            <a:r>
              <a:rPr lang="en-US" dirty="0"/>
              <a:t>, 1989: 243). </a:t>
            </a:r>
          </a:p>
        </p:txBody>
      </p:sp>
    </p:spTree>
    <p:extLst>
      <p:ext uri="{BB962C8B-B14F-4D97-AF65-F5344CB8AC3E}">
        <p14:creationId xmlns:p14="http://schemas.microsoft.com/office/powerpoint/2010/main" val="340864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2019-05-25T12:25:30Z</dcterms:created>
  <dcterms:modified xsi:type="dcterms:W3CDTF">2019-05-25T12:25:41Z</dcterms:modified>
</cp:coreProperties>
</file>