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4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2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1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0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2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7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5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7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1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CD99C-625A-48F8-9696-526D47F60513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6EE99-DC23-4EC9-9D35-616F3A2F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9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 fontScale="70000" lnSpcReduction="20000"/>
          </a:bodyPr>
          <a:lstStyle/>
          <a:p>
            <a:pPr marL="914400" lvl="2" indent="0">
              <a:lnSpc>
                <a:spcPct val="170000"/>
              </a:lnSpc>
              <a:buNone/>
            </a:pPr>
            <a:r>
              <a:rPr lang="en-US" b="1" dirty="0"/>
              <a:t>Onset</a:t>
            </a:r>
            <a:endParaRPr lang="en-US" sz="14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ar-EG" dirty="0" smtClean="0"/>
              <a:t>	</a:t>
            </a:r>
            <a:r>
              <a:rPr lang="en-US" dirty="0" smtClean="0"/>
              <a:t>The </a:t>
            </a:r>
            <a:r>
              <a:rPr lang="en-US" dirty="0"/>
              <a:t>term, 'onset' refers to the first part of a syllable. In English this may be zero (when no consonant precedes the vowel in a syllable), one consonant, two or three (Roach, 2002: 53). </a:t>
            </a:r>
            <a:endParaRPr lang="en-US" sz="24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err="1"/>
              <a:t>Gimson</a:t>
            </a:r>
            <a:r>
              <a:rPr lang="en-US" dirty="0"/>
              <a:t> (1989: 243-45) suggests several rules, as shown below:</a:t>
            </a:r>
            <a:endParaRPr lang="en-US" sz="2400" dirty="0"/>
          </a:p>
          <a:p>
            <a:pPr algn="just">
              <a:lnSpc>
                <a:spcPct val="170000"/>
              </a:lnSpc>
            </a:pPr>
            <a:r>
              <a:rPr lang="en-US" dirty="0"/>
              <a:t>No more than three consonant clusters are permitted at the beginning of a word.</a:t>
            </a:r>
            <a:endParaRPr lang="en-US" sz="2400" dirty="0"/>
          </a:p>
          <a:p>
            <a:pPr algn="just">
              <a:lnSpc>
                <a:spcPct val="170000"/>
              </a:lnSpc>
            </a:pPr>
            <a:r>
              <a:rPr lang="en-US" dirty="0"/>
              <a:t>A case of zero-onset is possible in some words, as in </a:t>
            </a:r>
            <a:r>
              <a:rPr lang="en-US" i="1" dirty="0"/>
              <a:t>art</a:t>
            </a:r>
            <a:r>
              <a:rPr lang="en-US" dirty="0"/>
              <a:t>, </a:t>
            </a:r>
            <a:r>
              <a:rPr lang="en-US" i="1" dirty="0"/>
              <a:t>old</a:t>
            </a:r>
            <a:r>
              <a:rPr lang="en-US" dirty="0"/>
              <a:t>, </a:t>
            </a:r>
            <a:r>
              <a:rPr lang="en-US" i="1" dirty="0"/>
              <a:t>etc</a:t>
            </a:r>
            <a:r>
              <a:rPr lang="en-US" dirty="0"/>
              <a:t>.</a:t>
            </a:r>
            <a:endParaRPr lang="en-US" sz="2400" dirty="0"/>
          </a:p>
          <a:p>
            <a:pPr algn="just">
              <a:lnSpc>
                <a:spcPct val="170000"/>
              </a:lnSpc>
            </a:pPr>
            <a:r>
              <a:rPr lang="en-US" dirty="0"/>
              <a:t>The consonant clusters /</a:t>
            </a:r>
            <a:r>
              <a:rPr lang="en-US" dirty="0" err="1"/>
              <a:t>spw</a:t>
            </a:r>
            <a:r>
              <a:rPr lang="en-US" dirty="0"/>
              <a:t>-/, /</a:t>
            </a:r>
            <a:r>
              <a:rPr lang="en-US" dirty="0" err="1"/>
              <a:t>stl</a:t>
            </a:r>
            <a:r>
              <a:rPr lang="en-US" dirty="0"/>
              <a:t>-/ and /</a:t>
            </a:r>
            <a:r>
              <a:rPr lang="en-US" dirty="0" err="1"/>
              <a:t>stw</a:t>
            </a:r>
            <a:r>
              <a:rPr lang="en-US" dirty="0"/>
              <a:t>-/ do not occur in English.</a:t>
            </a:r>
            <a:endParaRPr lang="en-US" sz="2400" dirty="0"/>
          </a:p>
          <a:p>
            <a:pPr marL="0" indent="0" algn="just">
              <a:lnSpc>
                <a:spcPct val="17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44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The name of the bird </a:t>
            </a:r>
            <a:r>
              <a:rPr lang="en-US" sz="2800" i="1" dirty="0" err="1"/>
              <a:t>smew</a:t>
            </a:r>
            <a:r>
              <a:rPr lang="en-US" sz="2800" dirty="0"/>
              <a:t>/</a:t>
            </a:r>
            <a:r>
              <a:rPr lang="en-US" sz="2800" dirty="0" err="1"/>
              <a:t>smju</a:t>
            </a:r>
            <a:r>
              <a:rPr lang="en-US" sz="2800" dirty="0"/>
              <a:t>:/ provides a single example of the initial sequence /</a:t>
            </a:r>
            <a:r>
              <a:rPr lang="en-US" sz="2800" dirty="0" err="1"/>
              <a:t>smj</a:t>
            </a:r>
            <a:r>
              <a:rPr lang="en-US" sz="2800" dirty="0"/>
              <a:t>-/. 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When /j/ occurs in the normal initial position after a consonant and before a peak, it occurs only before /u:/ and /</a:t>
            </a:r>
            <a:r>
              <a:rPr lang="en-US" sz="2800" dirty="0" err="1"/>
              <a:t>uə</a:t>
            </a:r>
            <a:r>
              <a:rPr lang="en-US" sz="2800" dirty="0"/>
              <a:t>/, as in </a:t>
            </a:r>
            <a:r>
              <a:rPr lang="en-US" sz="2800" i="1" dirty="0"/>
              <a:t>new</a:t>
            </a:r>
            <a:r>
              <a:rPr lang="en-US" sz="2800" dirty="0"/>
              <a:t> /</a:t>
            </a:r>
            <a:r>
              <a:rPr lang="en-US" sz="2800" dirty="0" err="1"/>
              <a:t>nju</a:t>
            </a:r>
            <a:r>
              <a:rPr lang="en-US" sz="2800" dirty="0"/>
              <a:t>:/ and </a:t>
            </a:r>
            <a:r>
              <a:rPr lang="en-US" sz="2800" i="1" dirty="0"/>
              <a:t>cure</a:t>
            </a:r>
            <a:r>
              <a:rPr lang="en-US" sz="2800" dirty="0"/>
              <a:t> /</a:t>
            </a:r>
            <a:r>
              <a:rPr lang="en-US" sz="2800" dirty="0" err="1"/>
              <a:t>kjuə</a:t>
            </a:r>
            <a:r>
              <a:rPr lang="en-US" sz="2800" dirty="0"/>
              <a:t>(r). 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182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096000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60000"/>
              </a:lnSpc>
            </a:pPr>
            <a:r>
              <a:rPr lang="en-US" sz="2800" dirty="0"/>
              <a:t>The initial possible CC clusters patterns are as follows: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/p/+ /l/, /r/, /j/, as in </a:t>
            </a:r>
            <a:r>
              <a:rPr lang="en-US" sz="2800" i="1" dirty="0"/>
              <a:t>play</a:t>
            </a:r>
            <a:r>
              <a:rPr lang="en-US" sz="2800" dirty="0"/>
              <a:t>, </a:t>
            </a:r>
            <a:r>
              <a:rPr lang="en-US" sz="2800" i="1" dirty="0"/>
              <a:t>pride</a:t>
            </a:r>
            <a:r>
              <a:rPr lang="en-US" sz="2800" dirty="0"/>
              <a:t> and </a:t>
            </a:r>
            <a:r>
              <a:rPr lang="en-US" sz="2800" i="1" dirty="0"/>
              <a:t>pure</a:t>
            </a:r>
            <a:r>
              <a:rPr lang="en-US" sz="2800" dirty="0"/>
              <a:t>.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/t/+ /r/, /j/, /w/, such as </a:t>
            </a:r>
            <a:r>
              <a:rPr lang="en-US" sz="2800" i="1" dirty="0"/>
              <a:t>true</a:t>
            </a:r>
            <a:r>
              <a:rPr lang="en-US" sz="2800" dirty="0"/>
              <a:t>, </a:t>
            </a:r>
            <a:r>
              <a:rPr lang="en-US" sz="2800" i="1" dirty="0"/>
              <a:t>turn</a:t>
            </a:r>
            <a:r>
              <a:rPr lang="en-US" sz="2800" dirty="0"/>
              <a:t>, and </a:t>
            </a:r>
            <a:r>
              <a:rPr lang="en-US" sz="2800" i="1" dirty="0"/>
              <a:t>twin</a:t>
            </a:r>
            <a:r>
              <a:rPr lang="en-US" sz="2800" dirty="0"/>
              <a:t>.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/k/+ /l/, /r/, /j/, /w/, i.e., </a:t>
            </a:r>
            <a:r>
              <a:rPr lang="en-US" sz="2800" i="1" dirty="0"/>
              <a:t>clear</a:t>
            </a:r>
            <a:r>
              <a:rPr lang="en-US" sz="2800" dirty="0"/>
              <a:t>, </a:t>
            </a:r>
            <a:r>
              <a:rPr lang="en-US" sz="2800" i="1" dirty="0"/>
              <a:t>cry</a:t>
            </a:r>
            <a:r>
              <a:rPr lang="en-US" sz="2800" dirty="0"/>
              <a:t>, </a:t>
            </a:r>
            <a:r>
              <a:rPr lang="en-US" sz="2800" i="1" dirty="0"/>
              <a:t>cure</a:t>
            </a:r>
            <a:r>
              <a:rPr lang="en-US" sz="2800" dirty="0"/>
              <a:t> and </a:t>
            </a:r>
            <a:r>
              <a:rPr lang="en-US" sz="2800" i="1" dirty="0"/>
              <a:t>quick</a:t>
            </a:r>
            <a:r>
              <a:rPr lang="en-US" sz="2800" dirty="0"/>
              <a:t>.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/b/+ /l/, /r/, /j/, like </a:t>
            </a:r>
            <a:r>
              <a:rPr lang="en-US" sz="2800" i="1" dirty="0"/>
              <a:t>blue</a:t>
            </a:r>
            <a:r>
              <a:rPr lang="en-US" sz="2800" dirty="0"/>
              <a:t>, </a:t>
            </a:r>
            <a:r>
              <a:rPr lang="en-US" sz="2800" i="1" dirty="0"/>
              <a:t>break</a:t>
            </a:r>
            <a:r>
              <a:rPr lang="en-US" sz="2800" dirty="0"/>
              <a:t> and </a:t>
            </a:r>
            <a:r>
              <a:rPr lang="en-US" sz="2800" i="1" dirty="0"/>
              <a:t>bureau</a:t>
            </a:r>
            <a:r>
              <a:rPr lang="en-US" sz="2800" dirty="0"/>
              <a:t>.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/d/+ /r/, /j/, /w/, e.g., </a:t>
            </a:r>
            <a:r>
              <a:rPr lang="en-US" sz="2800" i="1" dirty="0"/>
              <a:t>dry</a:t>
            </a:r>
            <a:r>
              <a:rPr lang="en-US" sz="2800" dirty="0"/>
              <a:t>, </a:t>
            </a:r>
            <a:r>
              <a:rPr lang="en-US" sz="2800" i="1" dirty="0"/>
              <a:t>due</a:t>
            </a:r>
            <a:r>
              <a:rPr lang="en-US" sz="2800" dirty="0"/>
              <a:t> and </a:t>
            </a:r>
            <a:r>
              <a:rPr lang="en-US" sz="2800" i="1" dirty="0"/>
              <a:t>dwell</a:t>
            </a:r>
            <a:r>
              <a:rPr lang="en-US" sz="2800" dirty="0"/>
              <a:t>. 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/g/+ /l/, /r/, /w/, as in </a:t>
            </a:r>
            <a:r>
              <a:rPr lang="en-US" sz="2800" i="1" dirty="0"/>
              <a:t>glow</a:t>
            </a:r>
            <a:r>
              <a:rPr lang="en-US" sz="2800" dirty="0"/>
              <a:t>, </a:t>
            </a:r>
            <a:r>
              <a:rPr lang="en-US" sz="2800" i="1" dirty="0"/>
              <a:t>green</a:t>
            </a:r>
            <a:r>
              <a:rPr lang="en-US" sz="2800" dirty="0"/>
              <a:t> and </a:t>
            </a:r>
            <a:r>
              <a:rPr lang="en-US" sz="2800" i="1" dirty="0"/>
              <a:t>guava</a:t>
            </a:r>
            <a:r>
              <a:rPr lang="en-US" sz="2800" dirty="0"/>
              <a:t>.</a:t>
            </a:r>
          </a:p>
          <a:p>
            <a:pPr lvl="0" algn="just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/m/+ /j/, such as </a:t>
            </a:r>
            <a:r>
              <a:rPr lang="en-US" sz="2800" i="1" dirty="0"/>
              <a:t>mute</a:t>
            </a:r>
            <a:r>
              <a:rPr lang="en-US" sz="2800" dirty="0"/>
              <a:t>.</a:t>
            </a:r>
          </a:p>
          <a:p>
            <a:pPr algn="just">
              <a:lnSpc>
                <a:spcPct val="16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80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/n/+ /j/, e.g., </a:t>
            </a:r>
            <a:r>
              <a:rPr lang="en-US" sz="2800" i="1" dirty="0"/>
              <a:t>new</a:t>
            </a:r>
            <a:r>
              <a:rPr lang="en-US" sz="2800" dirty="0"/>
              <a:t>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/l/+ /j/, as in lure.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/f/+ /l/, /r/, /j/, such as </a:t>
            </a:r>
            <a:r>
              <a:rPr lang="en-US" sz="2800" i="1" dirty="0"/>
              <a:t>flower</a:t>
            </a:r>
            <a:r>
              <a:rPr lang="en-US" sz="2800" dirty="0"/>
              <a:t>, </a:t>
            </a:r>
            <a:r>
              <a:rPr lang="en-US" sz="2800" i="1" dirty="0"/>
              <a:t>friend</a:t>
            </a:r>
            <a:r>
              <a:rPr lang="en-US" sz="2800" dirty="0"/>
              <a:t> and </a:t>
            </a:r>
            <a:r>
              <a:rPr lang="en-US" sz="2800" i="1" dirty="0"/>
              <a:t>few</a:t>
            </a:r>
            <a:r>
              <a:rPr lang="en-US" sz="2800" dirty="0"/>
              <a:t>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/v/+ /j/, like </a:t>
            </a:r>
            <a:r>
              <a:rPr lang="en-US" sz="2800" i="1" dirty="0"/>
              <a:t>view</a:t>
            </a:r>
            <a:r>
              <a:rPr lang="en-US" sz="2800" dirty="0"/>
              <a:t>.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/Ѳ/+ /r/, as in </a:t>
            </a:r>
            <a:r>
              <a:rPr lang="en-US" sz="2800" i="1" dirty="0"/>
              <a:t>through</a:t>
            </a:r>
            <a:r>
              <a:rPr lang="en-US" sz="2800" dirty="0"/>
              <a:t>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/s/+ /l/, /w/, /p/, /t/, /k/, /m/, /n/, /f/, e.g., </a:t>
            </a:r>
            <a:r>
              <a:rPr lang="en-US" sz="2800" i="1" dirty="0"/>
              <a:t>slow</a:t>
            </a:r>
            <a:r>
              <a:rPr lang="en-US" sz="2800" dirty="0"/>
              <a:t>, </a:t>
            </a:r>
            <a:r>
              <a:rPr lang="en-US" sz="2800" i="1" dirty="0"/>
              <a:t>swear</a:t>
            </a:r>
            <a:r>
              <a:rPr lang="en-US" sz="2800" dirty="0"/>
              <a:t>, </a:t>
            </a:r>
            <a:r>
              <a:rPr lang="en-US" sz="2800" i="1" dirty="0"/>
              <a:t>spy</a:t>
            </a:r>
            <a:r>
              <a:rPr lang="en-US" sz="2800" dirty="0"/>
              <a:t>, </a:t>
            </a:r>
            <a:r>
              <a:rPr lang="en-US" sz="2800" i="1" dirty="0"/>
              <a:t>stick</a:t>
            </a:r>
            <a:r>
              <a:rPr lang="en-US" sz="2800" dirty="0"/>
              <a:t>, </a:t>
            </a:r>
            <a:r>
              <a:rPr lang="en-US" sz="2800" i="1" dirty="0"/>
              <a:t>sky</a:t>
            </a:r>
            <a:r>
              <a:rPr lang="en-US" sz="2800" dirty="0"/>
              <a:t>, </a:t>
            </a:r>
            <a:r>
              <a:rPr lang="en-US" sz="2800" i="1" dirty="0"/>
              <a:t>smart</a:t>
            </a:r>
            <a:r>
              <a:rPr lang="en-US" sz="2800" dirty="0"/>
              <a:t>, </a:t>
            </a:r>
            <a:r>
              <a:rPr lang="en-US" sz="2800" i="1" dirty="0"/>
              <a:t>snow</a:t>
            </a:r>
            <a:r>
              <a:rPr lang="en-US" sz="2800" dirty="0"/>
              <a:t> and </a:t>
            </a:r>
            <a:r>
              <a:rPr lang="en-US" sz="2800" i="1" dirty="0"/>
              <a:t>sphere</a:t>
            </a:r>
            <a:r>
              <a:rPr lang="en-US" sz="2800" dirty="0"/>
              <a:t>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/ʃ/+ /r/, like </a:t>
            </a:r>
            <a:r>
              <a:rPr lang="en-US" sz="2800" i="1" dirty="0"/>
              <a:t>shrink</a:t>
            </a:r>
            <a:r>
              <a:rPr lang="en-US" sz="2800" dirty="0"/>
              <a:t>.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/h/+ /j/, as in </a:t>
            </a:r>
            <a:r>
              <a:rPr lang="en-US" sz="2800" i="1" dirty="0"/>
              <a:t>huge</a:t>
            </a:r>
            <a:r>
              <a:rPr lang="en-US" sz="2800" dirty="0"/>
              <a:t>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262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3641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800" dirty="0"/>
              <a:t>/s/ is the only English consonant that can occur before all vowels (Internet Ref. No. 7). 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/>
              <a:t> A syllable may end with the sequence –</a:t>
            </a:r>
            <a:r>
              <a:rPr lang="en-US" sz="2800" dirty="0" err="1"/>
              <a:t>nd</a:t>
            </a:r>
            <a:r>
              <a:rPr lang="en-US" sz="2800" dirty="0"/>
              <a:t>, but it cannot start with it (Dalton and </a:t>
            </a:r>
            <a:r>
              <a:rPr lang="en-US" sz="2800" dirty="0" err="1"/>
              <a:t>Seidhofer</a:t>
            </a:r>
            <a:r>
              <a:rPr lang="en-US" sz="2800" dirty="0"/>
              <a:t>, 1994: 36).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/>
              <a:t>All the consonants occur as the first element in the initial two-element consonant clusters except /z, r, </a:t>
            </a:r>
            <a:r>
              <a:rPr lang="en-US" sz="2800" dirty="0" err="1"/>
              <a:t>dʒ</a:t>
            </a:r>
            <a:r>
              <a:rPr lang="en-US" sz="2800" dirty="0"/>
              <a:t>, ð, ŋ and ʒ/ (ibid.).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128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1</cp:revision>
  <dcterms:created xsi:type="dcterms:W3CDTF">2019-05-25T12:25:00Z</dcterms:created>
  <dcterms:modified xsi:type="dcterms:W3CDTF">2019-05-25T12:25:13Z</dcterms:modified>
</cp:coreProperties>
</file>