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7DA4-7D4C-4461-8D6A-6CF1E4A897BD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3FE1-9AB1-43CD-BD82-79D647E70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0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7DA4-7D4C-4461-8D6A-6CF1E4A897BD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3FE1-9AB1-43CD-BD82-79D647E70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99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7DA4-7D4C-4461-8D6A-6CF1E4A897BD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3FE1-9AB1-43CD-BD82-79D647E70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0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7DA4-7D4C-4461-8D6A-6CF1E4A897BD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3FE1-9AB1-43CD-BD82-79D647E70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19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7DA4-7D4C-4461-8D6A-6CF1E4A897BD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3FE1-9AB1-43CD-BD82-79D647E70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5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7DA4-7D4C-4461-8D6A-6CF1E4A897BD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3FE1-9AB1-43CD-BD82-79D647E70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18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7DA4-7D4C-4461-8D6A-6CF1E4A897BD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3FE1-9AB1-43CD-BD82-79D647E70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9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7DA4-7D4C-4461-8D6A-6CF1E4A897BD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3FE1-9AB1-43CD-BD82-79D647E70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7DA4-7D4C-4461-8D6A-6CF1E4A897BD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3FE1-9AB1-43CD-BD82-79D647E70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0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7DA4-7D4C-4461-8D6A-6CF1E4A897BD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3FE1-9AB1-43CD-BD82-79D647E70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7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7DA4-7D4C-4461-8D6A-6CF1E4A897BD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3FE1-9AB1-43CD-BD82-79D647E70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3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F7DA4-7D4C-4461-8D6A-6CF1E4A897BD}" type="datetimeFigureOut">
              <a:rPr lang="en-US" smtClean="0"/>
              <a:t>5/25/2019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03FE1-9AB1-43CD-BD82-79D647E70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6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3246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b="1" dirty="0"/>
              <a:t>1.3 Types of the Syllable in English </a:t>
            </a:r>
            <a:endParaRPr lang="en-US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en-US" b="1" dirty="0"/>
              <a:t>1.3.1 Open Vs. Closed Syllables</a:t>
            </a:r>
            <a:endParaRPr lang="en-US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ar-EG" dirty="0" smtClean="0"/>
              <a:t>	</a:t>
            </a:r>
            <a:r>
              <a:rPr lang="en-US" dirty="0" smtClean="0"/>
              <a:t>Syllables </a:t>
            </a:r>
            <a:r>
              <a:rPr lang="en-US" dirty="0"/>
              <a:t>are divided into open and closed according to the ending of the syllable. Yule (2006: 47) distinguishes two types of syllables, namely open syllables, which have an onset and nucleus, but no coda, as in me, to, no, etc.; and closed syllables, which occur in the cases when a coda is present, such as </a:t>
            </a:r>
            <a:r>
              <a:rPr lang="en-US" i="1" dirty="0"/>
              <a:t>hit, kill, send, </a:t>
            </a:r>
            <a:r>
              <a:rPr lang="en-US" dirty="0"/>
              <a:t>etc. </a:t>
            </a:r>
            <a:endParaRPr lang="en-US" dirty="0" smtClean="0"/>
          </a:p>
          <a:p>
            <a:pPr marL="0" indent="0" algn="just">
              <a:lnSpc>
                <a:spcPct val="17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59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897451"/>
              </p:ext>
            </p:extLst>
          </p:nvPr>
        </p:nvGraphicFramePr>
        <p:xfrm>
          <a:off x="2133600" y="1377559"/>
          <a:ext cx="5105400" cy="5478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4665"/>
                <a:gridCol w="1366743"/>
                <a:gridCol w="2113992"/>
              </a:tblGrid>
              <a:tr h="2435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Open syllables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Example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Transcription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/>
                </a:tc>
              </a:tr>
              <a:tr h="2435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/a</a:t>
                      </a:r>
                      <a:r>
                        <a:rPr lang="en-US" sz="1050">
                          <a:effectLst/>
                        </a:rPr>
                        <a:t>I</a:t>
                      </a:r>
                      <a:r>
                        <a:rPr lang="en-US" sz="1400">
                          <a:effectLst/>
                        </a:rPr>
                        <a:t>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435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CV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tea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/ti:/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435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CCV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spy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/spa</a:t>
                      </a:r>
                      <a:r>
                        <a:rPr lang="en-US" sz="1050">
                          <a:effectLst/>
                        </a:rPr>
                        <a:t>I</a:t>
                      </a:r>
                      <a:r>
                        <a:rPr lang="en-US" sz="1400">
                          <a:effectLst/>
                        </a:rPr>
                        <a:t>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435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CCCV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spray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/spre</a:t>
                      </a:r>
                      <a:r>
                        <a:rPr lang="en-US" sz="1050">
                          <a:effectLst/>
                        </a:rPr>
                        <a:t>I</a:t>
                      </a:r>
                      <a:r>
                        <a:rPr lang="en-US" sz="1400">
                          <a:effectLst/>
                        </a:rPr>
                        <a:t>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18937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Closed syllable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Example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Transcription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435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eat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/i:t/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435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VCC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/ænt/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435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VCCC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914900" algn="r"/>
                          <a:tab pos="5143500" algn="r"/>
                        </a:tabLst>
                      </a:pPr>
                      <a:r>
                        <a:rPr lang="en-US" sz="1400">
                          <a:effectLst/>
                        </a:rPr>
                        <a:t>/ænts/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48667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VCCCC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pre-empts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/prI ∂mpts/ (the second syllable)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435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CVC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/mæn/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435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CVCC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bond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/bond/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435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CVCCC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bands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/</a:t>
                      </a:r>
                      <a:r>
                        <a:rPr lang="en-US" sz="1400" dirty="0" err="1">
                          <a:effectLst/>
                        </a:rPr>
                        <a:t>bænds</a:t>
                      </a:r>
                      <a:r>
                        <a:rPr lang="en-US" sz="1400" dirty="0">
                          <a:effectLst/>
                        </a:rPr>
                        <a:t>/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435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CVCCCC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sixths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/s</a:t>
                      </a:r>
                      <a:r>
                        <a:rPr lang="en-US" sz="1050">
                          <a:effectLst/>
                        </a:rPr>
                        <a:t>I</a:t>
                      </a:r>
                      <a:r>
                        <a:rPr lang="en-US" sz="1400">
                          <a:effectLst/>
                        </a:rPr>
                        <a:t>ksθs/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3573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CCVC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brag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/bræg/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435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CCVCC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brags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/brægz/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435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CCVCCC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plants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914900" algn="r"/>
                          <a:tab pos="5143500" algn="r"/>
                        </a:tabLst>
                      </a:pPr>
                      <a:r>
                        <a:rPr lang="en-US" sz="1400">
                          <a:effectLst/>
                        </a:rPr>
                        <a:t>/plænts/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1858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914900" algn="r"/>
                          <a:tab pos="5143500" algn="r"/>
                        </a:tabLst>
                      </a:pPr>
                      <a:r>
                        <a:rPr lang="en-US" sz="1400">
                          <a:effectLst/>
                        </a:rPr>
                        <a:t>CCCVC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spring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/spr</a:t>
                      </a:r>
                      <a:r>
                        <a:rPr lang="en-US" sz="1050">
                          <a:effectLst/>
                        </a:rPr>
                        <a:t>I</a:t>
                      </a:r>
                      <a:r>
                        <a:rPr lang="en-US" sz="1400">
                          <a:effectLst/>
                        </a:rPr>
                        <a:t>ŋ/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5093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CCCVCC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springs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/spr</a:t>
                      </a:r>
                      <a:r>
                        <a:rPr lang="en-US" sz="1050">
                          <a:effectLst/>
                        </a:rPr>
                        <a:t>I</a:t>
                      </a:r>
                      <a:r>
                        <a:rPr lang="en-US" sz="1400">
                          <a:effectLst/>
                        </a:rPr>
                        <a:t>ŋz/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43580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CCCVCCC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splints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/spl</a:t>
                      </a:r>
                      <a:r>
                        <a:rPr lang="en-US" sz="1050">
                          <a:effectLst/>
                        </a:rPr>
                        <a:t>I</a:t>
                      </a:r>
                      <a:r>
                        <a:rPr lang="en-US" sz="1400">
                          <a:effectLst/>
                        </a:rPr>
                        <a:t>nts/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  <a:tr h="24701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CCCVCCCC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strengths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/</a:t>
                      </a:r>
                      <a:r>
                        <a:rPr lang="en-US" sz="1400" dirty="0" err="1">
                          <a:effectLst/>
                        </a:rPr>
                        <a:t>streŋkθs</a:t>
                      </a:r>
                      <a:r>
                        <a:rPr lang="en-US" sz="1400" dirty="0">
                          <a:effectLst/>
                        </a:rPr>
                        <a:t>/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5355" marR="45355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1000" y="146448"/>
            <a:ext cx="84582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914900" algn="r"/>
                <a:tab pos="51435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14900" algn="r"/>
                <a:tab pos="5143500" algn="r"/>
              </a:tabLst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Cox et al., (2004: Internet Ref. No. 1) show the different structures of the syllable each type in English monosyllabic words, as illustrated below: </a:t>
            </a: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14900" algn="r"/>
                <a:tab pos="5143500" algn="r"/>
              </a:tabLst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Table (1.1) Open and Closed Syllables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93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10600" cy="5638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sz="2400" b="1" dirty="0"/>
              <a:t>1.3.2 Simple Vs complex syllables </a:t>
            </a:r>
            <a:endParaRPr lang="en-US" sz="2400" dirty="0"/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800" dirty="0"/>
              <a:t>          To start with, a simple syllable can be defined as "a syllable with a vowel or a vowel accompanied by a single consonant or a vowel followed and preceded by a single consonant". </a:t>
            </a:r>
            <a:endParaRPr lang="ar-EG" sz="2800" dirty="0" smtClean="0"/>
          </a:p>
          <a:p>
            <a:pPr marL="0" indent="0" algn="just">
              <a:lnSpc>
                <a:spcPct val="160000"/>
              </a:lnSpc>
              <a:buNone/>
            </a:pPr>
            <a:r>
              <a:rPr lang="ar-EG" sz="2800" dirty="0"/>
              <a:t>	</a:t>
            </a:r>
            <a:r>
              <a:rPr lang="en-US" sz="2800" dirty="0" smtClean="0"/>
              <a:t>All </a:t>
            </a:r>
            <a:r>
              <a:rPr lang="en-US" sz="2800" dirty="0"/>
              <a:t>other kinds of syllables can be thought of as complex syllables, such as a syllable with consonant clusters in the onset and/or the coda (Cox </a:t>
            </a:r>
            <a:r>
              <a:rPr lang="en-US" sz="2800" dirty="0" smtClean="0"/>
              <a:t>et</a:t>
            </a:r>
            <a:r>
              <a:rPr lang="en-US" sz="2800" dirty="0"/>
              <a:t>.</a:t>
            </a:r>
            <a:r>
              <a:rPr lang="en-US" sz="2800" dirty="0" smtClean="0"/>
              <a:t> </a:t>
            </a:r>
            <a:r>
              <a:rPr lang="en-US" sz="2800" dirty="0"/>
              <a:t>al., 2004: 1). </a:t>
            </a:r>
          </a:p>
          <a:p>
            <a:pPr marL="0" indent="0" algn="just">
              <a:lnSpc>
                <a:spcPct val="16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195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989869"/>
              </p:ext>
            </p:extLst>
          </p:nvPr>
        </p:nvGraphicFramePr>
        <p:xfrm>
          <a:off x="2286000" y="1600199"/>
          <a:ext cx="4267200" cy="5362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4039"/>
                <a:gridCol w="2413161"/>
              </a:tblGrid>
              <a:tr h="591671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Syllable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400">
                        <a:effectLst/>
                      </a:endParaRPr>
                    </a:p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Example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83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a/ə/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83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CV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the /ðə/ or /ðɪ/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83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it /ɪt/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83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CVC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sit /sɪ</a:t>
                      </a:r>
                      <a:r>
                        <a:rPr lang="en-US" sz="1400">
                          <a:effectLst/>
                        </a:rPr>
                        <a:t>t</a:t>
                      </a:r>
                      <a:r>
                        <a:rPr lang="en-US" sz="1800">
                          <a:effectLst/>
                        </a:rPr>
                        <a:t>/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83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CCV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tree /tr</a:t>
                      </a:r>
                      <a:r>
                        <a:rPr lang="en-US" sz="1200">
                          <a:effectLst/>
                        </a:rPr>
                        <a:t>i</a:t>
                      </a:r>
                      <a:r>
                        <a:rPr lang="en-US" sz="1800">
                          <a:effectLst/>
                        </a:rPr>
                        <a:t>ː/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83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VCC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east /</a:t>
                      </a:r>
                      <a:r>
                        <a:rPr lang="en-US" sz="1200">
                          <a:effectLst/>
                        </a:rPr>
                        <a:t>i</a:t>
                      </a:r>
                      <a:r>
                        <a:rPr lang="en-US" sz="1800">
                          <a:effectLst/>
                        </a:rPr>
                        <a:t>ːst/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83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CCVC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stood /stʊd/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83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CCCVC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street /str</a:t>
                      </a:r>
                      <a:r>
                        <a:rPr lang="en-US" sz="1200">
                          <a:effectLst/>
                        </a:rPr>
                        <a:t>i</a:t>
                      </a:r>
                      <a:r>
                        <a:rPr lang="en-US" sz="1800">
                          <a:effectLst/>
                        </a:rPr>
                        <a:t>ːt/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83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CCCVCC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streets /</a:t>
                      </a:r>
                      <a:r>
                        <a:rPr lang="en-US" sz="1800" dirty="0" err="1">
                          <a:effectLst/>
                        </a:rPr>
                        <a:t>str</a:t>
                      </a:r>
                      <a:r>
                        <a:rPr lang="en-US" sz="1200" dirty="0" err="1">
                          <a:effectLst/>
                        </a:rPr>
                        <a:t>i</a:t>
                      </a:r>
                      <a:r>
                        <a:rPr lang="en-US" sz="1800" dirty="0" err="1">
                          <a:effectLst/>
                        </a:rPr>
                        <a:t>ːts</a:t>
                      </a:r>
                      <a:r>
                        <a:rPr lang="en-US" sz="1800" dirty="0">
                          <a:effectLst/>
                        </a:rPr>
                        <a:t>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83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CCCVCCCC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strengths /streŋkθs/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83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CVCC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sips /sɪps/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83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CVCCCC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tempts/tempts/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83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CCVCC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treats /tr</a:t>
                      </a:r>
                      <a:r>
                        <a:rPr lang="en-US" sz="1200">
                          <a:effectLst/>
                        </a:rPr>
                        <a:t>i</a:t>
                      </a:r>
                      <a:r>
                        <a:rPr lang="en-US" sz="1800">
                          <a:effectLst/>
                        </a:rPr>
                        <a:t>ːts/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83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CCVCCC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sphinx /sfɪŋks/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83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CVCCC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depths /</a:t>
                      </a:r>
                      <a:r>
                        <a:rPr lang="en-US" sz="1800" dirty="0" err="1">
                          <a:effectLst/>
                        </a:rPr>
                        <a:t>depθs</a:t>
                      </a:r>
                      <a:r>
                        <a:rPr lang="en-US" sz="1800" dirty="0">
                          <a:effectLst/>
                        </a:rPr>
                        <a:t>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400" y="222648"/>
            <a:ext cx="88392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Singh and Singh (1979: 109) propose fifteen kinds of syllables, the first four are simple and the rest are complex. See table (3.2) on page (34)</a:t>
            </a: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Table (1.2) Simple and Complex Syllables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23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dirty="0"/>
              <a:t>1.3.3 Strong Vs. Weak Syllables</a:t>
            </a:r>
            <a:endParaRPr lang="en-US" sz="28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/>
              <a:t>Roach (2010: 63) states that weak syllables can only have four types of </a:t>
            </a:r>
            <a:r>
              <a:rPr lang="en-US" sz="2800" dirty="0" err="1"/>
              <a:t>centre</a:t>
            </a:r>
            <a:r>
              <a:rPr lang="en-US" sz="2800" dirty="0"/>
              <a:t> as shown below: 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/>
              <a:t>The vowel /ə/.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/>
              <a:t>The close front unrounded vowels in the general area of /</a:t>
            </a:r>
            <a:r>
              <a:rPr lang="en-US" sz="2800" dirty="0" err="1"/>
              <a:t>i</a:t>
            </a:r>
            <a:r>
              <a:rPr lang="en-US" sz="2800" dirty="0"/>
              <a:t>ː/ and /ɪ/.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/>
              <a:t>The close back rounded vowels in the general area of /u: / and /ʊ/.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/>
              <a:t>A syllabic consonant.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26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10600" cy="5029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/>
              <a:t>	On </a:t>
            </a:r>
            <a:r>
              <a:rPr lang="en-US" sz="2800" dirty="0"/>
              <a:t>the other hand, a heavy syllable is one whose rhyme can take any of the following shapes: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dirty="0"/>
              <a:t>A long vowel with or without a coda.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dirty="0"/>
              <a:t>A short vowel with a coda made up of two or more consonants.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dirty="0"/>
              <a:t>A short vowel followed by at least one consonant (ibid.).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131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On-screen Show (4:3)</PresentationFormat>
  <Paragraphs>117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MHM</dc:creator>
  <cp:lastModifiedBy>MHM</cp:lastModifiedBy>
  <cp:revision>1</cp:revision>
  <dcterms:created xsi:type="dcterms:W3CDTF">2019-05-25T12:23:44Z</dcterms:created>
  <dcterms:modified xsi:type="dcterms:W3CDTF">2019-05-25T12:24:04Z</dcterms:modified>
</cp:coreProperties>
</file>