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5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2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3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7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5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5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9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7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2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2D42-CBD8-41EB-AA43-21481A1F65D6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ADCE-15C2-40C9-98C8-4796E2561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6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1.4 Syllable Structure in </a:t>
            </a:r>
            <a:r>
              <a:rPr lang="en-US" b="1" dirty="0" smtClean="0"/>
              <a:t>English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Syllable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     Onset (O)                           </a:t>
            </a:r>
            <a:r>
              <a:rPr lang="en-US" dirty="0" smtClean="0"/>
              <a:t>  </a:t>
            </a:r>
            <a:r>
              <a:rPr lang="en-US" dirty="0"/>
              <a:t>Rhyme (R)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                        </a:t>
            </a:r>
            <a:r>
              <a:rPr lang="en-US" dirty="0" smtClean="0"/>
              <a:t>   </a:t>
            </a:r>
            <a:r>
              <a:rPr lang="ar-EG" dirty="0" smtClean="0"/>
              <a:t>   </a:t>
            </a:r>
            <a:r>
              <a:rPr lang="en-US" dirty="0" smtClean="0"/>
              <a:t> </a:t>
            </a:r>
            <a:r>
              <a:rPr lang="en-US" dirty="0"/>
              <a:t>Nucleus (P</a:t>
            </a:r>
            <a:r>
              <a:rPr lang="en-US" dirty="0" smtClean="0"/>
              <a:t>)            </a:t>
            </a:r>
            <a:r>
              <a:rPr lang="en-US" dirty="0"/>
              <a:t>Coda (Co)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Consonant(s)          </a:t>
            </a:r>
            <a:r>
              <a:rPr lang="en-US" dirty="0" smtClean="0"/>
              <a:t>Vowel                    </a:t>
            </a:r>
            <a:r>
              <a:rPr lang="en-US" dirty="0"/>
              <a:t>Consonant(s)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29000" y="2743200"/>
            <a:ext cx="1371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00600" y="27432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09800" y="37338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219700" y="3810000"/>
            <a:ext cx="6477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67400" y="3810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114800" y="49530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391400" y="4953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2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524377"/>
              </p:ext>
            </p:extLst>
          </p:nvPr>
        </p:nvGraphicFramePr>
        <p:xfrm>
          <a:off x="228600" y="3269139"/>
          <a:ext cx="8686800" cy="18362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638"/>
                <a:gridCol w="719762"/>
                <a:gridCol w="1219200"/>
                <a:gridCol w="838200"/>
                <a:gridCol w="810231"/>
                <a:gridCol w="627129"/>
                <a:gridCol w="1077240"/>
                <a:gridCol w="1183257"/>
                <a:gridCol w="1255143"/>
              </a:tblGrid>
              <a:tr h="12925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Pre-initial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8953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Initial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8953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Post-Initial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VOWEL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Pre-final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final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Post-final 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post-final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post-final 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43714"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ONSET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CODA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609600"/>
            <a:ext cx="8458200" cy="2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14900" algn="r"/>
                <a:tab pos="5143500" algn="r"/>
              </a:tabLs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Roach (2010: 60) elaborates that the English syllable may be described as having a more complicated hierarchical organization. It can be shown in the following diagram: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14900" algn="r"/>
                <a:tab pos="5143500" algn="r"/>
              </a:tabLs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Diagram (1.5) Maximum Syllable Structure in English (Adopted from Roach, 2010: 60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4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2019-05-25T12:24:26Z</dcterms:created>
  <dcterms:modified xsi:type="dcterms:W3CDTF">2019-05-25T12:24:42Z</dcterms:modified>
</cp:coreProperties>
</file>