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570E-C53C-467F-A0C9-1DA089B2108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DA93-445B-4E38-94F0-5212B77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570E-C53C-467F-A0C9-1DA089B2108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DA93-445B-4E38-94F0-5212B77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2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570E-C53C-467F-A0C9-1DA089B2108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DA93-445B-4E38-94F0-5212B77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6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570E-C53C-467F-A0C9-1DA089B2108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DA93-445B-4E38-94F0-5212B77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89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570E-C53C-467F-A0C9-1DA089B2108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DA93-445B-4E38-94F0-5212B77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6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570E-C53C-467F-A0C9-1DA089B2108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DA93-445B-4E38-94F0-5212B77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6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570E-C53C-467F-A0C9-1DA089B2108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DA93-445B-4E38-94F0-5212B77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570E-C53C-467F-A0C9-1DA089B2108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DA93-445B-4E38-94F0-5212B77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6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570E-C53C-467F-A0C9-1DA089B2108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DA93-445B-4E38-94F0-5212B77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5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570E-C53C-467F-A0C9-1DA089B2108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DA93-445B-4E38-94F0-5212B77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9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570E-C53C-467F-A0C9-1DA089B2108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DA93-445B-4E38-94F0-5212B77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B570E-C53C-467F-A0C9-1DA089B2108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FDA93-445B-4E38-94F0-5212B77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7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200400"/>
          </a:xfrm>
        </p:spPr>
        <p:txBody>
          <a:bodyPr/>
          <a:lstStyle/>
          <a:p>
            <a:pPr marL="0" lvl="0" indent="0" algn="just">
              <a:lnSpc>
                <a:spcPct val="150000"/>
              </a:lnSpc>
              <a:spcBef>
                <a:spcPts val="700"/>
              </a:spcBef>
              <a:buNone/>
            </a:pPr>
            <a:r>
              <a:rPr lang="en-US" sz="2800" b="1"/>
              <a:t>1.2.1 General Definitions of the Syllable</a:t>
            </a:r>
            <a:r>
              <a:rPr lang="en-US" sz="2800"/>
              <a:t>	</a:t>
            </a:r>
          </a:p>
          <a:p>
            <a:pPr marL="0" lvl="0" indent="0" algn="just">
              <a:lnSpc>
                <a:spcPct val="150000"/>
              </a:lnSpc>
              <a:spcBef>
                <a:spcPts val="700"/>
              </a:spcBef>
              <a:buNone/>
            </a:pPr>
            <a:r>
              <a:rPr lang="ar-EG" sz="2800">
                <a:cs typeface="Arial"/>
              </a:rPr>
              <a:t>	</a:t>
            </a:r>
            <a:r>
              <a:rPr lang="en-US" sz="2800"/>
              <a:t>Crystal (2008: 467) defines the syllable as "a unit of pronunciation typically larger than a single sound and smaller than a word".</a:t>
            </a:r>
          </a:p>
          <a:p>
            <a:pPr marL="0" lvl="0" indent="0" algn="just">
              <a:lnSpc>
                <a:spcPct val="150000"/>
              </a:lnSpc>
              <a:spcBef>
                <a:spcPts val="700"/>
              </a:spcBef>
              <a:buNone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12015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1"/>
          </p:nvPr>
        </p:nvSpPr>
        <p:spPr>
          <a:xfrm>
            <a:off x="304796" y="1371600"/>
            <a:ext cx="8458200" cy="4114800"/>
          </a:xfrm>
        </p:spPr>
        <p:txBody>
          <a:bodyPr/>
          <a:lstStyle/>
          <a:p>
            <a:pPr marL="0" lvl="0" indent="0">
              <a:buNone/>
            </a:pPr>
            <a:r>
              <a:rPr lang="en-US" b="1"/>
              <a:t>1.2.2 Phonetic Definitions of the Syllable</a:t>
            </a:r>
            <a:endParaRPr lang="en-US"/>
          </a:p>
          <a:p>
            <a:pPr marL="0" lvl="0" indent="0" algn="just">
              <a:lnSpc>
                <a:spcPct val="150000"/>
              </a:lnSpc>
              <a:spcBef>
                <a:spcPts val="700"/>
              </a:spcBef>
              <a:buNone/>
            </a:pPr>
            <a:r>
              <a:rPr lang="ar-EG" sz="2800">
                <a:cs typeface="Arial"/>
              </a:rPr>
              <a:t>	</a:t>
            </a:r>
            <a:r>
              <a:rPr lang="en-US" sz="2800"/>
              <a:t>Roach (2000: 70) asserts that syllables are thought of as consisting of a centre which has little or no obstruction to airflow and which sounds comparatively loud. Before and after that centre, there will be greater obstruction to airflow and less loud sound.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13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1"/>
          </p:nvPr>
        </p:nvSpPr>
        <p:spPr>
          <a:xfrm>
            <a:off x="304796" y="990596"/>
            <a:ext cx="8686800" cy="4419596"/>
          </a:xfrm>
        </p:spPr>
        <p:txBody>
          <a:bodyPr/>
          <a:lstStyle/>
          <a:p>
            <a:pPr marL="0" lvl="0" indent="0" algn="just">
              <a:lnSpc>
                <a:spcPct val="140000"/>
              </a:lnSpc>
              <a:spcBef>
                <a:spcPts val="700"/>
              </a:spcBef>
              <a:buNone/>
            </a:pPr>
            <a:r>
              <a:rPr lang="en-US" sz="2800" b="1"/>
              <a:t>1.2.2 Phonological Definitions of the Syllable</a:t>
            </a:r>
            <a:endParaRPr lang="ar-EG" sz="2800">
              <a:cs typeface="Arial"/>
            </a:endParaRPr>
          </a:p>
          <a:p>
            <a:pPr marL="0" lvl="0" indent="0" algn="just">
              <a:lnSpc>
                <a:spcPct val="140000"/>
              </a:lnSpc>
              <a:spcBef>
                <a:spcPts val="700"/>
              </a:spcBef>
              <a:buNone/>
            </a:pPr>
            <a:r>
              <a:rPr lang="ar-EG" sz="2800">
                <a:cs typeface="Arial"/>
              </a:rPr>
              <a:t>	</a:t>
            </a:r>
            <a:r>
              <a:rPr lang="en-US" sz="2800"/>
              <a:t>Syllables are considered to be the phonological building blocks of words, (Tim, 2007: 149). A syllable is a constituent into which segments of a language are gathered under language-specific well-formedness principles whose form and nature are the business of phonologists to discover. </a:t>
            </a:r>
          </a:p>
          <a:p>
            <a:pPr marL="0" lvl="0" indent="0" algn="just">
              <a:lnSpc>
                <a:spcPct val="140000"/>
              </a:lnSpc>
              <a:spcBef>
                <a:spcPts val="700"/>
              </a:spcBef>
              <a:buNone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541244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MHM</dc:creator>
  <cp:lastModifiedBy>MHM</cp:lastModifiedBy>
  <cp:revision>1</cp:revision>
  <dcterms:created xsi:type="dcterms:W3CDTF">2019-05-25T12:28:24Z</dcterms:created>
  <dcterms:modified xsi:type="dcterms:W3CDTF">2019-05-25T12:28:48Z</dcterms:modified>
</cp:coreProperties>
</file>