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115" r:id="rId1"/>
  </p:sldMasterIdLst>
  <p:sldIdLst>
    <p:sldId id="256" r:id="rId2"/>
    <p:sldId id="257" r:id="rId3"/>
    <p:sldId id="258" r:id="rId4"/>
    <p:sldId id="259" r:id="rId5"/>
    <p:sldId id="260" r:id="rId6"/>
    <p:sldId id="261" r:id="rId7"/>
    <p:sldId id="262" r:id="rId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013" autoAdjust="0"/>
    <p:restoredTop sz="94660"/>
  </p:normalViewPr>
  <p:slideViewPr>
    <p:cSldViewPr snapToGrid="0">
      <p:cViewPr>
        <p:scale>
          <a:sx n="81" d="100"/>
          <a:sy n="81" d="100"/>
        </p:scale>
        <p:origin x="-240" y="264"/>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شريحة عنوان">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ar-SA" smtClean="0"/>
              <a:t>انقر لتحرير نمط العنوان الرئيسي</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ar-SA" smtClean="0"/>
              <a:t>انقر لتحرير نمط العنوان الثانوي الرئيسي</a:t>
            </a:r>
            <a:endParaRPr lang="en-US" dirty="0"/>
          </a:p>
        </p:txBody>
      </p:sp>
      <p:sp>
        <p:nvSpPr>
          <p:cNvPr id="4" name="Date Placeholder 3"/>
          <p:cNvSpPr>
            <a:spLocks noGrp="1"/>
          </p:cNvSpPr>
          <p:nvPr>
            <p:ph type="dt" sz="half" idx="10"/>
          </p:nvPr>
        </p:nvSpPr>
        <p:spPr>
          <a:xfrm>
            <a:off x="7983232" y="5037663"/>
            <a:ext cx="897467" cy="279400"/>
          </a:xfrm>
        </p:spPr>
        <p:txBody>
          <a:bodyPr/>
          <a:lstStyle/>
          <a:p>
            <a:fld id="{837F5998-810B-4EC1-A923-EC79675A8282}" type="datetimeFigureOut">
              <a:rPr lang="en-US" smtClean="0"/>
              <a:t>5/24/2019</a:t>
            </a:fld>
            <a:endParaRPr lang="en-US"/>
          </a:p>
        </p:txBody>
      </p:sp>
      <p:sp>
        <p:nvSpPr>
          <p:cNvPr id="5" name="Footer Placeholder 4"/>
          <p:cNvSpPr>
            <a:spLocks noGrp="1"/>
          </p:cNvSpPr>
          <p:nvPr>
            <p:ph type="ftr" sz="quarter" idx="11"/>
          </p:nvPr>
        </p:nvSpPr>
        <p:spPr>
          <a:xfrm>
            <a:off x="2692397" y="5037663"/>
            <a:ext cx="5214635" cy="279400"/>
          </a:xfrm>
        </p:spPr>
        <p:txBody>
          <a:bodyPr/>
          <a:lstStyle/>
          <a:p>
            <a:endParaRPr lang="en-US"/>
          </a:p>
        </p:txBody>
      </p:sp>
      <p:sp>
        <p:nvSpPr>
          <p:cNvPr id="6" name="Slide Number Placeholder 5"/>
          <p:cNvSpPr>
            <a:spLocks noGrp="1"/>
          </p:cNvSpPr>
          <p:nvPr>
            <p:ph type="sldNum" sz="quarter" idx="12"/>
          </p:nvPr>
        </p:nvSpPr>
        <p:spPr>
          <a:xfrm>
            <a:off x="8956900" y="5037663"/>
            <a:ext cx="551167" cy="279400"/>
          </a:xfrm>
        </p:spPr>
        <p:txBody>
          <a:bodyPr/>
          <a:lstStyle/>
          <a:p>
            <a:fld id="{38B10270-9D0C-4598-8DC1-A0D55AFF91A3}" type="slidenum">
              <a:rPr lang="en-US" smtClean="0"/>
              <a:t>‹#›</a:t>
            </a:fld>
            <a:endParaRPr lang="en-US"/>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58729264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صورة بانورامية مع تسمية توضيحية">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ar-SA" smtClean="0"/>
              <a:t>انقر لتحرير نمط العنوان الرئيسي</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ar-SA" smtClean="0"/>
              <a:t>انقر فوق الأيقونة لإضافة صورة</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Date Placeholder 4"/>
          <p:cNvSpPr>
            <a:spLocks noGrp="1"/>
          </p:cNvSpPr>
          <p:nvPr>
            <p:ph type="dt" sz="half" idx="10"/>
          </p:nvPr>
        </p:nvSpPr>
        <p:spPr/>
        <p:txBody>
          <a:bodyPr/>
          <a:lstStyle/>
          <a:p>
            <a:fld id="{837F5998-810B-4EC1-A923-EC79675A8282}" type="datetimeFigureOut">
              <a:rPr lang="en-US" smtClean="0"/>
              <a:t>5/24/2019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8B10270-9D0C-4598-8DC1-A0D55AFF91A3}" type="slidenum">
              <a:rPr lang="en-US" smtClean="0"/>
              <a:t>‹#›</a:t>
            </a:fld>
            <a:endParaRPr lang="en-US"/>
          </a:p>
        </p:txBody>
      </p:sp>
    </p:spTree>
    <p:extLst>
      <p:ext uri="{BB962C8B-B14F-4D97-AF65-F5344CB8AC3E}">
        <p14:creationId xmlns:p14="http://schemas.microsoft.com/office/powerpoint/2010/main" val="19964447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العنوان والتسمية التوضيحية">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ar-SA" smtClean="0"/>
              <a:t>انقر لتحرير نمط العنوان الرئيسي</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smtClean="0"/>
              <a:t>انقر لتحرير أنماط النص الرئيسي</a:t>
            </a:r>
          </a:p>
        </p:txBody>
      </p:sp>
      <p:sp>
        <p:nvSpPr>
          <p:cNvPr id="4" name="Date Placeholder 3"/>
          <p:cNvSpPr>
            <a:spLocks noGrp="1"/>
          </p:cNvSpPr>
          <p:nvPr>
            <p:ph type="dt" sz="half" idx="10"/>
          </p:nvPr>
        </p:nvSpPr>
        <p:spPr/>
        <p:txBody>
          <a:bodyPr/>
          <a:lstStyle/>
          <a:p>
            <a:fld id="{837F5998-810B-4EC1-A923-EC79675A8282}" type="datetimeFigureOut">
              <a:rPr lang="en-US" smtClean="0"/>
              <a:t>5/24/2019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8B10270-9D0C-4598-8DC1-A0D55AFF91A3}" type="slidenum">
              <a:rPr lang="en-US" smtClean="0"/>
              <a:t>‹#›</a:t>
            </a:fld>
            <a:endParaRPr lang="en-US"/>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30622350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اقتباس مع تسمية توضيحية">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ar-SA" smtClean="0"/>
              <a:t>انقر لتحرير نمط العنوان الرئيسي</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ar-SA" smtClean="0"/>
              <a:t>انقر لتحرير أنماط النص الرئيسي</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smtClean="0"/>
              <a:t>انقر لتحرير أنماط النص الرئيسي</a:t>
            </a:r>
          </a:p>
        </p:txBody>
      </p:sp>
      <p:sp>
        <p:nvSpPr>
          <p:cNvPr id="4" name="Date Placeholder 3"/>
          <p:cNvSpPr>
            <a:spLocks noGrp="1"/>
          </p:cNvSpPr>
          <p:nvPr>
            <p:ph type="dt" sz="half" idx="10"/>
          </p:nvPr>
        </p:nvSpPr>
        <p:spPr/>
        <p:txBody>
          <a:bodyPr/>
          <a:lstStyle/>
          <a:p>
            <a:fld id="{837F5998-810B-4EC1-A923-EC79675A8282}" type="datetimeFigureOut">
              <a:rPr lang="en-US" smtClean="0"/>
              <a:t>5/24/2019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8B10270-9D0C-4598-8DC1-A0D55AFF91A3}" type="slidenum">
              <a:rPr lang="en-US" smtClean="0"/>
              <a:t>‹#›</a:t>
            </a:fld>
            <a:endParaRPr lang="en-US"/>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94954697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بطاقة اسم">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ar-SA" smtClean="0"/>
              <a:t>انقر لتحرير نمط العنوان الرئيسي</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smtClean="0"/>
              <a:t>انقر لتحرير أنماط النص الرئيسي</a:t>
            </a:r>
          </a:p>
        </p:txBody>
      </p:sp>
      <p:sp>
        <p:nvSpPr>
          <p:cNvPr id="4" name="Date Placeholder 3"/>
          <p:cNvSpPr>
            <a:spLocks noGrp="1"/>
          </p:cNvSpPr>
          <p:nvPr>
            <p:ph type="dt" sz="half" idx="10"/>
          </p:nvPr>
        </p:nvSpPr>
        <p:spPr/>
        <p:txBody>
          <a:bodyPr/>
          <a:lstStyle/>
          <a:p>
            <a:fld id="{837F5998-810B-4EC1-A923-EC79675A8282}" type="datetimeFigureOut">
              <a:rPr lang="en-US" smtClean="0"/>
              <a:t>5/24/2019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8B10270-9D0C-4598-8DC1-A0D55AFF91A3}" type="slidenum">
              <a:rPr lang="en-US" smtClean="0"/>
              <a:t>‹#›</a:t>
            </a:fld>
            <a:endParaRPr lang="en-US"/>
          </a:p>
        </p:txBody>
      </p:sp>
    </p:spTree>
    <p:extLst>
      <p:ext uri="{BB962C8B-B14F-4D97-AF65-F5344CB8AC3E}">
        <p14:creationId xmlns:p14="http://schemas.microsoft.com/office/powerpoint/2010/main" val="46084281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بطاقة اسم ذات اقتباس">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ar-SA" smtClean="0"/>
              <a:t>انقر لتحرير نمط العنوان الرئيسي</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smtClean="0"/>
              <a:t>انقر لتحرير أنماط النص الرئيسي</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smtClean="0"/>
              <a:t>انقر لتحرير أنماط النص الرئيسي</a:t>
            </a:r>
          </a:p>
        </p:txBody>
      </p:sp>
      <p:sp>
        <p:nvSpPr>
          <p:cNvPr id="4" name="Date Placeholder 3"/>
          <p:cNvSpPr>
            <a:spLocks noGrp="1"/>
          </p:cNvSpPr>
          <p:nvPr>
            <p:ph type="dt" sz="half" idx="10"/>
          </p:nvPr>
        </p:nvSpPr>
        <p:spPr/>
        <p:txBody>
          <a:bodyPr/>
          <a:lstStyle/>
          <a:p>
            <a:fld id="{837F5998-810B-4EC1-A923-EC79675A8282}" type="datetimeFigureOut">
              <a:rPr lang="en-US" smtClean="0"/>
              <a:t>5/24/2019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8B10270-9D0C-4598-8DC1-A0D55AFF91A3}" type="slidenum">
              <a:rPr lang="en-US" smtClean="0"/>
              <a:t>‹#›</a:t>
            </a:fld>
            <a:endParaRPr lang="en-US"/>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18309066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صواب أو خطأ">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ar-SA" smtClean="0"/>
              <a:t>انقر لتحرير نمط العنوان الرئيسي</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smtClean="0"/>
              <a:t>انقر لتحرير أنماط النص الرئيسي</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smtClean="0"/>
              <a:t>انقر لتحرير أنماط النص الرئيسي</a:t>
            </a:r>
          </a:p>
        </p:txBody>
      </p:sp>
      <p:sp>
        <p:nvSpPr>
          <p:cNvPr id="4" name="Date Placeholder 3"/>
          <p:cNvSpPr>
            <a:spLocks noGrp="1"/>
          </p:cNvSpPr>
          <p:nvPr>
            <p:ph type="dt" sz="half" idx="10"/>
          </p:nvPr>
        </p:nvSpPr>
        <p:spPr/>
        <p:txBody>
          <a:bodyPr/>
          <a:lstStyle/>
          <a:p>
            <a:fld id="{837F5998-810B-4EC1-A923-EC79675A8282}" type="datetimeFigureOut">
              <a:rPr lang="en-US" smtClean="0"/>
              <a:t>5/24/2019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8B10270-9D0C-4598-8DC1-A0D55AFF91A3}" type="slidenum">
              <a:rPr lang="en-US" smtClean="0"/>
              <a:t>‹#›</a:t>
            </a:fld>
            <a:endParaRPr lang="en-US"/>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57985076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ar-SA" smtClean="0"/>
              <a:t>انقر لتحرير نمط العنوان الرئيسي</a:t>
            </a:r>
            <a:endParaRPr lang="en-US" dirty="0"/>
          </a:p>
        </p:txBody>
      </p:sp>
      <p:sp>
        <p:nvSpPr>
          <p:cNvPr id="3" name="Vertical Text Placeholder 2"/>
          <p:cNvSpPr>
            <a:spLocks noGrp="1"/>
          </p:cNvSpPr>
          <p:nvPr>
            <p:ph type="body" orient="vert" idx="1"/>
          </p:nvPr>
        </p:nvSpPr>
        <p:spPr/>
        <p:txBody>
          <a:bodyPr vert="eaVert" ancho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4" name="Date Placeholder 3"/>
          <p:cNvSpPr>
            <a:spLocks noGrp="1"/>
          </p:cNvSpPr>
          <p:nvPr>
            <p:ph type="dt" sz="half" idx="10"/>
          </p:nvPr>
        </p:nvSpPr>
        <p:spPr/>
        <p:txBody>
          <a:bodyPr/>
          <a:lstStyle/>
          <a:p>
            <a:fld id="{837F5998-810B-4EC1-A923-EC79675A8282}" type="datetimeFigureOut">
              <a:rPr lang="en-US" smtClean="0"/>
              <a:t>5/24/2019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8B10270-9D0C-4598-8DC1-A0D55AFF91A3}" type="slidenum">
              <a:rPr lang="en-US" smtClean="0"/>
              <a:t>‹#›</a:t>
            </a:fld>
            <a:endParaRPr lang="en-US"/>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15616956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ar-SA" smtClean="0"/>
              <a:t>انقر لتحرير نمط العنوان الرئيسي</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4" name="Date Placeholder 3"/>
          <p:cNvSpPr>
            <a:spLocks noGrp="1"/>
          </p:cNvSpPr>
          <p:nvPr>
            <p:ph type="dt" sz="half" idx="10"/>
          </p:nvPr>
        </p:nvSpPr>
        <p:spPr/>
        <p:txBody>
          <a:bodyPr/>
          <a:lstStyle/>
          <a:p>
            <a:fld id="{837F5998-810B-4EC1-A923-EC79675A8282}" type="datetimeFigureOut">
              <a:rPr lang="en-US" smtClean="0"/>
              <a:t>5/24/2019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8B10270-9D0C-4598-8DC1-A0D55AFF91A3}" type="slidenum">
              <a:rPr lang="en-US" smtClean="0"/>
              <a:t>‹#›</a:t>
            </a:fld>
            <a:endParaRPr lang="en-US"/>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4081267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ar-SA" smtClean="0"/>
              <a:t>انقر لتحرير نمط العنوان الرئيسي</a:t>
            </a:r>
            <a:endParaRPr lang="en-US" dirty="0"/>
          </a:p>
        </p:txBody>
      </p:sp>
      <p:sp>
        <p:nvSpPr>
          <p:cNvPr id="3" name="Content Placeholder 2"/>
          <p:cNvSpPr>
            <a:spLocks noGrp="1"/>
          </p:cNvSpPr>
          <p:nvPr>
            <p:ph idx="1"/>
          </p:nvPr>
        </p:nvSpPr>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4" name="Date Placeholder 3"/>
          <p:cNvSpPr>
            <a:spLocks noGrp="1"/>
          </p:cNvSpPr>
          <p:nvPr>
            <p:ph type="dt" sz="half" idx="10"/>
          </p:nvPr>
        </p:nvSpPr>
        <p:spPr/>
        <p:txBody>
          <a:bodyPr/>
          <a:lstStyle/>
          <a:p>
            <a:fld id="{837F5998-810B-4EC1-A923-EC79675A8282}" type="datetimeFigureOut">
              <a:rPr lang="en-US" smtClean="0"/>
              <a:t>5/24/2019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8B10270-9D0C-4598-8DC1-A0D55AFF91A3}" type="slidenum">
              <a:rPr lang="en-US" smtClean="0"/>
              <a:t>‹#›</a:t>
            </a:fld>
            <a:endParaRPr lang="en-US"/>
          </a:p>
        </p:txBody>
      </p:sp>
    </p:spTree>
    <p:extLst>
      <p:ext uri="{BB962C8B-B14F-4D97-AF65-F5344CB8AC3E}">
        <p14:creationId xmlns:p14="http://schemas.microsoft.com/office/powerpoint/2010/main" val="23162832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ar-SA" smtClean="0"/>
              <a:t>انقر لتحرير نمط العنوان الرئيسي</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smtClean="0"/>
              <a:t>انقر لتحرير أنماط النص الرئيسي</a:t>
            </a:r>
          </a:p>
        </p:txBody>
      </p:sp>
      <p:sp>
        <p:nvSpPr>
          <p:cNvPr id="4" name="Date Placeholder 3"/>
          <p:cNvSpPr>
            <a:spLocks noGrp="1"/>
          </p:cNvSpPr>
          <p:nvPr>
            <p:ph type="dt" sz="half" idx="10"/>
          </p:nvPr>
        </p:nvSpPr>
        <p:spPr/>
        <p:txBody>
          <a:bodyPr/>
          <a:lstStyle/>
          <a:p>
            <a:fld id="{837F5998-810B-4EC1-A923-EC79675A8282}" type="datetimeFigureOut">
              <a:rPr lang="en-US" smtClean="0"/>
              <a:t>5/24/2019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8B10270-9D0C-4598-8DC1-A0D55AFF91A3}" type="slidenum">
              <a:rPr lang="en-US" smtClean="0"/>
              <a:t>‹#›</a:t>
            </a:fld>
            <a:endParaRPr lang="en-US"/>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7832627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ar-SA" smtClean="0"/>
              <a:t>انقر لتحرير نمط العنوان الرئيسي</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5" name="Date Placeholder 4"/>
          <p:cNvSpPr>
            <a:spLocks noGrp="1"/>
          </p:cNvSpPr>
          <p:nvPr>
            <p:ph type="dt" sz="half" idx="10"/>
          </p:nvPr>
        </p:nvSpPr>
        <p:spPr/>
        <p:txBody>
          <a:bodyPr/>
          <a:lstStyle/>
          <a:p>
            <a:fld id="{837F5998-810B-4EC1-A923-EC79675A8282}" type="datetimeFigureOut">
              <a:rPr lang="en-US" smtClean="0"/>
              <a:t>5/24/2019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8B10270-9D0C-4598-8DC1-A0D55AFF91A3}" type="slidenum">
              <a:rPr lang="en-US" smtClean="0"/>
              <a:t>‹#›</a:t>
            </a:fld>
            <a:endParaRPr lang="en-US"/>
          </a:p>
        </p:txBody>
      </p:sp>
    </p:spTree>
    <p:extLst>
      <p:ext uri="{BB962C8B-B14F-4D97-AF65-F5344CB8AC3E}">
        <p14:creationId xmlns:p14="http://schemas.microsoft.com/office/powerpoint/2010/main" val="40770984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ar-SA" smtClean="0"/>
              <a:t>انقر لتحرير نمط العنوان الرئيسي</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7" name="Date Placeholder 6"/>
          <p:cNvSpPr>
            <a:spLocks noGrp="1"/>
          </p:cNvSpPr>
          <p:nvPr>
            <p:ph type="dt" sz="half" idx="10"/>
          </p:nvPr>
        </p:nvSpPr>
        <p:spPr/>
        <p:txBody>
          <a:bodyPr/>
          <a:lstStyle/>
          <a:p>
            <a:fld id="{837F5998-810B-4EC1-A923-EC79675A8282}" type="datetimeFigureOut">
              <a:rPr lang="en-US" smtClean="0"/>
              <a:t>5/24/2019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8B10270-9D0C-4598-8DC1-A0D55AFF91A3}" type="slidenum">
              <a:rPr lang="en-US" smtClean="0"/>
              <a:t>‹#›</a:t>
            </a:fld>
            <a:endParaRPr lang="en-US"/>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930222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smtClean="0"/>
              <a:t>انقر لتحرير نمط العنوان الرئيسي</a:t>
            </a:r>
            <a:endParaRPr lang="en-US" dirty="0"/>
          </a:p>
        </p:txBody>
      </p:sp>
      <p:sp>
        <p:nvSpPr>
          <p:cNvPr id="3" name="Date Placeholder 2"/>
          <p:cNvSpPr>
            <a:spLocks noGrp="1"/>
          </p:cNvSpPr>
          <p:nvPr>
            <p:ph type="dt" sz="half" idx="10"/>
          </p:nvPr>
        </p:nvSpPr>
        <p:spPr/>
        <p:txBody>
          <a:bodyPr/>
          <a:lstStyle/>
          <a:p>
            <a:fld id="{837F5998-810B-4EC1-A923-EC79675A8282}" type="datetimeFigureOut">
              <a:rPr lang="en-US" smtClean="0"/>
              <a:t>5/24/2019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8B10270-9D0C-4598-8DC1-A0D55AFF91A3}" type="slidenum">
              <a:rPr lang="en-US" smtClean="0"/>
              <a:t>‹#›</a:t>
            </a:fld>
            <a:endParaRPr lang="en-US"/>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878218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37F5998-810B-4EC1-A923-EC79675A8282}" type="datetimeFigureOut">
              <a:rPr lang="en-US" smtClean="0"/>
              <a:t>5/24/2019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8B10270-9D0C-4598-8DC1-A0D55AFF91A3}" type="slidenum">
              <a:rPr lang="en-US" smtClean="0"/>
              <a:t>‹#›</a:t>
            </a:fld>
            <a:endParaRPr lang="en-US"/>
          </a:p>
        </p:txBody>
      </p:sp>
    </p:spTree>
    <p:extLst>
      <p:ext uri="{BB962C8B-B14F-4D97-AF65-F5344CB8AC3E}">
        <p14:creationId xmlns:p14="http://schemas.microsoft.com/office/powerpoint/2010/main" val="21163319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ar-SA" smtClean="0"/>
              <a:t>انقر لتحرير نمط العنوان الرئيسي</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Date Placeholder 4"/>
          <p:cNvSpPr>
            <a:spLocks noGrp="1"/>
          </p:cNvSpPr>
          <p:nvPr>
            <p:ph type="dt" sz="half" idx="10"/>
          </p:nvPr>
        </p:nvSpPr>
        <p:spPr/>
        <p:txBody>
          <a:bodyPr/>
          <a:lstStyle/>
          <a:p>
            <a:fld id="{837F5998-810B-4EC1-A923-EC79675A8282}" type="datetimeFigureOut">
              <a:rPr lang="en-US" smtClean="0"/>
              <a:t>5/24/2019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8B10270-9D0C-4598-8DC1-A0D55AFF91A3}" type="slidenum">
              <a:rPr lang="en-US" smtClean="0"/>
              <a:t>‹#›</a:t>
            </a:fld>
            <a:endParaRPr lang="en-US"/>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8720867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صورة مع تسمية توضيحية">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ar-SA" smtClean="0"/>
              <a:t>انقر لتحرير نمط العنوان الرئيسي</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ar-SA" smtClean="0"/>
              <a:t>انقر فوق الأيقونة لإضافة صورة</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Date Placeholder 4"/>
          <p:cNvSpPr>
            <a:spLocks noGrp="1"/>
          </p:cNvSpPr>
          <p:nvPr>
            <p:ph type="dt" sz="half" idx="10"/>
          </p:nvPr>
        </p:nvSpPr>
        <p:spPr/>
        <p:txBody>
          <a:bodyPr/>
          <a:lstStyle/>
          <a:p>
            <a:fld id="{837F5998-810B-4EC1-A923-EC79675A8282}" type="datetimeFigureOut">
              <a:rPr lang="en-US" smtClean="0"/>
              <a:t>5/24/2019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8B10270-9D0C-4598-8DC1-A0D55AFF91A3}" type="slidenum">
              <a:rPr lang="en-US" smtClean="0"/>
              <a:t>‹#›</a:t>
            </a:fld>
            <a:endParaRPr lang="en-US"/>
          </a:p>
        </p:txBody>
      </p:sp>
    </p:spTree>
    <p:extLst>
      <p:ext uri="{BB962C8B-B14F-4D97-AF65-F5344CB8AC3E}">
        <p14:creationId xmlns:p14="http://schemas.microsoft.com/office/powerpoint/2010/main" val="364726956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ar-SA" smtClean="0"/>
              <a:t>انقر لتحرير نمط العنوان الرئيسي</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837F5998-810B-4EC1-A923-EC79675A8282}" type="datetimeFigureOut">
              <a:rPr lang="en-US" smtClean="0"/>
              <a:t>5/24/2019</a:t>
            </a:fld>
            <a:endParaRPr lang="en-US"/>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38B10270-9D0C-4598-8DC1-A0D55AFF91A3}" type="slidenum">
              <a:rPr lang="en-US" smtClean="0"/>
              <a:t>‹#›</a:t>
            </a:fld>
            <a:endParaRPr lang="en-US"/>
          </a:p>
        </p:txBody>
      </p:sp>
    </p:spTree>
    <p:extLst>
      <p:ext uri="{BB962C8B-B14F-4D97-AF65-F5344CB8AC3E}">
        <p14:creationId xmlns:p14="http://schemas.microsoft.com/office/powerpoint/2010/main" val="3799771375"/>
      </p:ext>
    </p:extLst>
  </p:cSld>
  <p:clrMap bg1="lt1" tx1="dk1" bg2="lt2" tx2="dk2" accent1="accent1" accent2="accent2" accent3="accent3" accent4="accent4" accent5="accent5" accent6="accent6" hlink="hlink" folHlink="folHlink"/>
  <p:sldLayoutIdLst>
    <p:sldLayoutId id="2147484116" r:id="rId1"/>
    <p:sldLayoutId id="2147484117" r:id="rId2"/>
    <p:sldLayoutId id="2147484118" r:id="rId3"/>
    <p:sldLayoutId id="2147484119" r:id="rId4"/>
    <p:sldLayoutId id="2147484120" r:id="rId5"/>
    <p:sldLayoutId id="2147484121" r:id="rId6"/>
    <p:sldLayoutId id="2147484122" r:id="rId7"/>
    <p:sldLayoutId id="2147484123" r:id="rId8"/>
    <p:sldLayoutId id="2147484124" r:id="rId9"/>
    <p:sldLayoutId id="2147484125" r:id="rId10"/>
    <p:sldLayoutId id="2147484126" r:id="rId11"/>
    <p:sldLayoutId id="2147484127" r:id="rId12"/>
    <p:sldLayoutId id="2147484128" r:id="rId13"/>
    <p:sldLayoutId id="2147484129" r:id="rId14"/>
    <p:sldLayoutId id="2147484130" r:id="rId15"/>
    <p:sldLayoutId id="2147484131" r:id="rId16"/>
    <p:sldLayoutId id="2147484132" r:id="rId17"/>
  </p:sldLayoutIdLst>
  <p:txStyles>
    <p:titleStyle>
      <a:lvl1pPr algn="ctr" defTabSz="457200" rtl="1"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rtl="1" eaLnBrk="1" hangingPunct="1">
        <a:defRPr>
          <a:solidFill>
            <a:schemeClr val="tx2"/>
          </a:solidFill>
        </a:defRPr>
      </a:lvl2pPr>
      <a:lvl3pPr rtl="1" eaLnBrk="1" hangingPunct="1">
        <a:defRPr>
          <a:solidFill>
            <a:schemeClr val="tx2"/>
          </a:solidFill>
        </a:defRPr>
      </a:lvl3pPr>
      <a:lvl4pPr rtl="1" eaLnBrk="1" hangingPunct="1">
        <a:defRPr>
          <a:solidFill>
            <a:schemeClr val="tx2"/>
          </a:solidFill>
        </a:defRPr>
      </a:lvl4pPr>
      <a:lvl5pPr rtl="1" eaLnBrk="1" hangingPunct="1">
        <a:defRPr>
          <a:solidFill>
            <a:schemeClr val="tx2"/>
          </a:solidFill>
        </a:defRPr>
      </a:lvl5pPr>
      <a:lvl6pPr rtl="1" eaLnBrk="1" hangingPunct="1">
        <a:defRPr>
          <a:solidFill>
            <a:schemeClr val="tx2"/>
          </a:solidFill>
        </a:defRPr>
      </a:lvl6pPr>
      <a:lvl7pPr rtl="1" eaLnBrk="1" hangingPunct="1">
        <a:defRPr>
          <a:solidFill>
            <a:schemeClr val="tx2"/>
          </a:solidFill>
        </a:defRPr>
      </a:lvl7pPr>
      <a:lvl8pPr rtl="1" eaLnBrk="1" hangingPunct="1">
        <a:defRPr>
          <a:solidFill>
            <a:schemeClr val="tx2"/>
          </a:solidFill>
        </a:defRPr>
      </a:lvl8pPr>
      <a:lvl9pPr rtl="1" eaLnBrk="1" hangingPunct="1">
        <a:defRPr>
          <a:solidFill>
            <a:schemeClr val="tx2"/>
          </a:solidFill>
        </a:defRPr>
      </a:lvl9pPr>
    </p:titleStyle>
    <p:bodyStyle>
      <a:lvl1pPr marL="285750" indent="-285750" algn="r" defTabSz="457200" rtl="1"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r" defTabSz="457200" rtl="1"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r" defTabSz="457200" rtl="1"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r" defTabSz="457200" rtl="1"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r" defTabSz="457200" rtl="1"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r" defTabSz="457200" rtl="1"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r" defTabSz="457200" rtl="1"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r" defTabSz="457200" rtl="1"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r" defTabSz="457200" rtl="1"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r" defTabSz="457200" rtl="1" eaLnBrk="1" latinLnBrk="0" hangingPunct="1">
        <a:defRPr sz="1800" kern="1200">
          <a:solidFill>
            <a:schemeClr val="tx1"/>
          </a:solidFill>
          <a:latin typeface="+mn-lt"/>
          <a:ea typeface="+mn-ea"/>
          <a:cs typeface="+mn-cs"/>
        </a:defRPr>
      </a:lvl1pPr>
      <a:lvl2pPr marL="457200" algn="r" defTabSz="457200" rtl="1" eaLnBrk="1" latinLnBrk="0" hangingPunct="1">
        <a:defRPr sz="1800" kern="1200">
          <a:solidFill>
            <a:schemeClr val="tx1"/>
          </a:solidFill>
          <a:latin typeface="+mn-lt"/>
          <a:ea typeface="+mn-ea"/>
          <a:cs typeface="+mn-cs"/>
        </a:defRPr>
      </a:lvl2pPr>
      <a:lvl3pPr marL="914400" algn="r" defTabSz="457200" rtl="1" eaLnBrk="1" latinLnBrk="0" hangingPunct="1">
        <a:defRPr sz="1800" kern="1200">
          <a:solidFill>
            <a:schemeClr val="tx1"/>
          </a:solidFill>
          <a:latin typeface="+mn-lt"/>
          <a:ea typeface="+mn-ea"/>
          <a:cs typeface="+mn-cs"/>
        </a:defRPr>
      </a:lvl3pPr>
      <a:lvl4pPr marL="1371600" algn="r" defTabSz="457200" rtl="1" eaLnBrk="1" latinLnBrk="0" hangingPunct="1">
        <a:defRPr sz="1800" kern="1200">
          <a:solidFill>
            <a:schemeClr val="tx1"/>
          </a:solidFill>
          <a:latin typeface="+mn-lt"/>
          <a:ea typeface="+mn-ea"/>
          <a:cs typeface="+mn-cs"/>
        </a:defRPr>
      </a:lvl4pPr>
      <a:lvl5pPr marL="1828800" algn="r" defTabSz="457200" rtl="1" eaLnBrk="1" latinLnBrk="0" hangingPunct="1">
        <a:defRPr sz="1800" kern="1200">
          <a:solidFill>
            <a:schemeClr val="tx1"/>
          </a:solidFill>
          <a:latin typeface="+mn-lt"/>
          <a:ea typeface="+mn-ea"/>
          <a:cs typeface="+mn-cs"/>
        </a:defRPr>
      </a:lvl5pPr>
      <a:lvl6pPr marL="2286000" algn="r" defTabSz="457200" rtl="1" eaLnBrk="1" latinLnBrk="0" hangingPunct="1">
        <a:defRPr sz="1800" kern="1200">
          <a:solidFill>
            <a:schemeClr val="tx1"/>
          </a:solidFill>
          <a:latin typeface="+mn-lt"/>
          <a:ea typeface="+mn-ea"/>
          <a:cs typeface="+mn-cs"/>
        </a:defRPr>
      </a:lvl6pPr>
      <a:lvl7pPr marL="2743200" algn="r" defTabSz="457200" rtl="1" eaLnBrk="1" latinLnBrk="0" hangingPunct="1">
        <a:defRPr sz="1800" kern="1200">
          <a:solidFill>
            <a:schemeClr val="tx1"/>
          </a:solidFill>
          <a:latin typeface="+mn-lt"/>
          <a:ea typeface="+mn-ea"/>
          <a:cs typeface="+mn-cs"/>
        </a:defRPr>
      </a:lvl7pPr>
      <a:lvl8pPr marL="3200400" algn="r" defTabSz="457200" rtl="1" eaLnBrk="1" latinLnBrk="0" hangingPunct="1">
        <a:defRPr sz="1800" kern="1200">
          <a:solidFill>
            <a:schemeClr val="tx1"/>
          </a:solidFill>
          <a:latin typeface="+mn-lt"/>
          <a:ea typeface="+mn-ea"/>
          <a:cs typeface="+mn-cs"/>
        </a:defRPr>
      </a:lvl8pPr>
      <a:lvl9pPr marL="3657600" algn="r" defTabSz="4572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089765" y="851770"/>
            <a:ext cx="8304756" cy="5398718"/>
          </a:xfrm>
          <a:prstGeom prst="rect">
            <a:avLst/>
          </a:prstGeom>
          <a:ln>
            <a:noFill/>
          </a:ln>
        </p:spPr>
        <p:style>
          <a:lnRef idx="2">
            <a:schemeClr val="dk1"/>
          </a:lnRef>
          <a:fillRef idx="1">
            <a:schemeClr val="lt1"/>
          </a:fillRef>
          <a:effectRef idx="0">
            <a:schemeClr val="dk1"/>
          </a:effectRef>
          <a:fontRef idx="minor">
            <a:schemeClr val="dk1"/>
          </a:fontRef>
        </p:style>
        <p:txBody>
          <a:bodyPr rtlCol="0" anchor="ctr"/>
          <a:lstStyle/>
          <a:p>
            <a:pPr algn="ctr" rtl="1">
              <a:lnSpc>
                <a:spcPct val="150000"/>
              </a:lnSpc>
            </a:pPr>
            <a:r>
              <a:rPr lang="ar-IQ" sz="3200" b="1" dirty="0">
                <a:latin typeface="Arial" panose="020B0604020202020204" pitchFamily="34" charset="0"/>
                <a:cs typeface="Arial" panose="020B0604020202020204" pitchFamily="34" charset="0"/>
              </a:rPr>
              <a:t>الجامعة المستنصرية</a:t>
            </a:r>
            <a:r>
              <a:rPr lang="en-US" sz="3200" dirty="0">
                <a:latin typeface="Arial" panose="020B0604020202020204" pitchFamily="34" charset="0"/>
                <a:cs typeface="Arial" panose="020B0604020202020204" pitchFamily="34" charset="0"/>
              </a:rPr>
              <a:t> / </a:t>
            </a:r>
            <a:r>
              <a:rPr lang="ar-IQ" sz="3200" b="1" dirty="0" smtClean="0">
                <a:latin typeface="Arial" panose="020B0604020202020204" pitchFamily="34" charset="0"/>
                <a:cs typeface="Arial" panose="020B0604020202020204" pitchFamily="34" charset="0"/>
              </a:rPr>
              <a:t>كلية </a:t>
            </a:r>
            <a:r>
              <a:rPr lang="ar-IQ" sz="3200" b="1" dirty="0">
                <a:latin typeface="Arial" panose="020B0604020202020204" pitchFamily="34" charset="0"/>
                <a:cs typeface="Arial" panose="020B0604020202020204" pitchFamily="34" charset="0"/>
              </a:rPr>
              <a:t>الآداب</a:t>
            </a:r>
            <a:endParaRPr lang="en-US" sz="3200" dirty="0">
              <a:latin typeface="Arial" panose="020B0604020202020204" pitchFamily="34" charset="0"/>
              <a:cs typeface="Arial" panose="020B0604020202020204" pitchFamily="34" charset="0"/>
            </a:endParaRPr>
          </a:p>
          <a:p>
            <a:pPr algn="ctr" rtl="1">
              <a:lnSpc>
                <a:spcPct val="150000"/>
              </a:lnSpc>
            </a:pPr>
            <a:r>
              <a:rPr lang="ar-IQ" sz="3200" b="1" dirty="0" smtClean="0">
                <a:latin typeface="Arial" panose="020B0604020202020204" pitchFamily="34" charset="0"/>
                <a:cs typeface="Arial" panose="020B0604020202020204" pitchFamily="34" charset="0"/>
              </a:rPr>
              <a:t>قسم الانثروبولوجيا </a:t>
            </a:r>
            <a:r>
              <a:rPr lang="ar-IQ" sz="3200" b="1" dirty="0">
                <a:latin typeface="Arial" panose="020B0604020202020204" pitchFamily="34" charset="0"/>
                <a:cs typeface="Arial" panose="020B0604020202020204" pitchFamily="34" charset="0"/>
              </a:rPr>
              <a:t>والاجتماع</a:t>
            </a:r>
            <a:endParaRPr lang="en-US" sz="3200" dirty="0">
              <a:latin typeface="Arial" panose="020B0604020202020204" pitchFamily="34" charset="0"/>
              <a:cs typeface="Arial" panose="020B0604020202020204" pitchFamily="34" charset="0"/>
            </a:endParaRPr>
          </a:p>
          <a:p>
            <a:pPr algn="ctr" rtl="1">
              <a:lnSpc>
                <a:spcPct val="150000"/>
              </a:lnSpc>
            </a:pPr>
            <a:r>
              <a:rPr lang="ar-IQ" sz="3200" b="1" dirty="0">
                <a:latin typeface="Arial" panose="020B0604020202020204" pitchFamily="34" charset="0"/>
                <a:cs typeface="Arial" panose="020B0604020202020204" pitchFamily="34" charset="0"/>
              </a:rPr>
              <a:t>المرحلة </a:t>
            </a:r>
            <a:r>
              <a:rPr lang="ar-IQ" sz="3200" b="1" dirty="0" smtClean="0">
                <a:latin typeface="Arial" panose="020B0604020202020204" pitchFamily="34" charset="0"/>
                <a:cs typeface="Arial" panose="020B0604020202020204" pitchFamily="34" charset="0"/>
              </a:rPr>
              <a:t>الثانية: </a:t>
            </a:r>
            <a:r>
              <a:rPr lang="ar-IQ" sz="3200" b="1" dirty="0" err="1" smtClean="0">
                <a:latin typeface="Arial" panose="020B0604020202020204" pitchFamily="34" charset="0"/>
                <a:cs typeface="Arial" panose="020B0604020202020204" pitchFamily="34" charset="0"/>
              </a:rPr>
              <a:t>أنثربولوجيا</a:t>
            </a:r>
            <a:r>
              <a:rPr lang="ar-IQ" sz="3200" b="1" dirty="0" smtClean="0">
                <a:latin typeface="Arial" panose="020B0604020202020204" pitchFamily="34" charset="0"/>
                <a:cs typeface="Arial" panose="020B0604020202020204" pitchFamily="34" charset="0"/>
              </a:rPr>
              <a:t> حضرية</a:t>
            </a:r>
            <a:endParaRPr lang="en-US" sz="3200" dirty="0">
              <a:latin typeface="Arial" panose="020B0604020202020204" pitchFamily="34" charset="0"/>
              <a:cs typeface="Arial" panose="020B0604020202020204" pitchFamily="34" charset="0"/>
            </a:endParaRPr>
          </a:p>
          <a:p>
            <a:pPr algn="ctr" rtl="1">
              <a:lnSpc>
                <a:spcPct val="150000"/>
              </a:lnSpc>
            </a:pPr>
            <a:r>
              <a:rPr lang="ar-IQ" sz="3200" b="1" dirty="0">
                <a:latin typeface="Arial" panose="020B0604020202020204" pitchFamily="34" charset="0"/>
                <a:cs typeface="Arial" panose="020B0604020202020204" pitchFamily="34" charset="0"/>
              </a:rPr>
              <a:t>أستاذ المادة: أ.م. د. </a:t>
            </a:r>
            <a:r>
              <a:rPr lang="ar-IQ" sz="3200" b="1" dirty="0" smtClean="0">
                <a:latin typeface="Arial" panose="020B0604020202020204" pitchFamily="34" charset="0"/>
                <a:cs typeface="Arial" panose="020B0604020202020204" pitchFamily="34" charset="0"/>
              </a:rPr>
              <a:t>سعد الكرعاوي</a:t>
            </a:r>
            <a:endParaRPr lang="en-US" sz="3200" dirty="0">
              <a:latin typeface="Arial" panose="020B0604020202020204" pitchFamily="34" charset="0"/>
              <a:cs typeface="Arial" panose="020B0604020202020204" pitchFamily="34" charset="0"/>
            </a:endParaRPr>
          </a:p>
          <a:p>
            <a:pPr algn="ctr" rtl="1">
              <a:lnSpc>
                <a:spcPct val="107000"/>
              </a:lnSpc>
              <a:spcAft>
                <a:spcPts val="800"/>
              </a:spcAft>
            </a:pPr>
            <a:r>
              <a:rPr lang="ar-IQ" sz="2400" b="1" dirty="0" smtClean="0"/>
              <a:t> المناطق العشوائية</a:t>
            </a:r>
            <a:endParaRPr lang="en-US" sz="2400" dirty="0"/>
          </a:p>
          <a:p>
            <a:pPr algn="ctr" rtl="1">
              <a:lnSpc>
                <a:spcPct val="107000"/>
              </a:lnSpc>
              <a:spcAft>
                <a:spcPts val="800"/>
              </a:spcAft>
            </a:pPr>
            <a:endParaRPr lang="en-US" sz="2400" dirty="0"/>
          </a:p>
          <a:p>
            <a:pPr algn="ctr" rtl="1">
              <a:lnSpc>
                <a:spcPct val="107000"/>
              </a:lnSpc>
              <a:spcAft>
                <a:spcPts val="800"/>
              </a:spcAft>
            </a:pPr>
            <a:endParaRPr lang="en-US" sz="2400" dirty="0" smtClean="0">
              <a:latin typeface="Calibri" panose="020F0502020204030204" pitchFamily="34" charset="0"/>
              <a:ea typeface="Calibri" panose="020F0502020204030204" pitchFamily="34" charset="0"/>
              <a:cs typeface="Arial" panose="020B0604020202020204" pitchFamily="34" charset="0"/>
            </a:endParaRPr>
          </a:p>
          <a:p>
            <a:pPr algn="ctr">
              <a:lnSpc>
                <a:spcPct val="150000"/>
              </a:lnSpc>
            </a:pPr>
            <a:endParaRPr lang="en-US" sz="3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51717442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160586" y="609601"/>
            <a:ext cx="10282114" cy="5052646"/>
          </a:xfrm>
        </p:spPr>
        <p:style>
          <a:lnRef idx="1">
            <a:schemeClr val="accent1"/>
          </a:lnRef>
          <a:fillRef idx="2">
            <a:schemeClr val="accent1"/>
          </a:fillRef>
          <a:effectRef idx="1">
            <a:schemeClr val="accent1"/>
          </a:effectRef>
          <a:fontRef idx="minor">
            <a:schemeClr val="dk1"/>
          </a:fontRef>
        </p:style>
        <p:txBody>
          <a:bodyPr>
            <a:noAutofit/>
          </a:bodyPr>
          <a:lstStyle/>
          <a:p>
            <a:pPr indent="0" algn="just">
              <a:lnSpc>
                <a:spcPct val="150000"/>
              </a:lnSpc>
              <a:spcAft>
                <a:spcPts val="800"/>
              </a:spcAft>
              <a:buNone/>
            </a:pPr>
            <a:r>
              <a:rPr lang="ar-IQ" dirty="0"/>
              <a:t>تشكل أنماط العمران غير الرسمي "المناطق العشوائية" نسقاً متكاملاً أوجدته مجموعة الظروف الاجتماعية، تعتبر الحاجة لتوفير المأوى أولها. ثم يأتي القطاع الاقتصادي غير الرسمي كنتاج لنشأة هذه التجمعات البشرية</a:t>
            </a:r>
            <a:r>
              <a:rPr lang="ar-IQ" dirty="0" smtClean="0"/>
              <a:t>،. </a:t>
            </a:r>
            <a:r>
              <a:rPr lang="ar-IQ" dirty="0"/>
              <a:t>وتعتبر العشوائيات أحد البدائل التي فرضت نفسها لحل مشكلة الإسكان بالنسبة لفئة محدودي الدخل من سكان الحضر في كثير من الدول النامية.	</a:t>
            </a:r>
            <a:endParaRPr lang="en-US" dirty="0"/>
          </a:p>
          <a:p>
            <a:pPr indent="0" algn="just">
              <a:lnSpc>
                <a:spcPct val="150000"/>
              </a:lnSpc>
              <a:spcAft>
                <a:spcPts val="800"/>
              </a:spcAft>
              <a:buNone/>
            </a:pPr>
            <a:endParaRPr lang="en-US" dirty="0">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34882770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fade">
                                      <p:cBhvr>
                                        <p:cTn id="7" dur="500"/>
                                        <p:tgtEl>
                                          <p:spTgt spid="3">
                                            <p:bg/>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795879" y="1019908"/>
            <a:ext cx="8473536" cy="5016798"/>
          </a:xfrm>
        </p:spPr>
        <p:style>
          <a:lnRef idx="0">
            <a:schemeClr val="accent2"/>
          </a:lnRef>
          <a:fillRef idx="3">
            <a:schemeClr val="accent2"/>
          </a:fillRef>
          <a:effectRef idx="3">
            <a:schemeClr val="accent2"/>
          </a:effectRef>
          <a:fontRef idx="minor">
            <a:schemeClr val="lt1"/>
          </a:fontRef>
        </p:style>
        <p:txBody>
          <a:bodyPr>
            <a:noAutofit/>
          </a:bodyPr>
          <a:lstStyle/>
          <a:p>
            <a:pPr marL="0" indent="0" algn="just">
              <a:buNone/>
            </a:pPr>
            <a:r>
              <a:rPr lang="ar-IQ" dirty="0"/>
              <a:t>وتسهم الانثروبولوجيا بشكل عام، والانثروبولوجيا الحضرية بشكل خاص بنصيب وافر في تطبيق المناهج الاثنوجرافية في دراسة البيئة الحضرية، وذلك من خلال التركيز على الوصف والتحليل والتفسير للخصائص والسمات الخاصة بالمجتمع الحضري المحلي، </a:t>
            </a:r>
            <a:r>
              <a:rPr lang="ar-IQ" dirty="0" smtClean="0"/>
              <a:t>وعليه </a:t>
            </a:r>
            <a:r>
              <a:rPr lang="ar-IQ" dirty="0"/>
              <a:t>فقد وصل </a:t>
            </a:r>
            <a:r>
              <a:rPr lang="ar-IQ" dirty="0" err="1"/>
              <a:t>الانثروبولوجيون</a:t>
            </a:r>
            <a:r>
              <a:rPr lang="ar-IQ" dirty="0"/>
              <a:t> الى درجة عالية من الكفاءة في استخدام تلك المناهج مستعينين في ذلك أيضاً بالبيانات والطرق الإحصائية والكمية والانتفاع بها في مجالات الدراسة والتطبيق.</a:t>
            </a:r>
            <a:endParaRPr lang="en-US" dirty="0"/>
          </a:p>
          <a:p>
            <a:pPr marL="0" indent="0" algn="just">
              <a:buNone/>
            </a:pPr>
            <a:r>
              <a:rPr lang="ar-SA" b="1" dirty="0"/>
              <a:t>يقصد بالسكن </a:t>
            </a:r>
            <a:r>
              <a:rPr lang="ar-SA" b="1" dirty="0" err="1"/>
              <a:t>العشوائى</a:t>
            </a:r>
            <a:r>
              <a:rPr lang="ar-SA" b="1" dirty="0"/>
              <a:t> "</a:t>
            </a:r>
            <a:r>
              <a:rPr lang="ar-SA" b="1" dirty="0" err="1"/>
              <a:t>بأنة</a:t>
            </a:r>
            <a:r>
              <a:rPr lang="ar-SA" b="1" dirty="0"/>
              <a:t> ظاهرة نمو الأسكان الشعبي الحر وذلك من منطلق محايد، فقد نشأ بإرادة كاملة للشعب وتنمو طبقا لأنماط محددة ومتكررة </a:t>
            </a:r>
            <a:r>
              <a:rPr lang="ar-SA" b="1" dirty="0" err="1"/>
              <a:t>ولاتتغير</a:t>
            </a:r>
            <a:r>
              <a:rPr lang="ar-SA" b="1" dirty="0"/>
              <a:t> تقريبًا، سواء بالنسبة لتخطيطها الخطى أو عروض شوارعها أو أبعاد قطع </a:t>
            </a:r>
            <a:r>
              <a:rPr lang="ar-SA" b="1" dirty="0" err="1"/>
              <a:t>الأراضى</a:t>
            </a:r>
            <a:r>
              <a:rPr lang="ar-SA" b="1" dirty="0"/>
              <a:t> بها، وقد استعمل التعبير الغير </a:t>
            </a:r>
            <a:r>
              <a:rPr lang="ar-SA" b="1" dirty="0" err="1"/>
              <a:t>رسمى</a:t>
            </a:r>
            <a:r>
              <a:rPr lang="ar-SA" b="1" dirty="0"/>
              <a:t> </a:t>
            </a:r>
            <a:r>
              <a:rPr lang="ar-SA" b="1" dirty="0" err="1"/>
              <a:t>لكونة</a:t>
            </a:r>
            <a:r>
              <a:rPr lang="ar-SA" b="1" dirty="0"/>
              <a:t> بدون ترخيص</a:t>
            </a:r>
            <a:r>
              <a:rPr lang="en-US" b="1" dirty="0"/>
              <a:t>.</a:t>
            </a:r>
            <a:endParaRPr lang="en-US" dirty="0"/>
          </a:p>
          <a:p>
            <a:pPr marL="0" indent="0" algn="just">
              <a:buNone/>
            </a:pPr>
            <a:endParaRPr lang="en-US" dirty="0">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22820723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fade">
                                      <p:cBhvr>
                                        <p:cTn id="7" dur="500"/>
                                        <p:tgtEl>
                                          <p:spTgt spid="3">
                                            <p:bg/>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fade">
                                      <p:cBhvr>
                                        <p:cTn id="17"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397001" y="762000"/>
            <a:ext cx="9319862" cy="7658100"/>
          </a:xfrm>
        </p:spPr>
        <p:style>
          <a:lnRef idx="1">
            <a:schemeClr val="accent3"/>
          </a:lnRef>
          <a:fillRef idx="2">
            <a:schemeClr val="accent3"/>
          </a:fillRef>
          <a:effectRef idx="1">
            <a:schemeClr val="accent3"/>
          </a:effectRef>
          <a:fontRef idx="minor">
            <a:schemeClr val="dk1"/>
          </a:fontRef>
        </p:style>
        <p:txBody>
          <a:bodyPr>
            <a:noAutofit/>
          </a:bodyPr>
          <a:lstStyle/>
          <a:p>
            <a:pPr marL="0" indent="0" algn="just">
              <a:buNone/>
            </a:pPr>
            <a:r>
              <a:rPr lang="ar-IQ" dirty="0" smtClean="0"/>
              <a:t>وهي </a:t>
            </a:r>
            <a:r>
              <a:rPr lang="ar-IQ" dirty="0"/>
              <a:t>المناطق التي سكنها أصحابها بوضع اليد، وتقع على تخوم المدينة، ومعظم سكانها من المهاجرين القادمين من مناطق الطرد السكاني كالمناطق الزراعية والجبلية، وقد أوضحت تلك البحوث والدراسات أن تلك المدن أو الاحياء هي ليست نتيجة لاختيارات فردية عشوائية في الإقامة والسكن وانما بدأت معظمها على ايدي الناس الذين كانوا يعيشون في قلب المدينة وخصوصا في الاحياء الحضرية من الداخل، ولم يستطيعوا العيش أو التكيف، فاتجهوا الى تنظيم صفوفهم والتحرك في جماعات تجاه الأرض الفضاء الواقعة على هوامش المدينة، وهي في كثير من الأحيان اما أراضي مملوكة للدولة، او مملوكة للقطاع الخاص الميسور، وما هي الا فترات قصيرة من الزمن ويظهر واضعي اليد ويشيدون مساكنهم في سرعة رهيبة، وغالبا ما تكون حركة العمل والبناء ليلاً مستخدمين في ذلك المواد البدائية والاولية للمأوى مثل الحجارة، والخشب والصفيح والكرتون وغيرها، مع ملاحظة افتقار هذه المناطق للتخطيط والتنظيم.</a:t>
            </a:r>
            <a:endParaRPr lang="en-US" dirty="0"/>
          </a:p>
          <a:p>
            <a:pPr marL="0" indent="0" algn="just">
              <a:buNone/>
            </a:pPr>
            <a:endParaRPr lang="en-US" dirty="0">
              <a:effectLst/>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19934017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fade">
                                      <p:cBhvr>
                                        <p:cTn id="7" dur="500"/>
                                        <p:tgtEl>
                                          <p:spTgt spid="3">
                                            <p:bg/>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914400" y="764332"/>
            <a:ext cx="9664700" cy="338554"/>
          </a:xfrm>
          <a:prstGeom prst="rect">
            <a:avLst/>
          </a:prstGeom>
        </p:spPr>
        <p:txBody>
          <a:bodyPr wrap="square">
            <a:spAutoFit/>
          </a:bodyPr>
          <a:lstStyle/>
          <a:p>
            <a:pPr algn="justLow" rtl="1">
              <a:spcAft>
                <a:spcPts val="0"/>
              </a:spcAft>
            </a:pPr>
            <a:r>
              <a:rPr lang="ar-IQ" sz="1600" b="1" dirty="0">
                <a:latin typeface="Times New Roman" panose="02020603050405020304" pitchFamily="18" charset="0"/>
                <a:ea typeface="Times New Roman" panose="02020603050405020304" pitchFamily="18" charset="0"/>
                <a:cs typeface="Simplified Arabic" panose="02020603050405020304" pitchFamily="18" charset="-78"/>
              </a:rPr>
              <a:t> </a:t>
            </a:r>
            <a:endParaRPr lang="en-US" sz="1600" dirty="0">
              <a:latin typeface="Times New Roman" panose="02020603050405020304" pitchFamily="18" charset="0"/>
              <a:ea typeface="Times New Roman" panose="02020603050405020304" pitchFamily="18" charset="0"/>
            </a:endParaRPr>
          </a:p>
        </p:txBody>
      </p:sp>
      <p:sp>
        <p:nvSpPr>
          <p:cNvPr id="3" name="مستطيل 2"/>
          <p:cNvSpPr/>
          <p:nvPr/>
        </p:nvSpPr>
        <p:spPr>
          <a:xfrm>
            <a:off x="3378200" y="1102886"/>
            <a:ext cx="6096000" cy="3046988"/>
          </a:xfrm>
          <a:prstGeom prst="rect">
            <a:avLst/>
          </a:prstGeom>
        </p:spPr>
        <p:txBody>
          <a:bodyPr>
            <a:spAutoFit/>
          </a:bodyPr>
          <a:lstStyle/>
          <a:p>
            <a:pPr indent="457200" algn="just" rtl="1">
              <a:spcAft>
                <a:spcPts val="0"/>
              </a:spcAft>
            </a:pPr>
            <a:r>
              <a:rPr lang="ar-IQ" sz="2400" dirty="0">
                <a:latin typeface="Times New Roman" panose="02020603050405020304" pitchFamily="18" charset="0"/>
                <a:ea typeface="Times New Roman" panose="02020603050405020304" pitchFamily="18" charset="0"/>
                <a:cs typeface="Simplified Arabic" panose="02020603050405020304" pitchFamily="18" charset="-78"/>
              </a:rPr>
              <a:t>وبناء عليه فان المناطق العشوائية ما هي الا مناطق متخلفة للغاية، لذلك يطلق عليها علماء الانثروبولوجيا مصيدة الفقر والحرمان، أو حزمة البؤس. كما يوصف سكانها القاطنين في المدن من قبل بعض العلماء "بالهامشيين الحضريين"، فهم جغرافيا يسكنون أطراف المدن، وهم طبيعيا محرومون من الخدمات العامة، وهم اقتصادياً واجتماعياً بعيدين عن الحياة الحضرية، وبيئياً يعانون من كل أنواع التلوث والتخلف العمراني.</a:t>
            </a:r>
            <a:endParaRPr lang="en-US" sz="24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28939572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مستطيل 2"/>
          <p:cNvSpPr/>
          <p:nvPr/>
        </p:nvSpPr>
        <p:spPr>
          <a:xfrm>
            <a:off x="1016000" y="787043"/>
            <a:ext cx="9740900" cy="4524315"/>
          </a:xfrm>
          <a:prstGeom prst="rect">
            <a:avLst/>
          </a:prstGeom>
        </p:spPr>
        <p:style>
          <a:lnRef idx="1">
            <a:schemeClr val="accent6"/>
          </a:lnRef>
          <a:fillRef idx="2">
            <a:schemeClr val="accent6"/>
          </a:fillRef>
          <a:effectRef idx="1">
            <a:schemeClr val="accent6"/>
          </a:effectRef>
          <a:fontRef idx="minor">
            <a:schemeClr val="dk1"/>
          </a:fontRef>
        </p:style>
        <p:txBody>
          <a:bodyPr wrap="square">
            <a:spAutoFit/>
          </a:bodyPr>
          <a:lstStyle/>
          <a:p>
            <a:pPr algn="just" rtl="1">
              <a:spcAft>
                <a:spcPts val="0"/>
              </a:spcAft>
            </a:pPr>
            <a:r>
              <a:rPr lang="ar-IQ" sz="3200" b="1" dirty="0">
                <a:solidFill>
                  <a:srgbClr val="FF0000"/>
                </a:solidFill>
                <a:latin typeface="Times New Roman" panose="02020603050405020304" pitchFamily="18" charset="0"/>
                <a:ea typeface="Times New Roman" panose="02020603050405020304" pitchFamily="18" charset="0"/>
                <a:cs typeface="Simplified Arabic" panose="02020603050405020304" pitchFamily="18" charset="-78"/>
              </a:rPr>
              <a:t>وتعد المناطق العشوائية بمثابة البيئة الحاضنة للعنف السياسي، فالعشوائيات بظروفها الاجتماعية والاقتصادية وطبيعتها الايكولوجية وتركيبها الديمغرافي تساعد على انتشار السلوك السياسي العنيف، </a:t>
            </a:r>
            <a:endParaRPr lang="ar-IQ" sz="3200" b="1" dirty="0" smtClean="0">
              <a:solidFill>
                <a:srgbClr val="FF0000"/>
              </a:solidFill>
              <a:latin typeface="Times New Roman" panose="02020603050405020304" pitchFamily="18" charset="0"/>
              <a:ea typeface="Times New Roman" panose="02020603050405020304" pitchFamily="18" charset="0"/>
              <a:cs typeface="Simplified Arabic" panose="02020603050405020304" pitchFamily="18" charset="-78"/>
            </a:endParaRPr>
          </a:p>
          <a:p>
            <a:pPr algn="just" rtl="1">
              <a:spcAft>
                <a:spcPts val="0"/>
              </a:spcAft>
            </a:pPr>
            <a:r>
              <a:rPr lang="ar-IQ" sz="3200" b="1" dirty="0" smtClean="0">
                <a:solidFill>
                  <a:srgbClr val="FF0000"/>
                </a:solidFill>
                <a:latin typeface="Times New Roman" panose="02020603050405020304" pitchFamily="18" charset="0"/>
                <a:ea typeface="Times New Roman" panose="02020603050405020304" pitchFamily="18" charset="0"/>
                <a:cs typeface="Simplified Arabic" panose="02020603050405020304" pitchFamily="18" charset="-78"/>
              </a:rPr>
              <a:t>وهو </a:t>
            </a:r>
            <a:r>
              <a:rPr lang="ar-IQ" sz="3200" b="1" dirty="0">
                <a:solidFill>
                  <a:srgbClr val="FF0000"/>
                </a:solidFill>
                <a:latin typeface="Times New Roman" panose="02020603050405020304" pitchFamily="18" charset="0"/>
                <a:ea typeface="Times New Roman" panose="02020603050405020304" pitchFamily="18" charset="0"/>
                <a:cs typeface="Simplified Arabic" panose="02020603050405020304" pitchFamily="18" charset="-78"/>
              </a:rPr>
              <a:t>الامر الذي يجد تفسيره في تقاطع معاملات التهميش من حرمان اقتصادي وسلبية سياسية </a:t>
            </a:r>
            <a:r>
              <a:rPr lang="ar-IQ" sz="3200" b="1" dirty="0" smtClean="0">
                <a:solidFill>
                  <a:srgbClr val="FF0000"/>
                </a:solidFill>
                <a:latin typeface="Times New Roman" panose="02020603050405020304" pitchFamily="18" charset="0"/>
                <a:ea typeface="Times New Roman" panose="02020603050405020304" pitchFamily="18" charset="0"/>
                <a:cs typeface="Simplified Arabic" panose="02020603050405020304" pitchFamily="18" charset="-78"/>
              </a:rPr>
              <a:t>في </a:t>
            </a:r>
            <a:r>
              <a:rPr lang="ar-IQ" sz="3200" b="1" dirty="0">
                <a:solidFill>
                  <a:srgbClr val="FF0000"/>
                </a:solidFill>
                <a:latin typeface="Times New Roman" panose="02020603050405020304" pitchFamily="18" charset="0"/>
                <a:ea typeface="Times New Roman" panose="02020603050405020304" pitchFamily="18" charset="0"/>
                <a:cs typeface="Simplified Arabic" panose="02020603050405020304" pitchFamily="18" charset="-78"/>
              </a:rPr>
              <a:t>ظل الغياب الأمني للدولة مما يوفر الشروط الأولية لنمو وتوطن ايديولوجيات العنف، فتحليل الأصول الاجتماعية لأعضاء التنظيمات الإرهابية –على سبيل المثال- يوضح بجلاء مسئولية هذه المناطق كبيئة حاضنة وداعمة للعنف بأشكاله المختلفة. </a:t>
            </a:r>
            <a:r>
              <a:rPr lang="ar-IQ" sz="3200" b="1" dirty="0" smtClean="0">
                <a:solidFill>
                  <a:srgbClr val="FF0000"/>
                </a:solidFill>
                <a:latin typeface="Times New Roman" panose="02020603050405020304" pitchFamily="18" charset="0"/>
                <a:ea typeface="Times New Roman" panose="02020603050405020304" pitchFamily="18" charset="0"/>
                <a:cs typeface="Simplified Arabic" panose="02020603050405020304" pitchFamily="18" charset="-78"/>
              </a:rPr>
              <a:t>ق </a:t>
            </a:r>
            <a:r>
              <a:rPr lang="ar-IQ" sz="3200" b="1" dirty="0">
                <a:solidFill>
                  <a:srgbClr val="FF0000"/>
                </a:solidFill>
                <a:latin typeface="Times New Roman" panose="02020603050405020304" pitchFamily="18" charset="0"/>
                <a:ea typeface="Times New Roman" panose="02020603050405020304" pitchFamily="18" charset="0"/>
                <a:cs typeface="Simplified Arabic" panose="02020603050405020304" pitchFamily="18" charset="-78"/>
              </a:rPr>
              <a:t>العشوائية.</a:t>
            </a:r>
            <a:endParaRPr lang="en-US" sz="3200" b="1" dirty="0">
              <a:solidFill>
                <a:srgbClr val="FF0000"/>
              </a:solidFill>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417877405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1441938" y="1301263"/>
            <a:ext cx="9296400" cy="5509200"/>
          </a:xfrm>
          <a:prstGeom prst="rect">
            <a:avLst/>
          </a:prstGeom>
        </p:spPr>
        <p:style>
          <a:lnRef idx="1">
            <a:schemeClr val="accent2"/>
          </a:lnRef>
          <a:fillRef idx="2">
            <a:schemeClr val="accent2"/>
          </a:fillRef>
          <a:effectRef idx="1">
            <a:schemeClr val="accent2"/>
          </a:effectRef>
          <a:fontRef idx="minor">
            <a:schemeClr val="dk1"/>
          </a:fontRef>
        </p:style>
        <p:txBody>
          <a:bodyPr wrap="square">
            <a:spAutoFit/>
          </a:bodyPr>
          <a:lstStyle/>
          <a:p>
            <a:pPr algn="just" rtl="1"/>
            <a:r>
              <a:rPr lang="ar-IQ" sz="3200" b="1" dirty="0">
                <a:solidFill>
                  <a:srgbClr val="C00000"/>
                </a:solidFill>
                <a:latin typeface="Times New Roman" panose="02020603050405020304" pitchFamily="18" charset="0"/>
                <a:ea typeface="Times New Roman" panose="02020603050405020304" pitchFamily="18" charset="0"/>
                <a:cs typeface="Simplified Arabic" panose="02020603050405020304" pitchFamily="18" charset="-78"/>
              </a:rPr>
              <a:t>وتتصف معظم المناطق العشوائية بعدم وجود منافذ لبعض المواقع، مما يؤدي إلى صعوبة الوصول </a:t>
            </a:r>
            <a:r>
              <a:rPr lang="ar-IQ" sz="3200" b="1" dirty="0" err="1">
                <a:solidFill>
                  <a:srgbClr val="C00000"/>
                </a:solidFill>
                <a:latin typeface="Times New Roman" panose="02020603050405020304" pitchFamily="18" charset="0"/>
                <a:ea typeface="Times New Roman" panose="02020603050405020304" pitchFamily="18" charset="0"/>
                <a:cs typeface="Simplified Arabic" panose="02020603050405020304" pitchFamily="18" charset="-78"/>
              </a:rPr>
              <a:t>اليها</a:t>
            </a:r>
            <a:r>
              <a:rPr lang="ar-IQ" sz="3200" b="1" dirty="0">
                <a:solidFill>
                  <a:srgbClr val="C00000"/>
                </a:solidFill>
                <a:latin typeface="Times New Roman" panose="02020603050405020304" pitchFamily="18" charset="0"/>
                <a:ea typeface="Times New Roman" panose="02020603050405020304" pitchFamily="18" charset="0"/>
                <a:cs typeface="Simplified Arabic" panose="02020603050405020304" pitchFamily="18" charset="-78"/>
              </a:rPr>
              <a:t> في الحالات الضرورية كالإسعاف أو الإنقاذ في حالات الحريق </a:t>
            </a:r>
            <a:r>
              <a:rPr lang="ar-IQ" sz="3200" b="1" dirty="0" err="1">
                <a:solidFill>
                  <a:srgbClr val="C00000"/>
                </a:solidFill>
                <a:latin typeface="Times New Roman" panose="02020603050405020304" pitchFamily="18" charset="0"/>
                <a:ea typeface="Times New Roman" panose="02020603050405020304" pitchFamily="18" charset="0"/>
                <a:cs typeface="Simplified Arabic" panose="02020603050405020304" pitchFamily="18" charset="-78"/>
              </a:rPr>
              <a:t>او</a:t>
            </a:r>
            <a:r>
              <a:rPr lang="ar-IQ" sz="3200" b="1" dirty="0">
                <a:solidFill>
                  <a:srgbClr val="C00000"/>
                </a:solidFill>
                <a:latin typeface="Times New Roman" panose="02020603050405020304" pitchFamily="18" charset="0"/>
                <a:ea typeface="Times New Roman" panose="02020603050405020304" pitchFamily="18" charset="0"/>
                <a:cs typeface="Simplified Arabic" panose="02020603050405020304" pitchFamily="18" charset="-78"/>
              </a:rPr>
              <a:t> مطاردة المجرمين، مما يجعل المناطق العشوائية بؤرا خطيرة لتوليد </a:t>
            </a:r>
            <a:r>
              <a:rPr lang="ar-IQ" sz="3200" b="1" dirty="0" err="1">
                <a:solidFill>
                  <a:srgbClr val="C00000"/>
                </a:solidFill>
                <a:latin typeface="Times New Roman" panose="02020603050405020304" pitchFamily="18" charset="0"/>
                <a:ea typeface="Times New Roman" panose="02020603050405020304" pitchFamily="18" charset="0"/>
                <a:cs typeface="Simplified Arabic" panose="02020603050405020304" pitchFamily="18" charset="-78"/>
              </a:rPr>
              <a:t>الاجرام</a:t>
            </a:r>
            <a:r>
              <a:rPr lang="ar-IQ" sz="3200" b="1" dirty="0">
                <a:solidFill>
                  <a:srgbClr val="C00000"/>
                </a:solidFill>
                <a:latin typeface="Times New Roman" panose="02020603050405020304" pitchFamily="18" charset="0"/>
                <a:ea typeface="Times New Roman" panose="02020603050405020304" pitchFamily="18" charset="0"/>
                <a:cs typeface="Simplified Arabic" panose="02020603050405020304" pitchFamily="18" charset="-78"/>
              </a:rPr>
              <a:t> والمجرمين لبعدها عن الأجهزة الأمنية ولصعوبة الوصول </a:t>
            </a:r>
            <a:r>
              <a:rPr lang="ar-IQ" sz="3200" b="1" dirty="0" err="1">
                <a:solidFill>
                  <a:srgbClr val="C00000"/>
                </a:solidFill>
                <a:latin typeface="Times New Roman" panose="02020603050405020304" pitchFamily="18" charset="0"/>
                <a:ea typeface="Times New Roman" panose="02020603050405020304" pitchFamily="18" charset="0"/>
                <a:cs typeface="Simplified Arabic" panose="02020603050405020304" pitchFamily="18" charset="-78"/>
              </a:rPr>
              <a:t>اليها</a:t>
            </a:r>
            <a:r>
              <a:rPr lang="ar-IQ" sz="3200" b="1" dirty="0">
                <a:solidFill>
                  <a:srgbClr val="C00000"/>
                </a:solidFill>
                <a:latin typeface="Times New Roman" panose="02020603050405020304" pitchFamily="18" charset="0"/>
                <a:ea typeface="Times New Roman" panose="02020603050405020304" pitchFamily="18" charset="0"/>
                <a:cs typeface="Simplified Arabic" panose="02020603050405020304" pitchFamily="18" charset="-78"/>
              </a:rPr>
              <a:t>. كما يلاحظ ان الخدمات الأمنية لا تتوفر في معظم المناطق العشوائية بالصورة التي تتفق مع خطورة تلك الأماكن، وفي بعض العشوائيات قد يكون </a:t>
            </a:r>
            <a:r>
              <a:rPr lang="ar-IQ" sz="3200" b="1" dirty="0" err="1">
                <a:solidFill>
                  <a:srgbClr val="C00000"/>
                </a:solidFill>
                <a:latin typeface="Times New Roman" panose="02020603050405020304" pitchFamily="18" charset="0"/>
                <a:ea typeface="Times New Roman" panose="02020603050405020304" pitchFamily="18" charset="0"/>
                <a:cs typeface="Simplified Arabic" panose="02020603050405020304" pitchFamily="18" charset="-78"/>
              </a:rPr>
              <a:t>الامن</a:t>
            </a:r>
            <a:r>
              <a:rPr lang="ar-IQ" sz="3200" b="1" dirty="0">
                <a:solidFill>
                  <a:srgbClr val="C00000"/>
                </a:solidFill>
                <a:latin typeface="Times New Roman" panose="02020603050405020304" pitchFamily="18" charset="0"/>
                <a:ea typeface="Times New Roman" panose="02020603050405020304" pitchFamily="18" charset="0"/>
                <a:cs typeface="Simplified Arabic" panose="02020603050405020304" pitchFamily="18" charset="-78"/>
              </a:rPr>
              <a:t> معدوما باعتبارها خارجة المدينة، هذا بالإضافة </a:t>
            </a:r>
            <a:r>
              <a:rPr lang="ar-IQ" sz="3200" b="1" dirty="0" err="1">
                <a:solidFill>
                  <a:srgbClr val="C00000"/>
                </a:solidFill>
                <a:latin typeface="Times New Roman" panose="02020603050405020304" pitchFamily="18" charset="0"/>
                <a:ea typeface="Times New Roman" panose="02020603050405020304" pitchFamily="18" charset="0"/>
                <a:cs typeface="Simplified Arabic" panose="02020603050405020304" pitchFamily="18" charset="-78"/>
              </a:rPr>
              <a:t>الى</a:t>
            </a:r>
            <a:r>
              <a:rPr lang="ar-IQ" sz="3200" b="1" dirty="0">
                <a:solidFill>
                  <a:srgbClr val="C00000"/>
                </a:solidFill>
                <a:latin typeface="Times New Roman" panose="02020603050405020304" pitchFamily="18" charset="0"/>
                <a:ea typeface="Times New Roman" panose="02020603050405020304" pitchFamily="18" charset="0"/>
                <a:cs typeface="Simplified Arabic" panose="02020603050405020304" pitchFamily="18" charset="-78"/>
              </a:rPr>
              <a:t> عدم الاعتراف بها من قبل الإدارات المحلية </a:t>
            </a:r>
            <a:r>
              <a:rPr lang="ar-IQ" sz="3200" b="1" dirty="0" err="1">
                <a:solidFill>
                  <a:srgbClr val="C00000"/>
                </a:solidFill>
                <a:latin typeface="Times New Roman" panose="02020603050405020304" pitchFamily="18" charset="0"/>
                <a:ea typeface="Times New Roman" panose="02020603050405020304" pitchFamily="18" charset="0"/>
                <a:cs typeface="Simplified Arabic" panose="02020603050405020304" pitchFamily="18" charset="-78"/>
              </a:rPr>
              <a:t>وادارات</a:t>
            </a:r>
            <a:r>
              <a:rPr lang="ar-IQ" sz="3200" b="1" dirty="0">
                <a:solidFill>
                  <a:srgbClr val="C00000"/>
                </a:solidFill>
                <a:latin typeface="Times New Roman" panose="02020603050405020304" pitchFamily="18" charset="0"/>
                <a:ea typeface="Times New Roman" panose="02020603050405020304" pitchFamily="18" charset="0"/>
                <a:cs typeface="Simplified Arabic" panose="02020603050405020304" pitchFamily="18" charset="-78"/>
              </a:rPr>
              <a:t> البلديات، وقد يرتكب بعض سكان العشوائيات جرائم داخل المدينة كالسرقة وترويج المخدرات وغيرها ثم يعودون </a:t>
            </a:r>
            <a:r>
              <a:rPr lang="ar-IQ" sz="3200" b="1" dirty="0" err="1">
                <a:solidFill>
                  <a:srgbClr val="C00000"/>
                </a:solidFill>
                <a:latin typeface="Times New Roman" panose="02020603050405020304" pitchFamily="18" charset="0"/>
                <a:ea typeface="Times New Roman" panose="02020603050405020304" pitchFamily="18" charset="0"/>
                <a:cs typeface="Simplified Arabic" panose="02020603050405020304" pitchFamily="18" charset="-78"/>
              </a:rPr>
              <a:t>الى</a:t>
            </a:r>
            <a:r>
              <a:rPr lang="ar-IQ" sz="3200" b="1" dirty="0">
                <a:solidFill>
                  <a:srgbClr val="C00000"/>
                </a:solidFill>
                <a:latin typeface="Times New Roman" panose="02020603050405020304" pitchFamily="18" charset="0"/>
                <a:ea typeface="Times New Roman" panose="02020603050405020304" pitchFamily="18" charset="0"/>
                <a:cs typeface="Simplified Arabic" panose="02020603050405020304" pitchFamily="18" charset="-78"/>
              </a:rPr>
              <a:t> مخابئهم في المناط</a:t>
            </a:r>
            <a:endParaRPr lang="ar-IQ" sz="3200" b="1" dirty="0">
              <a:solidFill>
                <a:srgbClr val="C00000"/>
              </a:solidFill>
            </a:endParaRPr>
          </a:p>
        </p:txBody>
      </p:sp>
    </p:spTree>
    <p:extLst>
      <p:ext uri="{BB962C8B-B14F-4D97-AF65-F5344CB8AC3E}">
        <p14:creationId xmlns:p14="http://schemas.microsoft.com/office/powerpoint/2010/main" val="1608462969"/>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عضوي">
  <a:themeElements>
    <a:clrScheme name="عضوي">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عضوي">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عضوي">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xmlns="" name="Organic" id="{28CDC826-8792-45C0-861B-85EB3ADEDA33}" vid="{7DAC20F1-423D-49E2-BD0B-50532748BAD0}"/>
    </a:ext>
  </a:extLst>
</a:theme>
</file>

<file path=docProps/app.xml><?xml version="1.0" encoding="utf-8"?>
<Properties xmlns="http://schemas.openxmlformats.org/officeDocument/2006/extended-properties" xmlns:vt="http://schemas.openxmlformats.org/officeDocument/2006/docPropsVTypes">
  <Template>Organic</Template>
  <TotalTime>132</TotalTime>
  <Words>595</Words>
  <Application>Microsoft Office PowerPoint</Application>
  <PresentationFormat>مخصص</PresentationFormat>
  <Paragraphs>15</Paragraphs>
  <Slides>7</Slides>
  <Notes>0</Notes>
  <HiddenSlides>0</HiddenSlides>
  <MMClips>0</MMClips>
  <ScaleCrop>false</ScaleCrop>
  <HeadingPairs>
    <vt:vector size="4" baseType="variant">
      <vt:variant>
        <vt:lpstr>نسق</vt:lpstr>
      </vt:variant>
      <vt:variant>
        <vt:i4>1</vt:i4>
      </vt:variant>
      <vt:variant>
        <vt:lpstr>عناوين الشرائح</vt:lpstr>
      </vt:variant>
      <vt:variant>
        <vt:i4>7</vt:i4>
      </vt:variant>
    </vt:vector>
  </HeadingPairs>
  <TitlesOfParts>
    <vt:vector size="8" baseType="lpstr">
      <vt:lpstr>عضوي</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PC2</dc:creator>
  <cp:lastModifiedBy>saad</cp:lastModifiedBy>
  <cp:revision>49</cp:revision>
  <dcterms:created xsi:type="dcterms:W3CDTF">1980-01-01T20:09:53Z</dcterms:created>
  <dcterms:modified xsi:type="dcterms:W3CDTF">2019-05-24T15:27:25Z</dcterms:modified>
</cp:coreProperties>
</file>