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8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10274B3E-B536-418C-BD13-13998CC090D1}" type="datetimeFigureOut">
              <a:rPr lang="ar-IQ" smtClean="0"/>
              <a:t>19/09/1440</a:t>
            </a:fld>
            <a:endParaRPr lang="ar-IQ"/>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IQ"/>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B5D233C-EF21-4C38-95AE-CE5011D7B47B}"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0274B3E-B536-418C-BD13-13998CC090D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B5D233C-EF21-4C38-95AE-CE5011D7B47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0274B3E-B536-418C-BD13-13998CC090D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B5D233C-EF21-4C38-95AE-CE5011D7B47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0274B3E-B536-418C-BD13-13998CC090D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B5D233C-EF21-4C38-95AE-CE5011D7B47B}"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0274B3E-B536-418C-BD13-13998CC090D1}" type="datetimeFigureOut">
              <a:rPr lang="ar-IQ" smtClean="0"/>
              <a:t>19/09/1440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B5D233C-EF21-4C38-95AE-CE5011D7B47B}"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0274B3E-B536-418C-BD13-13998CC090D1}"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B5D233C-EF21-4C38-95AE-CE5011D7B47B}"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10274B3E-B536-418C-BD13-13998CC090D1}" type="datetimeFigureOut">
              <a:rPr lang="ar-IQ" smtClean="0"/>
              <a:t>19/09/1440</a:t>
            </a:fld>
            <a:endParaRPr lang="ar-IQ"/>
          </a:p>
        </p:txBody>
      </p:sp>
      <p:sp>
        <p:nvSpPr>
          <p:cNvPr id="27" name="عنصر نائب لرقم الشريحة 26"/>
          <p:cNvSpPr>
            <a:spLocks noGrp="1"/>
          </p:cNvSpPr>
          <p:nvPr>
            <p:ph type="sldNum" sz="quarter" idx="11"/>
          </p:nvPr>
        </p:nvSpPr>
        <p:spPr/>
        <p:txBody>
          <a:bodyPr rtlCol="0"/>
          <a:lstStyle/>
          <a:p>
            <a:fld id="{FB5D233C-EF21-4C38-95AE-CE5011D7B47B}" type="slidenum">
              <a:rPr lang="ar-IQ" smtClean="0"/>
              <a:t>‹#›</a:t>
            </a:fld>
            <a:endParaRPr lang="ar-IQ"/>
          </a:p>
        </p:txBody>
      </p:sp>
      <p:sp>
        <p:nvSpPr>
          <p:cNvPr id="28" name="عنصر نائب للتذييل 27"/>
          <p:cNvSpPr>
            <a:spLocks noGrp="1"/>
          </p:cNvSpPr>
          <p:nvPr>
            <p:ph type="ftr" sz="quarter" idx="12"/>
          </p:nvPr>
        </p:nvSpPr>
        <p:spPr/>
        <p:txBody>
          <a:bodyPr rtlCol="0"/>
          <a:lstStyle/>
          <a:p>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10274B3E-B536-418C-BD13-13998CC090D1}" type="datetimeFigureOut">
              <a:rPr lang="ar-IQ" smtClean="0"/>
              <a:t>19/09/1440</a:t>
            </a:fld>
            <a:endParaRPr lang="ar-IQ"/>
          </a:p>
        </p:txBody>
      </p:sp>
      <p:sp>
        <p:nvSpPr>
          <p:cNvPr id="4" name="عنصر نائب للتذييل 3"/>
          <p:cNvSpPr>
            <a:spLocks noGrp="1"/>
          </p:cNvSpPr>
          <p:nvPr>
            <p:ph type="ftr" sz="quarter" idx="11"/>
          </p:nvPr>
        </p:nvSpPr>
        <p:spPr>
          <a:xfrm>
            <a:off x="5257800" y="612648"/>
            <a:ext cx="1325880" cy="457200"/>
          </a:xfrm>
        </p:spPr>
        <p:txBody>
          <a:bodyPr/>
          <a:lstStyle/>
          <a:p>
            <a:endParaRPr lang="ar-IQ"/>
          </a:p>
        </p:txBody>
      </p:sp>
      <p:sp>
        <p:nvSpPr>
          <p:cNvPr id="5" name="عنصر نائب لرقم الشريحة 4"/>
          <p:cNvSpPr>
            <a:spLocks noGrp="1"/>
          </p:cNvSpPr>
          <p:nvPr>
            <p:ph type="sldNum" sz="quarter" idx="12"/>
          </p:nvPr>
        </p:nvSpPr>
        <p:spPr>
          <a:xfrm>
            <a:off x="8174736" y="2272"/>
            <a:ext cx="762000" cy="365760"/>
          </a:xfrm>
        </p:spPr>
        <p:txBody>
          <a:bodyPr/>
          <a:lstStyle/>
          <a:p>
            <a:fld id="{FB5D233C-EF21-4C38-95AE-CE5011D7B47B}"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0274B3E-B536-418C-BD13-13998CC090D1}" type="datetimeFigureOut">
              <a:rPr lang="ar-IQ" smtClean="0"/>
              <a:t>19/09/1440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B5D233C-EF21-4C38-95AE-CE5011D7B47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0274B3E-B536-418C-BD13-13998CC090D1}"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B5D233C-EF21-4C38-95AE-CE5011D7B47B}"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0274B3E-B536-418C-BD13-13998CC090D1}" type="datetimeFigureOut">
              <a:rPr lang="ar-IQ" smtClean="0"/>
              <a:t>19/09/1440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B5D233C-EF21-4C38-95AE-CE5011D7B47B}"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0274B3E-B536-418C-BD13-13998CC090D1}" type="datetimeFigureOut">
              <a:rPr lang="ar-IQ" smtClean="0"/>
              <a:t>19/09/1440</a:t>
            </a:fld>
            <a:endParaRPr lang="ar-IQ"/>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IQ"/>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B5D233C-EF21-4C38-95AE-CE5011D7B47B}"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548681"/>
            <a:ext cx="7772400" cy="1080120"/>
          </a:xfrm>
        </p:spPr>
        <p:txBody>
          <a:bodyPr>
            <a:normAutofit fontScale="90000"/>
          </a:bodyPr>
          <a:lstStyle/>
          <a:p>
            <a:pPr algn="just"/>
            <a:r>
              <a:rPr lang="en-US" b="1" dirty="0">
                <a:latin typeface="+mn-lt"/>
                <a:cs typeface="+mn-cs"/>
              </a:rPr>
              <a:t> </a:t>
            </a:r>
            <a:r>
              <a:rPr lang="ar-SA" b="1" dirty="0">
                <a:latin typeface="+mn-lt"/>
                <a:cs typeface="+mn-cs"/>
              </a:rPr>
              <a:t>مفهوم الجماعة وأهميتها في المجتمع</a:t>
            </a:r>
            <a:r>
              <a:rPr lang="en-US" b="1" dirty="0">
                <a:latin typeface="+mn-lt"/>
                <a:cs typeface="+mn-cs"/>
              </a:rPr>
              <a:t/>
            </a:r>
            <a:br>
              <a:rPr lang="en-US" b="1" dirty="0">
                <a:latin typeface="+mn-lt"/>
                <a:cs typeface="+mn-cs"/>
              </a:rPr>
            </a:br>
            <a:endParaRPr lang="ar-IQ" b="1" dirty="0">
              <a:latin typeface="+mn-lt"/>
              <a:cs typeface="+mn-cs"/>
            </a:endParaRPr>
          </a:p>
        </p:txBody>
      </p:sp>
      <p:sp>
        <p:nvSpPr>
          <p:cNvPr id="3" name="عنوان فرعي 2"/>
          <p:cNvSpPr>
            <a:spLocks noGrp="1"/>
          </p:cNvSpPr>
          <p:nvPr>
            <p:ph type="subTitle" idx="1"/>
          </p:nvPr>
        </p:nvSpPr>
        <p:spPr>
          <a:xfrm>
            <a:off x="1115616" y="2204864"/>
            <a:ext cx="6976864" cy="3240360"/>
          </a:xfrm>
          <a:solidFill>
            <a:schemeClr val="accent2">
              <a:lumMod val="20000"/>
              <a:lumOff val="80000"/>
            </a:schemeClr>
          </a:solidFill>
        </p:spPr>
        <p:txBody>
          <a:bodyPr/>
          <a:lstStyle/>
          <a:p>
            <a:pPr algn="ctr"/>
            <a:r>
              <a:rPr lang="ar-IQ" sz="4400" b="1" dirty="0" smtClean="0">
                <a:solidFill>
                  <a:srgbClr val="C00000"/>
                </a:solidFill>
                <a:latin typeface="Arial" panose="020B0604020202020204" pitchFamily="34" charset="0"/>
                <a:cs typeface="Arial" panose="020B0604020202020204" pitchFamily="34" charset="0"/>
              </a:rPr>
              <a:t>المرحلة الثالثة/ فرع </a:t>
            </a:r>
            <a:r>
              <a:rPr lang="ar-IQ" sz="4400" b="1" dirty="0" err="1" smtClean="0">
                <a:solidFill>
                  <a:srgbClr val="C00000"/>
                </a:solidFill>
                <a:latin typeface="Arial" panose="020B0604020202020204" pitchFamily="34" charset="0"/>
                <a:cs typeface="Arial" panose="020B0604020202020204" pitchFamily="34" charset="0"/>
              </a:rPr>
              <a:t>الانثروبولوجيا</a:t>
            </a:r>
            <a:endParaRPr lang="ar-IQ" sz="4400" b="1" dirty="0" smtClean="0">
              <a:solidFill>
                <a:srgbClr val="C00000"/>
              </a:solidFill>
              <a:latin typeface="Arial" panose="020B0604020202020204" pitchFamily="34" charset="0"/>
              <a:cs typeface="Arial" panose="020B0604020202020204" pitchFamily="34" charset="0"/>
            </a:endParaRPr>
          </a:p>
          <a:p>
            <a:pPr algn="ctr"/>
            <a:r>
              <a:rPr lang="ar-IQ" sz="4400" b="1" dirty="0" smtClean="0">
                <a:solidFill>
                  <a:srgbClr val="C00000"/>
                </a:solidFill>
                <a:latin typeface="Arial" panose="020B0604020202020204" pitchFamily="34" charset="0"/>
                <a:cs typeface="Arial" panose="020B0604020202020204" pitchFamily="34" charset="0"/>
              </a:rPr>
              <a:t>اسم المادة : الأنثروبولوجيا الحضرية.</a:t>
            </a:r>
          </a:p>
          <a:p>
            <a:pPr algn="ctr"/>
            <a:r>
              <a:rPr lang="ar-IQ" sz="4400" b="1" dirty="0" err="1" smtClean="0">
                <a:solidFill>
                  <a:srgbClr val="C00000"/>
                </a:solidFill>
                <a:latin typeface="Arial" panose="020B0604020202020204" pitchFamily="34" charset="0"/>
                <a:cs typeface="Arial" panose="020B0604020202020204" pitchFamily="34" charset="0"/>
              </a:rPr>
              <a:t>أ.م.د</a:t>
            </a:r>
            <a:r>
              <a:rPr lang="ar-IQ" sz="4400" b="1" dirty="0" smtClean="0">
                <a:solidFill>
                  <a:srgbClr val="C00000"/>
                </a:solidFill>
                <a:latin typeface="Arial" panose="020B0604020202020204" pitchFamily="34" charset="0"/>
                <a:cs typeface="Arial" panose="020B0604020202020204" pitchFamily="34" charset="0"/>
              </a:rPr>
              <a:t>. سعد الكرعاوي</a:t>
            </a:r>
          </a:p>
          <a:p>
            <a:endParaRPr lang="ar-IQ" dirty="0"/>
          </a:p>
        </p:txBody>
      </p:sp>
    </p:spTree>
    <p:extLst>
      <p:ext uri="{BB962C8B-B14F-4D97-AF65-F5344CB8AC3E}">
        <p14:creationId xmlns:p14="http://schemas.microsoft.com/office/powerpoint/2010/main" val="265194140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تمهيد</a:t>
            </a:r>
            <a:endParaRPr lang="ar-IQ" dirty="0"/>
          </a:p>
        </p:txBody>
      </p:sp>
      <p:sp>
        <p:nvSpPr>
          <p:cNvPr id="3" name="عنصر نائب للمحتوى 2"/>
          <p:cNvSpPr>
            <a:spLocks noGrp="1"/>
          </p:cNvSpPr>
          <p:nvPr>
            <p:ph idx="1"/>
          </p:nvPr>
        </p:nvSpPr>
        <p:spPr>
          <a:ln>
            <a:solidFill>
              <a:srgbClr val="FFFF00"/>
            </a:solidFill>
          </a:ln>
        </p:spPr>
        <p:txBody>
          <a:bodyPr/>
          <a:lstStyle/>
          <a:p>
            <a:pPr marL="0" indent="0" algn="just">
              <a:buNone/>
            </a:pPr>
            <a:r>
              <a:rPr lang="ar-SA" dirty="0"/>
              <a:t>ما يميز الإنسان عن الحيوان وجودهِ في جماعة بشرية ذات بناء ثقافي معقد ويرتبط معها في علاقات معقدة ومنظمة تهذب غرائزه وتضيف إليه صفة الإنسانية وتوفر له سبل الارتقاء والتقدم. علم النفس الاجتماعي كفرع متخصص من فروع علم النفس العام يركز على دراسة التفاعل بين الفرد بما له من خصائص والجماعة بما تمثله من معايير وقيم ومعتقدات ونظم</a:t>
            </a:r>
            <a:r>
              <a:rPr lang="en-US" dirty="0"/>
              <a:t>.</a:t>
            </a:r>
          </a:p>
          <a:p>
            <a:endParaRPr lang="ar-IQ" dirty="0"/>
          </a:p>
        </p:txBody>
      </p:sp>
    </p:spTree>
    <p:extLst>
      <p:ext uri="{BB962C8B-B14F-4D97-AF65-F5344CB8AC3E}">
        <p14:creationId xmlns:p14="http://schemas.microsoft.com/office/powerpoint/2010/main" val="2023540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ln>
            <a:solidFill>
              <a:schemeClr val="bg2"/>
            </a:solidFill>
          </a:ln>
        </p:spPr>
        <p:txBody>
          <a:bodyPr>
            <a:normAutofit fontScale="92500"/>
          </a:bodyPr>
          <a:lstStyle/>
          <a:p>
            <a:pPr marL="0" indent="0" algn="just">
              <a:buNone/>
            </a:pPr>
            <a:r>
              <a:rPr lang="ar-SA" b="1" dirty="0">
                <a:solidFill>
                  <a:srgbClr val="FF0000"/>
                </a:solidFill>
              </a:rPr>
              <a:t>مفهوم الجماعة: الجماعة وحدة اجتماعية تتكون من مجموعة من الأفراد (اثنين فأكثر) بينهم تفاعل اجتماعي متبادل وعلاقة صريحة وتتحدد فيها الأدوار الاجتماعية للأفراد ولها مجموعة من المعايير الخاصة بها ويكون فيها وجود الأفراد مشبع لحاجات بعضهم</a:t>
            </a:r>
            <a:r>
              <a:rPr lang="en-US" b="1" dirty="0">
                <a:solidFill>
                  <a:srgbClr val="FF0000"/>
                </a:solidFill>
              </a:rPr>
              <a:t>. </a:t>
            </a:r>
          </a:p>
          <a:p>
            <a:pPr marL="0" indent="0" algn="just">
              <a:buNone/>
            </a:pPr>
            <a:r>
              <a:rPr lang="ar-SA" b="1" dirty="0">
                <a:solidFill>
                  <a:srgbClr val="FF0000"/>
                </a:solidFill>
              </a:rPr>
              <a:t>تعريف آخر للجماعة: هي التي يتفاعل أفرادها مع بعضهم في مواقف محددة وما ينشأ عن هذا التفاعل من علاقات اجتماعية متبادلة وقد يقتصر على فردين فتسمى جماعة ثنائية وقد يمتد إلى ما يقرب من ثلاثين فرد فتسمى جماعية صغيرة وقد يزيد العدد فتسمى جماعة </a:t>
            </a:r>
            <a:r>
              <a:rPr lang="ar-SA" b="1" dirty="0" smtClean="0">
                <a:solidFill>
                  <a:srgbClr val="FF0000"/>
                </a:solidFill>
              </a:rPr>
              <a:t>كبيرة</a:t>
            </a:r>
            <a:r>
              <a:rPr lang="ar-IQ" b="1" dirty="0">
                <a:solidFill>
                  <a:srgbClr val="FF0000"/>
                </a:solidFill>
              </a:rPr>
              <a:t>.</a:t>
            </a:r>
            <a:endParaRPr lang="en-US" b="1" dirty="0" smtClean="0">
              <a:solidFill>
                <a:srgbClr val="FF0000"/>
              </a:solidFill>
            </a:endParaRPr>
          </a:p>
          <a:p>
            <a:pPr marL="0" indent="0" algn="just">
              <a:buNone/>
            </a:pPr>
            <a:r>
              <a:rPr lang="en-US" dirty="0"/>
              <a:t> </a:t>
            </a:r>
            <a:br>
              <a:rPr lang="en-US" dirty="0"/>
            </a:br>
            <a:endParaRPr lang="ar-IQ" dirty="0"/>
          </a:p>
        </p:txBody>
      </p:sp>
    </p:spTree>
    <p:extLst>
      <p:ext uri="{BB962C8B-B14F-4D97-AF65-F5344CB8AC3E}">
        <p14:creationId xmlns:p14="http://schemas.microsoft.com/office/powerpoint/2010/main" val="526918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الفرق بين الجمع والجماعة </a:t>
            </a:r>
            <a:endParaRPr lang="ar-IQ" dirty="0"/>
          </a:p>
        </p:txBody>
      </p:sp>
      <p:sp>
        <p:nvSpPr>
          <p:cNvPr id="3" name="عنصر نائب للمحتوى 2"/>
          <p:cNvSpPr>
            <a:spLocks noGrp="1"/>
          </p:cNvSpPr>
          <p:nvPr>
            <p:ph idx="1"/>
          </p:nvPr>
        </p:nvSpPr>
        <p:spPr>
          <a:ln>
            <a:solidFill>
              <a:srgbClr val="002060"/>
            </a:solidFill>
          </a:ln>
        </p:spPr>
        <p:txBody>
          <a:bodyPr>
            <a:normAutofit fontScale="92500" lnSpcReduction="10000"/>
          </a:bodyPr>
          <a:lstStyle/>
          <a:p>
            <a:pPr marL="0" indent="0">
              <a:buNone/>
            </a:pPr>
            <a:r>
              <a:rPr lang="ar-SA" b="1" dirty="0"/>
              <a:t> </a:t>
            </a:r>
            <a:endParaRPr lang="en-US" dirty="0"/>
          </a:p>
          <a:p>
            <a:pPr marL="0" indent="0" algn="just">
              <a:buNone/>
            </a:pPr>
            <a:r>
              <a:rPr lang="ar-SA" sz="3500" dirty="0"/>
              <a:t>1 ـ الجمع يجتمع تلقائياً، وبدون سابق تخطيط له كما إذا اجتمع جمع لأجل منظر أو حادثة سارة، أو حريق، نعم يمكن أن يكون الجمع، مقدمة (الجماعة) كما إذا استغل بعض الجمع، جماعة منهم لأجل تشكيلهم، بسبب متابعة هدف خاص، قصير الأمد أو طويله، كما إذا حدث زلزال، فاجتمع الناس، ثم استغل بعضهم، فجمع جمعاً منهم، لأجل تكوين جماعة لأجل تعمير مكان الزلزال، أو لأجل تكوين جماعة اقتصادية دائمة للقيام بالشؤون الاقتصادية لتلك المنطقة.</a:t>
            </a:r>
            <a:endParaRPr lang="en-US" sz="3500" dirty="0"/>
          </a:p>
          <a:p>
            <a:pPr marL="0" indent="0">
              <a:buNone/>
            </a:pPr>
            <a:endParaRPr lang="ar-IQ" dirty="0"/>
          </a:p>
        </p:txBody>
      </p:sp>
    </p:spTree>
    <p:extLst>
      <p:ext uri="{BB962C8B-B14F-4D97-AF65-F5344CB8AC3E}">
        <p14:creationId xmlns:p14="http://schemas.microsoft.com/office/powerpoint/2010/main" val="2287111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ln>
            <a:solidFill>
              <a:srgbClr val="FFC000"/>
            </a:solidFill>
          </a:ln>
        </p:spPr>
        <p:txBody>
          <a:bodyPr>
            <a:normAutofit/>
          </a:bodyPr>
          <a:lstStyle/>
          <a:p>
            <a:pPr marL="0" indent="0" algn="just">
              <a:buNone/>
            </a:pPr>
            <a:r>
              <a:rPr lang="ar-SA" sz="4000" b="1" dirty="0"/>
              <a:t>2 ـ الجمع سريع الزوال، فكما يجتمع فجأة ينفض فجأة، وقد يسمى بالغوغاء، وهذا يفسد أيضاً، قال عليه السلام: </a:t>
            </a:r>
            <a:endParaRPr lang="ar-IQ" sz="4000" b="1" dirty="0" smtClean="0"/>
          </a:p>
          <a:p>
            <a:pPr marL="0" indent="0" algn="just">
              <a:buNone/>
            </a:pPr>
            <a:r>
              <a:rPr lang="ar-SA" sz="4000" b="1" dirty="0" smtClean="0"/>
              <a:t>(</a:t>
            </a:r>
            <a:r>
              <a:rPr lang="ar-SA" sz="4000" b="1" dirty="0"/>
              <a:t>إذا اجتمعوا ضروا، وإذا تفرقوا نفعوا) ثم فسر نفعهم في التفرق، بأن كل واحد يذهب إلى عمله.</a:t>
            </a:r>
            <a:endParaRPr lang="en-US" sz="4000" b="1" dirty="0"/>
          </a:p>
        </p:txBody>
      </p:sp>
    </p:spTree>
    <p:extLst>
      <p:ext uri="{BB962C8B-B14F-4D97-AF65-F5344CB8AC3E}">
        <p14:creationId xmlns:p14="http://schemas.microsoft.com/office/powerpoint/2010/main" val="2480535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ln>
            <a:solidFill>
              <a:srgbClr val="FFFF00"/>
            </a:solidFill>
          </a:ln>
        </p:spPr>
        <p:txBody>
          <a:bodyPr>
            <a:normAutofit/>
          </a:bodyPr>
          <a:lstStyle/>
          <a:p>
            <a:pPr marL="0" indent="0" algn="just">
              <a:buNone/>
            </a:pPr>
            <a:r>
              <a:rPr lang="ar-IQ" sz="3600" b="1" dirty="0" smtClean="0"/>
              <a:t>3- </a:t>
            </a:r>
            <a:r>
              <a:rPr lang="ar-SA" sz="3600" b="1" dirty="0" smtClean="0"/>
              <a:t>الجمع </a:t>
            </a:r>
            <a:r>
              <a:rPr lang="ar-SA" sz="3600" b="1" dirty="0"/>
              <a:t>ليس بين أعضائه تجانس، بخلاف الجماعة، فالجمع يجتمع تلقائياً، بينما الجماعة إنما تكون بين أصحاب أهداف مشتركة، فالجماعة السياسية أو التربوية، إنما تجتمع لأجل تسيير دفة السياسة، أو لأجل تربية المجتمع، بينما الذين يجتمعون لأجل منظر أو مأساة يدخل فيهم العالم والجاهل والعامل والبطال، وإلى آخره.</a:t>
            </a:r>
            <a:endParaRPr lang="ar-IQ" sz="3600" b="1" dirty="0"/>
          </a:p>
        </p:txBody>
      </p:sp>
    </p:spTree>
    <p:extLst>
      <p:ext uri="{BB962C8B-B14F-4D97-AF65-F5344CB8AC3E}">
        <p14:creationId xmlns:p14="http://schemas.microsoft.com/office/powerpoint/2010/main" val="131958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ln>
            <a:solidFill>
              <a:schemeClr val="accent4"/>
            </a:solidFill>
          </a:ln>
        </p:spPr>
        <p:txBody>
          <a:bodyPr/>
          <a:lstStyle/>
          <a:p>
            <a:pPr marL="0" indent="0" algn="just">
              <a:buNone/>
            </a:pPr>
            <a:r>
              <a:rPr lang="ar-SA" sz="3600" dirty="0"/>
              <a:t>4 ـ الجمع يمكن بدون تجمع أفراده، كالذين يأتون لانتخاب النواب، حيث يأتي كل واحد ويذهب بدون تجمع بين أفراده، وكالذين يحضرون الولائم أفراداً </a:t>
            </a:r>
            <a:r>
              <a:rPr lang="ar-SA" sz="3600" dirty="0" err="1"/>
              <a:t>أفراداً</a:t>
            </a:r>
            <a:r>
              <a:rPr lang="ar-SA" sz="3600" dirty="0"/>
              <a:t>، بينما الجماعة لابد لها من التجمع، لأن الجماعة تستشير، وتصمم، وتوزع الأعمال، وكل ذلك يحتاج إلى تجمع ولو تلفزيوني.</a:t>
            </a:r>
            <a:endParaRPr lang="en-US" sz="3600" dirty="0"/>
          </a:p>
          <a:p>
            <a:pPr marL="0" indent="0">
              <a:buNone/>
            </a:pPr>
            <a:endParaRPr lang="ar-IQ" dirty="0"/>
          </a:p>
        </p:txBody>
      </p:sp>
    </p:spTree>
    <p:extLst>
      <p:ext uri="{BB962C8B-B14F-4D97-AF65-F5344CB8AC3E}">
        <p14:creationId xmlns:p14="http://schemas.microsoft.com/office/powerpoint/2010/main" val="599083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052736"/>
            <a:ext cx="8229600" cy="706090"/>
          </a:xfrm>
        </p:spPr>
        <p:txBody>
          <a:bodyPr>
            <a:normAutofit fontScale="90000"/>
          </a:bodyPr>
          <a:lstStyle/>
          <a:p>
            <a:pPr algn="r"/>
            <a:r>
              <a:rPr lang="ar-SA" b="1" dirty="0">
                <a:cs typeface="+mn-cs"/>
              </a:rPr>
              <a:t>خصائص الجماعة</a:t>
            </a:r>
            <a:r>
              <a:rPr lang="en-US" b="1" dirty="0">
                <a:cs typeface="+mn-cs"/>
              </a:rPr>
              <a:t>:</a:t>
            </a:r>
            <a:r>
              <a:rPr lang="en-US" dirty="0">
                <a:cs typeface="+mn-cs"/>
              </a:rPr>
              <a:t/>
            </a:r>
            <a:br>
              <a:rPr lang="en-US" dirty="0">
                <a:cs typeface="+mn-cs"/>
              </a:rPr>
            </a:br>
            <a:endParaRPr lang="ar-IQ" dirty="0">
              <a:cs typeface="+mn-cs"/>
            </a:endParaRPr>
          </a:p>
        </p:txBody>
      </p:sp>
      <p:sp>
        <p:nvSpPr>
          <p:cNvPr id="3" name="عنصر نائب للمحتوى 2"/>
          <p:cNvSpPr>
            <a:spLocks noGrp="1"/>
          </p:cNvSpPr>
          <p:nvPr>
            <p:ph idx="1"/>
          </p:nvPr>
        </p:nvSpPr>
        <p:spPr>
          <a:ln>
            <a:solidFill>
              <a:schemeClr val="accent2"/>
            </a:solidFill>
          </a:ln>
        </p:spPr>
        <p:txBody>
          <a:bodyPr>
            <a:normAutofit/>
          </a:bodyPr>
          <a:lstStyle/>
          <a:p>
            <a:pPr marL="514350" lvl="0" indent="-514350" algn="just">
              <a:buFont typeface="+mj-lt"/>
              <a:buAutoNum type="arabicPeriod"/>
            </a:pPr>
            <a:r>
              <a:rPr lang="ar-SA" dirty="0"/>
              <a:t>وحدة المعايير والقيم: التي توجه سلوك كل فرد من أفرادها في تفاعله مع الآخرين ومع البيئة. وظيفة القيم والمعايير. </a:t>
            </a:r>
            <a:endParaRPr lang="en-US" dirty="0"/>
          </a:p>
          <a:p>
            <a:pPr marL="514350" lvl="0" indent="-514350" algn="just">
              <a:buFont typeface="+mj-lt"/>
              <a:buAutoNum type="arabicPeriod"/>
            </a:pPr>
            <a:r>
              <a:rPr lang="ar-SA" dirty="0"/>
              <a:t>وحدة الهدف الذي تسعى الجماعة إلى تحقيقه: وهدفها هو إشباع حاجاتها (الأمن الغذائي- الأمن القومي)</a:t>
            </a:r>
            <a:r>
              <a:rPr lang="en-US" dirty="0"/>
              <a:t>.</a:t>
            </a:r>
          </a:p>
          <a:p>
            <a:pPr marL="514350" lvl="0" indent="-514350" algn="just">
              <a:buFont typeface="+mj-lt"/>
              <a:buAutoNum type="arabicPeriod"/>
            </a:pPr>
            <a:r>
              <a:rPr lang="ar-SA" dirty="0"/>
              <a:t>الجماعة كيان وهذا الكيان دينامي (حي) وأفرادها في حالة تفاعل مستمر</a:t>
            </a:r>
            <a:r>
              <a:rPr lang="en-US" dirty="0"/>
              <a:t>.</a:t>
            </a:r>
          </a:p>
          <a:p>
            <a:pPr marL="514350" indent="-514350" algn="just">
              <a:buFont typeface="+mj-lt"/>
              <a:buAutoNum type="arabicPeriod"/>
            </a:pPr>
            <a:r>
              <a:rPr lang="ar-SA" dirty="0"/>
              <a:t>وجود نمط تفاعل ثابت ومنظم له نتائجه بالنسبة إلى أعضاء الجماعة ويكون </a:t>
            </a:r>
            <a:endParaRPr lang="ar-IQ" dirty="0"/>
          </a:p>
        </p:txBody>
      </p:sp>
    </p:spTree>
    <p:extLst>
      <p:ext uri="{BB962C8B-B14F-4D97-AF65-F5344CB8AC3E}">
        <p14:creationId xmlns:p14="http://schemas.microsoft.com/office/powerpoint/2010/main" val="3889522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ln>
            <a:solidFill>
              <a:srgbClr val="00B050"/>
            </a:solidFill>
          </a:ln>
        </p:spPr>
        <p:txBody>
          <a:bodyPr/>
          <a:lstStyle/>
          <a:p>
            <a:pPr marL="0" lvl="0" indent="0">
              <a:buNone/>
            </a:pPr>
            <a:r>
              <a:rPr lang="ar-IQ" dirty="0" smtClean="0"/>
              <a:t>5- </a:t>
            </a:r>
            <a:r>
              <a:rPr lang="ar-SA" dirty="0" smtClean="0"/>
              <a:t>وجود </a:t>
            </a:r>
            <a:r>
              <a:rPr lang="ar-SA" dirty="0"/>
              <a:t>بناء للجماعة: قوامه الأدوار الاجتماعية والمراكز الاجتماعية</a:t>
            </a:r>
            <a:r>
              <a:rPr lang="en-US" dirty="0"/>
              <a:t>.</a:t>
            </a:r>
          </a:p>
          <a:p>
            <a:pPr marL="0" lvl="0" indent="0">
              <a:buNone/>
            </a:pPr>
            <a:r>
              <a:rPr lang="ar-IQ" dirty="0" smtClean="0"/>
              <a:t>6- </a:t>
            </a:r>
            <a:r>
              <a:rPr lang="ar-SA" dirty="0" smtClean="0"/>
              <a:t>وجود </a:t>
            </a:r>
            <a:r>
              <a:rPr lang="ar-SA" dirty="0"/>
              <a:t>طريقة للاتصال: خاصة اللغة والرموز</a:t>
            </a:r>
            <a:r>
              <a:rPr lang="en-US" dirty="0"/>
              <a:t>.</a:t>
            </a:r>
          </a:p>
          <a:p>
            <a:pPr marL="0" lvl="0" indent="0">
              <a:buNone/>
            </a:pPr>
            <a:r>
              <a:rPr lang="ar-IQ" dirty="0" smtClean="0"/>
              <a:t>7- </a:t>
            </a:r>
            <a:r>
              <a:rPr lang="ar-SA" dirty="0" smtClean="0"/>
              <a:t>وجود </a:t>
            </a:r>
            <a:r>
              <a:rPr lang="ar-SA" dirty="0"/>
              <a:t>قيم ومعايير وحاجات مشتركة: تؤدي إلى ضبط التفاعل بين أفراد الجماعة الواحدة من جهة وبين الجماعة الجماعات الأخرى من جهة ثانية</a:t>
            </a:r>
            <a:r>
              <a:rPr lang="en-US" dirty="0"/>
              <a:t>.</a:t>
            </a:r>
          </a:p>
          <a:p>
            <a:endParaRPr lang="ar-IQ" dirty="0"/>
          </a:p>
        </p:txBody>
      </p:sp>
    </p:spTree>
    <p:extLst>
      <p:ext uri="{BB962C8B-B14F-4D97-AF65-F5344CB8AC3E}">
        <p14:creationId xmlns:p14="http://schemas.microsoft.com/office/powerpoint/2010/main" val="231804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13</TotalTime>
  <Words>296</Words>
  <Application>Microsoft Office PowerPoint</Application>
  <PresentationFormat>عرض على الشاشة (3:4)‏</PresentationFormat>
  <Paragraphs>24</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حضري</vt:lpstr>
      <vt:lpstr> مفهوم الجماعة وأهميتها في المجتمع </vt:lpstr>
      <vt:lpstr>تمهيد</vt:lpstr>
      <vt:lpstr>عرض تقديمي في PowerPoint</vt:lpstr>
      <vt:lpstr>الفرق بين الجمع والجماعة </vt:lpstr>
      <vt:lpstr>عرض تقديمي في PowerPoint</vt:lpstr>
      <vt:lpstr>عرض تقديمي في PowerPoint</vt:lpstr>
      <vt:lpstr>عرض تقديمي في PowerPoint</vt:lpstr>
      <vt:lpstr>خصائص الجماعة: </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الجماعة وأهميتها في المجتمع</dc:title>
  <dc:creator>saad</dc:creator>
  <cp:lastModifiedBy>saad</cp:lastModifiedBy>
  <cp:revision>2</cp:revision>
  <dcterms:created xsi:type="dcterms:W3CDTF">2019-05-23T14:25:00Z</dcterms:created>
  <dcterms:modified xsi:type="dcterms:W3CDTF">2019-05-23T14:38:19Z</dcterms:modified>
</cp:coreProperties>
</file>