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2" r:id="rId3"/>
    <p:sldId id="257" r:id="rId4"/>
    <p:sldId id="258" r:id="rId5"/>
    <p:sldId id="259" r:id="rId6"/>
    <p:sldId id="260" r:id="rId7"/>
    <p:sldId id="261"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8640A5A0-6EC0-4557-9263-EDF6FC51CB3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81F0DA0-9DEA-4D08-A457-0CA5B5212848}" type="datetimeFigureOut">
              <a:rPr lang="ar-IQ" smtClean="0"/>
              <a:t>19/09/1440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081F0DA0-9DEA-4D08-A457-0CA5B5212848}" type="datetimeFigureOut">
              <a:rPr lang="ar-IQ" smtClean="0"/>
              <a:t>19/09/1440</a:t>
            </a:fld>
            <a:endParaRPr lang="ar-IQ"/>
          </a:p>
        </p:txBody>
      </p:sp>
      <p:sp>
        <p:nvSpPr>
          <p:cNvPr id="8" name="Slide Number Placeholder 7"/>
          <p:cNvSpPr>
            <a:spLocks noGrp="1"/>
          </p:cNvSpPr>
          <p:nvPr>
            <p:ph type="sldNum" sz="quarter" idx="11"/>
          </p:nvPr>
        </p:nvSpPr>
        <p:spPr/>
        <p:txBody>
          <a:bodyPr/>
          <a:lstStyle/>
          <a:p>
            <a:fld id="{8640A5A0-6EC0-4557-9263-EDF6FC51CB32}" type="slidenum">
              <a:rPr lang="ar-IQ" smtClean="0"/>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81F0DA0-9DEA-4D08-A457-0CA5B5212848}" type="datetimeFigureOut">
              <a:rPr lang="ar-IQ" smtClean="0"/>
              <a:t>19/09/1440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81F0DA0-9DEA-4D08-A457-0CA5B5212848}" type="datetimeFigureOut">
              <a:rPr lang="ar-IQ" smtClean="0"/>
              <a:t>19/09/1440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81F0DA0-9DEA-4D08-A457-0CA5B5212848}" type="datetimeFigureOut">
              <a:rPr lang="ar-IQ" smtClean="0"/>
              <a:t>19/09/1440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F0DA0-9DEA-4D08-A457-0CA5B5212848}" type="datetimeFigureOut">
              <a:rPr lang="ar-IQ" smtClean="0"/>
              <a:t>19/09/1440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640A5A0-6EC0-4557-9263-EDF6FC51CB3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1F0DA0-9DEA-4D08-A457-0CA5B5212848}" type="datetimeFigureOut">
              <a:rPr lang="ar-IQ" smtClean="0"/>
              <a:t>19/09/1440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640A5A0-6EC0-4557-9263-EDF6FC51CB32}"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81F0DA0-9DEA-4D08-A457-0CA5B5212848}" type="datetimeFigureOut">
              <a:rPr lang="ar-IQ" smtClean="0"/>
              <a:t>19/09/1440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8640A5A0-6EC0-4557-9263-EDF6FC51CB32}" type="slidenum">
              <a:rPr lang="ar-IQ" smtClean="0"/>
              <a:t>‹#›</a:t>
            </a:fld>
            <a:endParaRPr lang="ar-IQ"/>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081F0DA0-9DEA-4D08-A457-0CA5B5212848}" type="datetimeFigureOut">
              <a:rPr lang="ar-IQ" smtClean="0"/>
              <a:t>19/09/1440</a:t>
            </a:fld>
            <a:endParaRPr lang="ar-IQ"/>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IQ"/>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8640A5A0-6EC0-4557-9263-EDF6FC51CB32}" type="slidenum">
              <a:rPr lang="ar-IQ" smtClean="0"/>
              <a:t>‹#›</a:t>
            </a:fld>
            <a:endParaRPr lang="ar-IQ"/>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404665"/>
            <a:ext cx="7272808" cy="1584175"/>
          </a:xfrm>
        </p:spPr>
        <p:txBody>
          <a:bodyPr/>
          <a:lstStyle/>
          <a:p>
            <a:pPr marL="182880" indent="0" algn="ctr">
              <a:buNone/>
            </a:pPr>
            <a:r>
              <a:rPr lang="ar-SA" sz="4000" dirty="0">
                <a:effectLst/>
                <a:latin typeface="Arial" panose="020B0604020202020204" pitchFamily="34" charset="0"/>
                <a:cs typeface="Arial" panose="020B0604020202020204" pitchFamily="34" charset="0"/>
              </a:rPr>
              <a:t>التحضر و الحضرية والمتصل الريفي – الحضري</a:t>
            </a:r>
            <a:endParaRPr lang="en-US" sz="4000" dirty="0">
              <a:effectLst/>
              <a:latin typeface="Arial" panose="020B0604020202020204" pitchFamily="34" charset="0"/>
              <a:cs typeface="Arial" panose="020B0604020202020204" pitchFamily="34" charset="0"/>
            </a:endParaRPr>
          </a:p>
        </p:txBody>
      </p:sp>
      <p:sp>
        <p:nvSpPr>
          <p:cNvPr id="3" name="عنوان فرعي 2"/>
          <p:cNvSpPr>
            <a:spLocks noGrp="1"/>
          </p:cNvSpPr>
          <p:nvPr>
            <p:ph type="subTitle" idx="1"/>
          </p:nvPr>
        </p:nvSpPr>
        <p:spPr>
          <a:xfrm>
            <a:off x="539552" y="2708920"/>
            <a:ext cx="7992887" cy="3225744"/>
          </a:xfrm>
        </p:spPr>
        <p:txBody>
          <a:bodyPr>
            <a:noAutofit/>
          </a:bodyPr>
          <a:lstStyle/>
          <a:p>
            <a:pPr algn="just"/>
            <a:endParaRPr lang="ar-IQ" sz="3600" b="1" dirty="0" smtClean="0">
              <a:solidFill>
                <a:schemeClr val="accent6">
                  <a:lumMod val="75000"/>
                </a:schemeClr>
              </a:solidFill>
              <a:latin typeface="Arial" panose="020B0604020202020204" pitchFamily="34" charset="0"/>
              <a:cs typeface="Arial" panose="020B0604020202020204" pitchFamily="34" charset="0"/>
            </a:endParaRPr>
          </a:p>
          <a:p>
            <a:pPr algn="ctr"/>
            <a:r>
              <a:rPr lang="ar-IQ" sz="3600" b="1" dirty="0" smtClean="0">
                <a:solidFill>
                  <a:schemeClr val="accent6">
                    <a:lumMod val="75000"/>
                  </a:schemeClr>
                </a:solidFill>
                <a:latin typeface="Arial" panose="020B0604020202020204" pitchFamily="34" charset="0"/>
                <a:cs typeface="Arial" panose="020B0604020202020204" pitchFamily="34" charset="0"/>
              </a:rPr>
              <a:t>المرحلة الثالثة</a:t>
            </a:r>
          </a:p>
          <a:p>
            <a:pPr algn="ctr"/>
            <a:r>
              <a:rPr lang="ar-IQ" sz="3600" b="1" dirty="0" smtClean="0">
                <a:solidFill>
                  <a:schemeClr val="accent6">
                    <a:lumMod val="75000"/>
                  </a:schemeClr>
                </a:solidFill>
                <a:latin typeface="Arial" panose="020B0604020202020204" pitchFamily="34" charset="0"/>
                <a:cs typeface="Arial" panose="020B0604020202020204" pitchFamily="34" charset="0"/>
              </a:rPr>
              <a:t>اسم المادة : الأنثروبولوجيا الحضرية.</a:t>
            </a:r>
          </a:p>
          <a:p>
            <a:pPr algn="ctr"/>
            <a:r>
              <a:rPr lang="ar-IQ" sz="3600" b="1" dirty="0" err="1" smtClean="0">
                <a:solidFill>
                  <a:schemeClr val="accent6">
                    <a:lumMod val="75000"/>
                  </a:schemeClr>
                </a:solidFill>
                <a:latin typeface="Arial" panose="020B0604020202020204" pitchFamily="34" charset="0"/>
                <a:cs typeface="Arial" panose="020B0604020202020204" pitchFamily="34" charset="0"/>
              </a:rPr>
              <a:t>أ.م.د</a:t>
            </a:r>
            <a:r>
              <a:rPr lang="ar-IQ" sz="3600" b="1" dirty="0" smtClean="0">
                <a:solidFill>
                  <a:schemeClr val="accent6">
                    <a:lumMod val="75000"/>
                  </a:schemeClr>
                </a:solidFill>
                <a:latin typeface="Arial" panose="020B0604020202020204" pitchFamily="34" charset="0"/>
                <a:cs typeface="Arial" panose="020B0604020202020204" pitchFamily="34" charset="0"/>
              </a:rPr>
              <a:t>. سعد الكرعاوي</a:t>
            </a:r>
            <a:endParaRPr lang="ar-IQ" sz="3600" b="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604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548680"/>
            <a:ext cx="7848872" cy="5904656"/>
          </a:xfrm>
          <a:solidFill>
            <a:schemeClr val="accent3">
              <a:lumMod val="20000"/>
              <a:lumOff val="80000"/>
            </a:schemeClr>
          </a:solidFill>
          <a:ln>
            <a:noFill/>
          </a:ln>
          <a:effectLst>
            <a:outerShdw blurRad="44450" dist="27940" dir="5400000" algn="ctr">
              <a:srgbClr val="000000">
                <a:alpha val="32000"/>
              </a:srgbClr>
            </a:outerShdw>
          </a:effectLst>
        </p:spPr>
        <p:txBody>
          <a:bodyPr>
            <a:normAutofit/>
          </a:bodyPr>
          <a:lstStyle/>
          <a:p>
            <a:pPr marL="45720" indent="0" algn="just">
              <a:buNone/>
            </a:pPr>
            <a:r>
              <a:rPr lang="ar-SA" sz="3200" b="1" dirty="0">
                <a:latin typeface="Arial" panose="020B0604020202020204" pitchFamily="34" charset="0"/>
                <a:cs typeface="Arial" panose="020B0604020202020204" pitchFamily="34" charset="0"/>
              </a:rPr>
              <a:t>التحضر (</a:t>
            </a:r>
            <a:r>
              <a:rPr lang="en-US" sz="3200" b="1" dirty="0">
                <a:latin typeface="Arial" panose="020B0604020202020204" pitchFamily="34" charset="0"/>
                <a:cs typeface="Arial" panose="020B0604020202020204" pitchFamily="34" charset="0"/>
              </a:rPr>
              <a:t>Urbanization</a:t>
            </a:r>
            <a:r>
              <a:rPr lang="ar-SA" sz="3200" b="1" dirty="0">
                <a:latin typeface="Arial" panose="020B0604020202020204" pitchFamily="34" charset="0"/>
                <a:cs typeface="Arial" panose="020B0604020202020204" pitchFamily="34" charset="0"/>
              </a:rPr>
              <a:t>): هو ظاهرة عالمية تعني الاتجاه المتزايد لدى سكان الريف للإقامة في المدن (الحضر)، لذلك ترتبط ظاهرة التحضر بهجرة السكان من الريف إلى المدينة ، ويعرف أيضا بانه تطور ظروف الحياة الحضرية من خلال سلسلة من التفاعلات المتبادلة بين مجموعة من العوامل وتفاعل النشاطات البشرية</a:t>
            </a:r>
            <a:r>
              <a:rPr lang="en-US" sz="3200" b="1" dirty="0">
                <a:latin typeface="Arial" panose="020B0604020202020204" pitchFamily="34" charset="0"/>
                <a:cs typeface="Arial" panose="020B0604020202020204" pitchFamily="34" charset="0"/>
              </a:rPr>
              <a:t> .</a:t>
            </a:r>
          </a:p>
          <a:p>
            <a:pPr marL="45720" indent="0" algn="just">
              <a:buNone/>
            </a:pPr>
            <a:r>
              <a:rPr lang="ar-SA" sz="3200" b="1" dirty="0">
                <a:latin typeface="Arial" panose="020B0604020202020204" pitchFamily="34" charset="0"/>
                <a:cs typeface="Arial" panose="020B0604020202020204" pitchFamily="34" charset="0"/>
              </a:rPr>
              <a:t>الحضرية </a:t>
            </a:r>
            <a:r>
              <a:rPr lang="ar-IQ" sz="3200" b="1" dirty="0">
                <a:latin typeface="Arial" panose="020B0604020202020204" pitchFamily="34" charset="0"/>
                <a:cs typeface="Arial" panose="020B0604020202020204" pitchFamily="34" charset="0"/>
              </a:rPr>
              <a:t>(</a:t>
            </a:r>
            <a:r>
              <a:rPr lang="en-US" sz="3200" b="1" dirty="0">
                <a:latin typeface="Arial" panose="020B0604020202020204" pitchFamily="34" charset="0"/>
                <a:cs typeface="Arial" panose="020B0604020202020204" pitchFamily="34" charset="0"/>
              </a:rPr>
              <a:t>Urbanism</a:t>
            </a:r>
            <a:r>
              <a:rPr lang="ar-IQ" sz="3200" b="1" dirty="0">
                <a:latin typeface="Arial" panose="020B0604020202020204" pitchFamily="34" charset="0"/>
                <a:cs typeface="Arial" panose="020B0604020202020204" pitchFamily="34" charset="0"/>
              </a:rPr>
              <a:t>): </a:t>
            </a:r>
            <a:r>
              <a:rPr lang="ar-SA" sz="3200" b="1" dirty="0">
                <a:latin typeface="Arial" panose="020B0604020202020204" pitchFamily="34" charset="0"/>
                <a:cs typeface="Arial" panose="020B0604020202020204" pitchFamily="34" charset="0"/>
              </a:rPr>
              <a:t>ويقصد بها الخصائص الاجتماعية والسلوكية لسكان المدن، ويمكن القول بانها تغير النظرة السكان للحياة وتغيير أنماط السلوك ومجموعة التنظيمات التي أوجدوها ومارسوها</a:t>
            </a:r>
            <a:r>
              <a:rPr lang="en-US" sz="32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49238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395537" y="404664"/>
            <a:ext cx="8424936" cy="5904656"/>
          </a:xfrm>
          <a:solidFill>
            <a:schemeClr val="accent3">
              <a:lumMod val="40000"/>
              <a:lumOff val="60000"/>
            </a:schemeClr>
          </a:solidFill>
          <a:ln>
            <a:solidFill>
              <a:schemeClr val="accent4">
                <a:lumMod val="20000"/>
                <a:lumOff val="80000"/>
              </a:schemeClr>
            </a:solidFill>
          </a:ln>
        </p:spPr>
        <p:style>
          <a:lnRef idx="1">
            <a:schemeClr val="accent3"/>
          </a:lnRef>
          <a:fillRef idx="2">
            <a:schemeClr val="accent3"/>
          </a:fillRef>
          <a:effectRef idx="1">
            <a:schemeClr val="accent3"/>
          </a:effectRef>
          <a:fontRef idx="minor">
            <a:schemeClr val="dk1"/>
          </a:fontRef>
        </p:style>
        <p:txBody>
          <a:bodyPr/>
          <a:lstStyle/>
          <a:p>
            <a:pPr marL="182880" indent="0" algn="r">
              <a:buNone/>
            </a:pPr>
            <a:r>
              <a:rPr lang="ar-SA" sz="4000" dirty="0">
                <a:effectLst/>
                <a:latin typeface="Arial" panose="020B0604020202020204" pitchFamily="34" charset="0"/>
                <a:cs typeface="Arial" panose="020B0604020202020204" pitchFamily="34" charset="0"/>
              </a:rPr>
              <a:t>النمو الحضري (</a:t>
            </a:r>
            <a:r>
              <a:rPr lang="en-US" sz="4000" dirty="0">
                <a:effectLst/>
                <a:latin typeface="Arial" panose="020B0604020202020204" pitchFamily="34" charset="0"/>
                <a:cs typeface="Arial" panose="020B0604020202020204" pitchFamily="34" charset="0"/>
              </a:rPr>
              <a:t>Growth Urban</a:t>
            </a:r>
            <a:r>
              <a:rPr lang="ar-SA" sz="4000" dirty="0">
                <a:effectLst/>
                <a:latin typeface="Arial" panose="020B0604020202020204" pitchFamily="34" charset="0"/>
                <a:cs typeface="Arial" panose="020B0604020202020204" pitchFamily="34" charset="0"/>
              </a:rPr>
              <a:t>)</a:t>
            </a:r>
            <a:r>
              <a:rPr lang="ar-IQ" sz="4000" dirty="0" smtClean="0">
                <a:effectLst/>
                <a:latin typeface="Arial" panose="020B0604020202020204" pitchFamily="34" charset="0"/>
                <a:cs typeface="Arial" panose="020B0604020202020204" pitchFamily="34" charset="0"/>
              </a:rPr>
              <a:t>:  </a:t>
            </a:r>
            <a:br>
              <a:rPr lang="ar-IQ" sz="4000" dirty="0" smtClean="0">
                <a:effectLst/>
                <a:latin typeface="Arial" panose="020B0604020202020204" pitchFamily="34" charset="0"/>
                <a:cs typeface="Arial" panose="020B0604020202020204" pitchFamily="34" charset="0"/>
              </a:rPr>
            </a:br>
            <a:r>
              <a:rPr lang="ar-IQ" sz="4000" dirty="0" smtClean="0">
                <a:effectLst/>
                <a:latin typeface="Arial" panose="020B0604020202020204" pitchFamily="34" charset="0"/>
                <a:cs typeface="Arial" panose="020B0604020202020204" pitchFamily="34" charset="0"/>
              </a:rPr>
              <a:t/>
            </a:r>
            <a:br>
              <a:rPr lang="ar-IQ" sz="4000" dirty="0" smtClean="0">
                <a:effectLst/>
                <a:latin typeface="Arial" panose="020B0604020202020204" pitchFamily="34" charset="0"/>
                <a:cs typeface="Arial" panose="020B0604020202020204" pitchFamily="34" charset="0"/>
              </a:rPr>
            </a:br>
            <a:r>
              <a:rPr lang="ar-IQ" sz="4000" dirty="0" smtClean="0">
                <a:effectLst/>
                <a:latin typeface="Arial" panose="020B0604020202020204" pitchFamily="34" charset="0"/>
                <a:cs typeface="Arial" panose="020B0604020202020204" pitchFamily="34" charset="0"/>
              </a:rPr>
              <a:t> </a:t>
            </a:r>
            <a:r>
              <a:rPr lang="ar-SA" sz="4000" dirty="0">
                <a:effectLst/>
                <a:latin typeface="Arial" panose="020B0604020202020204" pitchFamily="34" charset="0"/>
                <a:cs typeface="Arial" panose="020B0604020202020204" pitchFamily="34" charset="0"/>
              </a:rPr>
              <a:t>ويقصد به درجة التغير في عدد سكان مدينة ما أو وحدة سياسية خلال فترة زمنية معينة وعادة ما يعبر عنه بنسبة مئوية ، كأن يقال على سبيل المثال ان نسبة النمو الحضري في العراق ما بين 1987-1997 هو (20%)</a:t>
            </a:r>
            <a:r>
              <a:rPr lang="ar-IQ" sz="4000" dirty="0">
                <a:effectLst/>
                <a:latin typeface="Arial" panose="020B0604020202020204" pitchFamily="34" charset="0"/>
                <a:cs typeface="Arial" panose="020B0604020202020204" pitchFamily="34" charset="0"/>
              </a:rPr>
              <a:t>.</a:t>
            </a:r>
            <a:endParaRPr lang="en-US" sz="40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15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731520"/>
            <a:ext cx="8352928" cy="5505792"/>
          </a:xfrm>
        </p:spPr>
        <p:txBody>
          <a:bodyPr>
            <a:normAutofit/>
          </a:bodyPr>
          <a:lstStyle/>
          <a:p>
            <a:pPr marL="45720" indent="0" algn="just">
              <a:buNone/>
            </a:pPr>
            <a:r>
              <a:rPr lang="ar-IQ" sz="3600" dirty="0" smtClean="0">
                <a:solidFill>
                  <a:srgbClr val="C00000"/>
                </a:solidFill>
                <a:latin typeface="Arial" panose="020B0604020202020204" pitchFamily="34" charset="0"/>
                <a:cs typeface="Arial" panose="020B0604020202020204" pitchFamily="34" charset="0"/>
              </a:rPr>
              <a:t>هناك </a:t>
            </a:r>
            <a:r>
              <a:rPr lang="ar-SA" sz="3600" b="1" dirty="0" smtClean="0">
                <a:solidFill>
                  <a:srgbClr val="C00000"/>
                </a:solidFill>
                <a:latin typeface="Arial" panose="020B0604020202020204" pitchFamily="34" charset="0"/>
                <a:cs typeface="Arial" panose="020B0604020202020204" pitchFamily="34" charset="0"/>
              </a:rPr>
              <a:t>ث</a:t>
            </a:r>
            <a:r>
              <a:rPr lang="ar-IQ" sz="3600" b="1" dirty="0" smtClean="0">
                <a:solidFill>
                  <a:srgbClr val="C00000"/>
                </a:solidFill>
                <a:latin typeface="Arial" panose="020B0604020202020204" pitchFamily="34" charset="0"/>
                <a:cs typeface="Arial" panose="020B0604020202020204" pitchFamily="34" charset="0"/>
              </a:rPr>
              <a:t>ل</a:t>
            </a:r>
            <a:r>
              <a:rPr lang="ar-SA" sz="3600" b="1" dirty="0" err="1" smtClean="0">
                <a:solidFill>
                  <a:srgbClr val="C00000"/>
                </a:solidFill>
                <a:latin typeface="Arial" panose="020B0604020202020204" pitchFamily="34" charset="0"/>
                <a:cs typeface="Arial" panose="020B0604020202020204" pitchFamily="34" charset="0"/>
              </a:rPr>
              <a:t>اث</a:t>
            </a:r>
            <a:r>
              <a:rPr lang="ar-SA" sz="3600" b="1" dirty="0" smtClean="0">
                <a:solidFill>
                  <a:srgbClr val="C00000"/>
                </a:solidFill>
                <a:latin typeface="Arial" panose="020B0604020202020204" pitchFamily="34" charset="0"/>
                <a:cs typeface="Arial" panose="020B0604020202020204" pitchFamily="34" charset="0"/>
              </a:rPr>
              <a:t> </a:t>
            </a:r>
            <a:r>
              <a:rPr lang="ar-SA" sz="3600" b="1" dirty="0">
                <a:solidFill>
                  <a:srgbClr val="C00000"/>
                </a:solidFill>
                <a:latin typeface="Arial" panose="020B0604020202020204" pitchFamily="34" charset="0"/>
                <a:cs typeface="Arial" panose="020B0604020202020204" pitchFamily="34" charset="0"/>
              </a:rPr>
              <a:t>مفاهيم للتحضر وهي كالاتي</a:t>
            </a:r>
            <a:r>
              <a:rPr lang="en-US" sz="3600" b="1" dirty="0">
                <a:solidFill>
                  <a:srgbClr val="C00000"/>
                </a:solidFill>
                <a:latin typeface="Arial" panose="020B0604020202020204" pitchFamily="34" charset="0"/>
                <a:cs typeface="Arial" panose="020B0604020202020204" pitchFamily="34" charset="0"/>
              </a:rPr>
              <a:t> :</a:t>
            </a:r>
          </a:p>
          <a:p>
            <a:pPr marL="560070" lvl="0" indent="-514350" algn="just">
              <a:buFont typeface="+mj-lt"/>
              <a:buAutoNum type="arabicPeriod"/>
            </a:pPr>
            <a:r>
              <a:rPr lang="ar-SA" sz="3600" b="1" dirty="0">
                <a:solidFill>
                  <a:srgbClr val="C00000"/>
                </a:solidFill>
                <a:latin typeface="Arial" panose="020B0604020202020204" pitchFamily="34" charset="0"/>
                <a:cs typeface="Arial" panose="020B0604020202020204" pitchFamily="34" charset="0"/>
              </a:rPr>
              <a:t>المفهوم السلوكي: ويقوم على أساس تفسير التحضر من منطلق مجموعة القيم والعادات والتقاليد والمظاهر السلوكية والتي تميز سكان المدينة عن سكان الريف</a:t>
            </a:r>
            <a:r>
              <a:rPr lang="ar-IQ" sz="3600" b="1" dirty="0">
                <a:solidFill>
                  <a:srgbClr val="C00000"/>
                </a:solidFill>
                <a:latin typeface="Arial" panose="020B0604020202020204" pitchFamily="34" charset="0"/>
                <a:cs typeface="Arial" panose="020B0604020202020204" pitchFamily="34" charset="0"/>
              </a:rPr>
              <a:t>.</a:t>
            </a:r>
            <a:endParaRPr lang="en-US" sz="3600" b="1" dirty="0">
              <a:solidFill>
                <a:srgbClr val="C00000"/>
              </a:solidFill>
              <a:latin typeface="Arial" panose="020B0604020202020204" pitchFamily="34" charset="0"/>
              <a:cs typeface="Arial" panose="020B0604020202020204" pitchFamily="34" charset="0"/>
            </a:endParaRPr>
          </a:p>
          <a:p>
            <a:pPr marL="560070" lvl="0" indent="-514350" algn="just">
              <a:buFont typeface="+mj-lt"/>
              <a:buAutoNum type="arabicPeriod"/>
            </a:pPr>
            <a:r>
              <a:rPr lang="ar-SA" sz="3600" b="1" dirty="0">
                <a:solidFill>
                  <a:srgbClr val="C00000"/>
                </a:solidFill>
                <a:latin typeface="Arial" panose="020B0604020202020204" pitchFamily="34" charset="0"/>
                <a:cs typeface="Arial" panose="020B0604020202020204" pitchFamily="34" charset="0"/>
              </a:rPr>
              <a:t>المفهوم الاقتصادي : يعتمد على أساس ان مفهوم التحضر يرتبط بظاهرة تقسيم العمل وتنوع المهن والاتجاه إلى التخصص الدقيق الذي يميز سكان المدينة مقارنة بسكان الريف</a:t>
            </a:r>
            <a:r>
              <a:rPr lang="en-US" sz="3600" b="1" dirty="0">
                <a:solidFill>
                  <a:srgbClr val="C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3132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064896" cy="5832648"/>
          </a:xfrm>
          <a:solidFill>
            <a:schemeClr val="accent4">
              <a:lumMod val="20000"/>
              <a:lumOff val="80000"/>
            </a:schemeClr>
          </a:solidFill>
          <a:ln>
            <a:solidFill>
              <a:schemeClr val="accent3"/>
            </a:solidFill>
          </a:ln>
        </p:spPr>
        <p:txBody>
          <a:bodyPr>
            <a:noAutofit/>
          </a:bodyPr>
          <a:lstStyle/>
          <a:p>
            <a:pPr lvl="0" algn="just"/>
            <a:r>
              <a:rPr lang="ar-IQ" sz="4000" dirty="0" smtClean="0">
                <a:solidFill>
                  <a:srgbClr val="C00000"/>
                </a:solidFill>
              </a:rPr>
              <a:t>3- </a:t>
            </a:r>
            <a:r>
              <a:rPr lang="ar-SA" sz="4000" dirty="0" smtClean="0">
                <a:solidFill>
                  <a:srgbClr val="C00000"/>
                </a:solidFill>
              </a:rPr>
              <a:t>المفهوم </a:t>
            </a:r>
            <a:r>
              <a:rPr lang="ar-SA" sz="4000" dirty="0">
                <a:solidFill>
                  <a:srgbClr val="C00000"/>
                </a:solidFill>
              </a:rPr>
              <a:t>الديموغرافي</a:t>
            </a:r>
            <a:r>
              <a:rPr lang="ar-SA" sz="4000" dirty="0" smtClean="0">
                <a:solidFill>
                  <a:srgbClr val="C00000"/>
                </a:solidFill>
              </a:rPr>
              <a:t>:</a:t>
            </a:r>
            <a:endParaRPr lang="en-US" sz="4000" dirty="0" smtClean="0">
              <a:solidFill>
                <a:srgbClr val="C00000"/>
              </a:solidFill>
            </a:endParaRPr>
          </a:p>
          <a:p>
            <a:pPr lvl="0" algn="just"/>
            <a:r>
              <a:rPr lang="ar-SA" sz="4000" dirty="0" smtClean="0">
                <a:solidFill>
                  <a:srgbClr val="C00000"/>
                </a:solidFill>
              </a:rPr>
              <a:t> </a:t>
            </a:r>
            <a:r>
              <a:rPr lang="ar-SA" sz="4000" dirty="0">
                <a:solidFill>
                  <a:srgbClr val="C00000"/>
                </a:solidFill>
              </a:rPr>
              <a:t>يهتم بدراسة سكان المدينة على أساس الخصائص الديموغرافية من حيث الحجم السكاني وحجم الأسرة ودرجة النمو السكاني ، هذا إضافة إلى الدور الذي تلعبه الهجرة في زيادة أحجام المدن</a:t>
            </a:r>
            <a:r>
              <a:rPr lang="en-US" sz="3200" dirty="0"/>
              <a:t> .</a:t>
            </a:r>
          </a:p>
        </p:txBody>
      </p:sp>
    </p:spTree>
    <p:extLst>
      <p:ext uri="{BB962C8B-B14F-4D97-AF65-F5344CB8AC3E}">
        <p14:creationId xmlns:p14="http://schemas.microsoft.com/office/powerpoint/2010/main" val="3994157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731520"/>
            <a:ext cx="8064896" cy="5577800"/>
          </a:xfrm>
        </p:spPr>
        <p:txBody>
          <a:bodyPr>
            <a:normAutofit lnSpcReduction="10000"/>
          </a:bodyPr>
          <a:lstStyle/>
          <a:p>
            <a:r>
              <a:rPr lang="ar-SA" sz="3200" b="0" dirty="0">
                <a:latin typeface="Arial" panose="020B0604020202020204" pitchFamily="34" charset="0"/>
                <a:cs typeface="Arial" panose="020B0604020202020204" pitchFamily="34" charset="0"/>
              </a:rPr>
              <a:t>المتصل الريفي – </a:t>
            </a:r>
            <a:r>
              <a:rPr lang="ar-SA" sz="3200" b="0" dirty="0" smtClean="0">
                <a:latin typeface="Arial" panose="020B0604020202020204" pitchFamily="34" charset="0"/>
                <a:cs typeface="Arial" panose="020B0604020202020204" pitchFamily="34" charset="0"/>
              </a:rPr>
              <a:t>الحضري</a:t>
            </a:r>
            <a:r>
              <a:rPr lang="en-US" sz="3200" b="0" dirty="0" smtClean="0">
                <a:latin typeface="Arial" panose="020B0604020202020204" pitchFamily="34" charset="0"/>
                <a:cs typeface="Arial" panose="020B0604020202020204" pitchFamily="34" charset="0"/>
              </a:rPr>
              <a:t>: </a:t>
            </a:r>
            <a:r>
              <a:rPr lang="en-US" sz="3200" b="0" dirty="0">
                <a:latin typeface="Arial" panose="020B0604020202020204" pitchFamily="34" charset="0"/>
                <a:cs typeface="Arial" panose="020B0604020202020204" pitchFamily="34" charset="0"/>
              </a:rPr>
              <a:t> </a:t>
            </a:r>
          </a:p>
          <a:p>
            <a:r>
              <a:rPr lang="ar-SA" sz="3200" b="0" dirty="0">
                <a:latin typeface="Arial" panose="020B0604020202020204" pitchFamily="34" charset="0"/>
                <a:cs typeface="Arial" panose="020B0604020202020204" pitchFamily="34" charset="0"/>
              </a:rPr>
              <a:t>      المتصل الريفي الحضري هو منطقة تفاعل لخصائص الريف والحضر معا، بمعنى وجود مناطق بينية بين الريف الحقيقي والمدينة الخالصة، ويبدو التغير في أنماط استخدام الأرض في هذه الأجزاء البينية في شكل متصل، ويشمل التغير طريقة حياة السكان، كما يشمل ذلك الحيز العمراني الذي يقطنونه، ومن خصائص هذه المنطقة أنها تشهد تحولات وتغيرات بينية، حيث الاستخدام الحضري المتزايد للأراضي المجاورة ، كما ان خصائص هذه المنطقة تجمع بين العناصر المتغايرة والمظاهر غير المتشابهة ، فهي نطاق انتقالي سواء في استخدامات الأرض، أو الخصائص الديموغرافية والاجتماعية</a:t>
            </a:r>
            <a:r>
              <a:rPr lang="en-US" sz="3200" b="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83743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764704"/>
            <a:ext cx="8280920" cy="5688632"/>
          </a:xfrm>
        </p:spPr>
        <p:txBody>
          <a:bodyPr>
            <a:normAutofit/>
          </a:bodyPr>
          <a:lstStyle/>
          <a:p>
            <a:pPr marL="45720" algn="just"/>
            <a:r>
              <a:rPr lang="ar-IQ" sz="3600" dirty="0"/>
              <a:t>وقد </a:t>
            </a:r>
            <a:r>
              <a:rPr lang="ar-SA" sz="3600" dirty="0"/>
              <a:t>حاول بعض العلماء تجنب الصعوبات التي تنجم عن دراسة الفروق الريفية الحضرية, فطوروا ما يعرف بالمتصل الريفي - الحضري والذي يشير إلى وجود نوع من التدرج القائم بين المجتمعات في درجة التريف والتحضر، وبحيث يصبح من السهل بعد ذلك أن يقع أي مجتمع إنساني على نقطة معينة من هذا المتصل، فهناك تدرج واضح يبدأ من القرية الصغيرة المنعزلة، ثم القرية الأكبر ، فمركز السوق، ثم المدينة الصغيرة ، فالمدينة الأكبر، ثم المجتمع شديد التحضر</a:t>
            </a:r>
            <a:endParaRPr lang="en-US" sz="3200" dirty="0"/>
          </a:p>
        </p:txBody>
      </p:sp>
    </p:spTree>
    <p:extLst>
      <p:ext uri="{BB962C8B-B14F-4D97-AF65-F5344CB8AC3E}">
        <p14:creationId xmlns:p14="http://schemas.microsoft.com/office/powerpoint/2010/main" val="1669120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731520"/>
            <a:ext cx="7920880" cy="5073744"/>
          </a:xfrm>
          <a:solidFill>
            <a:schemeClr val="accent3">
              <a:lumMod val="20000"/>
              <a:lumOff val="80000"/>
            </a:schemeClr>
          </a:solidFill>
        </p:spPr>
        <p:txBody>
          <a:bodyPr>
            <a:normAutofit fontScale="92500" lnSpcReduction="10000"/>
          </a:bodyPr>
          <a:lstStyle/>
          <a:p>
            <a:pPr algn="just"/>
            <a:r>
              <a:rPr lang="en-US" sz="3900" dirty="0">
                <a:solidFill>
                  <a:srgbClr val="C00000"/>
                </a:solidFill>
                <a:latin typeface="Arial" panose="020B0604020202020204" pitchFamily="34" charset="0"/>
                <a:cs typeface="Arial" panose="020B0604020202020204" pitchFamily="34" charset="0"/>
              </a:rPr>
              <a:t> </a:t>
            </a:r>
            <a:r>
              <a:rPr lang="ar-SA" sz="3900" dirty="0">
                <a:solidFill>
                  <a:srgbClr val="C00000"/>
                </a:solidFill>
                <a:latin typeface="Arial" panose="020B0604020202020204" pitchFamily="34" charset="0"/>
                <a:cs typeface="Arial" panose="020B0604020202020204" pitchFamily="34" charset="0"/>
              </a:rPr>
              <a:t>فالمتصل الريفي - الحضري ما هو إلا قطبين يقع على أحدهما المجتمع الريفي والذي يتصف بصفات معينة وعلى القطب الآخر يوجد المجتمع الحضري والذي يتصف هو الآخر بصفات مميزة له . فإذا ما اكتسب المجتمع الريفي بعضاً من صفات المجتمع الحضري كزيادة عدد سكانه أو عدد المنظمات الموجودة به، فإنه يتحرك مسافة على هذا المتصل حتى يصل إلى نقطة معينة يصبح عندها مجتمعاً حضرياً بمعنى اكتسابه لخصائص المجتمع الحضري</a:t>
            </a:r>
            <a:r>
              <a:rPr lang="en-US" sz="3900" dirty="0">
                <a:solidFill>
                  <a:srgbClr val="C00000"/>
                </a:solidFill>
                <a:latin typeface="Arial" panose="020B0604020202020204" pitchFamily="34" charset="0"/>
                <a:cs typeface="Arial" panose="020B0604020202020204" pitchFamily="34" charset="0"/>
              </a:rPr>
              <a:t> .</a:t>
            </a:r>
          </a:p>
          <a:p>
            <a:endParaRPr lang="ar-IQ" dirty="0"/>
          </a:p>
        </p:txBody>
      </p:sp>
    </p:spTree>
    <p:extLst>
      <p:ext uri="{BB962C8B-B14F-4D97-AF65-F5344CB8AC3E}">
        <p14:creationId xmlns:p14="http://schemas.microsoft.com/office/powerpoint/2010/main" val="32700377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76</TotalTime>
  <Words>358</Words>
  <Application>Microsoft Office PowerPoint</Application>
  <PresentationFormat>عرض على الشاشة (3:4)‏</PresentationFormat>
  <Paragraphs>17</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أساسية</vt:lpstr>
      <vt:lpstr>التحضر و الحضرية والمتصل الريفي – الحضري</vt:lpstr>
      <vt:lpstr>عرض تقديمي في PowerPoint</vt:lpstr>
      <vt:lpstr>النمو الحضري (Growth Urban):     ويقصد به درجة التغير في عدد سكان مدينة ما أو وحدة سياسية خلال فترة زمنية معينة وعادة ما يعبر عنه بنسبة مئوية ، كأن يقال على سبيل المثال ان نسبة النمو الحضري في العراق ما بين 1987-1997 هو (20%).</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ومعنى الفقر:</dc:title>
  <dc:creator>saad</dc:creator>
  <cp:lastModifiedBy>saad</cp:lastModifiedBy>
  <cp:revision>9</cp:revision>
  <dcterms:created xsi:type="dcterms:W3CDTF">2019-03-05T21:59:20Z</dcterms:created>
  <dcterms:modified xsi:type="dcterms:W3CDTF">2019-05-23T13:51:54Z</dcterms:modified>
</cp:coreProperties>
</file>