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81F0DA0-9DEA-4D08-A457-0CA5B5212848}" type="datetimeFigureOut">
              <a:rPr lang="ar-IQ" smtClean="0"/>
              <a:t>19/09/1440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640A5A0-6EC0-4557-9263-EDF6FC51CB32}"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081F0DA0-9DEA-4D08-A457-0CA5B5212848}" type="datetimeFigureOut">
              <a:rPr lang="ar-IQ" smtClean="0"/>
              <a:t>19/09/1440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F0DA0-9DEA-4D08-A457-0CA5B5212848}" type="datetimeFigureOut">
              <a:rPr lang="ar-IQ" smtClean="0"/>
              <a:t>19/09/1440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81F0DA0-9DEA-4D08-A457-0CA5B5212848}" type="datetimeFigureOut">
              <a:rPr lang="ar-IQ" smtClean="0"/>
              <a:t>19/09/1440</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640A5A0-6EC0-4557-9263-EDF6FC51CB3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2708920"/>
            <a:ext cx="7992887" cy="3225744"/>
          </a:xfrm>
        </p:spPr>
        <p:txBody>
          <a:bodyPr>
            <a:noAutofit/>
          </a:bodyPr>
          <a:lstStyle/>
          <a:p>
            <a:pPr algn="just"/>
            <a:endParaRPr lang="ar-IQ" sz="3600" b="1" dirty="0" smtClean="0">
              <a:solidFill>
                <a:schemeClr val="accent6">
                  <a:lumMod val="75000"/>
                </a:schemeClr>
              </a:solidFill>
              <a:latin typeface="Arial" panose="020B0604020202020204" pitchFamily="34" charset="0"/>
              <a:cs typeface="Arial" panose="020B0604020202020204" pitchFamily="34" charset="0"/>
            </a:endParaRP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المرحلة الثالثة</a:t>
            </a: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اسم المادة : الأنثروبولوجيا الحضرية.</a:t>
            </a:r>
          </a:p>
          <a:p>
            <a:pPr algn="ctr"/>
            <a:r>
              <a:rPr lang="ar-IQ" sz="3600" b="1" dirty="0" err="1" smtClean="0">
                <a:solidFill>
                  <a:schemeClr val="accent6">
                    <a:lumMod val="75000"/>
                  </a:schemeClr>
                </a:solidFill>
                <a:latin typeface="Arial" panose="020B0604020202020204" pitchFamily="34" charset="0"/>
                <a:cs typeface="Arial" panose="020B0604020202020204" pitchFamily="34" charset="0"/>
              </a:rPr>
              <a:t>أ.م.د</a:t>
            </a:r>
            <a:r>
              <a:rPr lang="ar-IQ" sz="3600" b="1" dirty="0" smtClean="0">
                <a:solidFill>
                  <a:schemeClr val="accent6">
                    <a:lumMod val="75000"/>
                  </a:schemeClr>
                </a:solidFill>
                <a:latin typeface="Arial" panose="020B0604020202020204" pitchFamily="34" charset="0"/>
                <a:cs typeface="Arial" panose="020B0604020202020204" pitchFamily="34" charset="0"/>
              </a:rPr>
              <a:t>. سعد الكرعاوي</a:t>
            </a:r>
            <a:endParaRPr lang="ar-IQ" sz="3600" b="1" dirty="0">
              <a:solidFill>
                <a:schemeClr val="accent6">
                  <a:lumMod val="75000"/>
                </a:schemeClr>
              </a:solidFill>
              <a:latin typeface="Arial" panose="020B0604020202020204" pitchFamily="34" charset="0"/>
              <a:cs typeface="Arial" panose="020B0604020202020204" pitchFamily="34" charset="0"/>
            </a:endParaRPr>
          </a:p>
        </p:txBody>
      </p:sp>
      <p:sp>
        <p:nvSpPr>
          <p:cNvPr id="2" name="عنوان 1"/>
          <p:cNvSpPr>
            <a:spLocks noGrp="1"/>
          </p:cNvSpPr>
          <p:nvPr>
            <p:ph type="ctrTitle"/>
          </p:nvPr>
        </p:nvSpPr>
        <p:spPr>
          <a:xfrm>
            <a:off x="827584" y="404665"/>
            <a:ext cx="7272808" cy="1584175"/>
          </a:xfrm>
        </p:spPr>
        <p:txBody>
          <a:bodyPr/>
          <a:lstStyle/>
          <a:p>
            <a:pPr marL="182880" indent="0" algn="ctr">
              <a:buNone/>
            </a:pPr>
            <a:r>
              <a:rPr lang="ar-SA" sz="3600" u="sng" dirty="0">
                <a:effectLst/>
                <a:latin typeface="Arial" panose="020B0604020202020204" pitchFamily="34" charset="0"/>
                <a:cs typeface="Arial" panose="020B0604020202020204" pitchFamily="34" charset="0"/>
              </a:rPr>
              <a:t>المجتمع المحلي (آراء في المجتمع المحلي)</a:t>
            </a:r>
            <a:endParaRPr lang="en-US" sz="36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604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83568" y="548680"/>
            <a:ext cx="7848872" cy="5904656"/>
          </a:xfrm>
        </p:spPr>
        <p:txBody>
          <a:bodyPr>
            <a:normAutofit fontScale="92500" lnSpcReduction="10000"/>
          </a:bodyPr>
          <a:lstStyle/>
          <a:p>
            <a:pPr marL="45720" indent="0" algn="just">
              <a:buNone/>
            </a:pPr>
            <a:r>
              <a:rPr lang="ar-SA" sz="3500" b="1" dirty="0">
                <a:latin typeface="Arial" panose="020B0604020202020204" pitchFamily="34" charset="0"/>
                <a:cs typeface="Arial" panose="020B0604020202020204" pitchFamily="34" charset="0"/>
              </a:rPr>
              <a:t> </a:t>
            </a:r>
            <a:r>
              <a:rPr lang="ar-SA" sz="3500" b="1" dirty="0">
                <a:solidFill>
                  <a:srgbClr val="FF0000"/>
                </a:solidFill>
                <a:latin typeface="Arial" panose="020B0604020202020204" pitchFamily="34" charset="0"/>
                <a:cs typeface="Arial" panose="020B0604020202020204" pitchFamily="34" charset="0"/>
              </a:rPr>
              <a:t>ارتبط مفهوم المجتمع المحلي شأنه في ذلك شأن معظم المفاهيم السوسيولوجية التي اشتقت منه لغة الحياة اليومية بمعاني كثيرة ومتعددة</a:t>
            </a:r>
            <a:r>
              <a:rPr lang="en-US" sz="3500" b="1" dirty="0">
                <a:solidFill>
                  <a:srgbClr val="FF0000"/>
                </a:solidFill>
                <a:latin typeface="Arial" panose="020B0604020202020204" pitchFamily="34" charset="0"/>
                <a:cs typeface="Arial" panose="020B0604020202020204" pitchFamily="34" charset="0"/>
              </a:rPr>
              <a:t>. </a:t>
            </a:r>
            <a:r>
              <a:rPr lang="ar-SA" sz="3500" b="1" dirty="0">
                <a:solidFill>
                  <a:srgbClr val="FF0000"/>
                </a:solidFill>
                <a:latin typeface="Arial" panose="020B0604020202020204" pitchFamily="34" charset="0"/>
                <a:cs typeface="Arial" panose="020B0604020202020204" pitchFamily="34" charset="0"/>
              </a:rPr>
              <a:t>وتنقسم التعريفات إلى قسمين رئيسيين</a:t>
            </a:r>
            <a:r>
              <a:rPr lang="en-US" sz="3500" b="1" dirty="0">
                <a:solidFill>
                  <a:srgbClr val="FF0000"/>
                </a:solidFill>
                <a:latin typeface="Arial" panose="020B0604020202020204" pitchFamily="34" charset="0"/>
                <a:cs typeface="Arial" panose="020B0604020202020204" pitchFamily="34" charset="0"/>
              </a:rPr>
              <a:t>:</a:t>
            </a:r>
          </a:p>
          <a:p>
            <a:pPr marL="45720" indent="0" algn="just">
              <a:buNone/>
            </a:pPr>
            <a:r>
              <a:rPr lang="ar-SA" sz="3500" b="1" u="sng" dirty="0">
                <a:solidFill>
                  <a:srgbClr val="FF0000"/>
                </a:solidFill>
                <a:latin typeface="Arial" panose="020B0604020202020204" pitchFamily="34" charset="0"/>
                <a:cs typeface="Arial" panose="020B0604020202020204" pitchFamily="34" charset="0"/>
              </a:rPr>
              <a:t>أولاً تعريفات وجهات النظر التقليدية أو الكلاسيكية</a:t>
            </a:r>
            <a:r>
              <a:rPr lang="en-US" sz="3500" b="1" u="sng" dirty="0">
                <a:solidFill>
                  <a:srgbClr val="FF0000"/>
                </a:solidFill>
                <a:latin typeface="Arial" panose="020B0604020202020204" pitchFamily="34" charset="0"/>
                <a:cs typeface="Arial" panose="020B0604020202020204" pitchFamily="34" charset="0"/>
              </a:rPr>
              <a:t>:</a:t>
            </a:r>
            <a:endParaRPr lang="en-US" sz="3500" b="1" dirty="0">
              <a:solidFill>
                <a:srgbClr val="FF0000"/>
              </a:solidFill>
              <a:latin typeface="Arial" panose="020B0604020202020204" pitchFamily="34" charset="0"/>
              <a:cs typeface="Arial" panose="020B0604020202020204" pitchFamily="34" charset="0"/>
            </a:endParaRPr>
          </a:p>
          <a:p>
            <a:pPr marL="45720" indent="0" algn="just">
              <a:buNone/>
            </a:pPr>
            <a:r>
              <a:rPr lang="ar-SA" sz="3500" b="1" dirty="0">
                <a:solidFill>
                  <a:srgbClr val="FF0000"/>
                </a:solidFill>
                <a:latin typeface="Arial" panose="020B0604020202020204" pitchFamily="34" charset="0"/>
                <a:cs typeface="Arial" panose="020B0604020202020204" pitchFamily="34" charset="0"/>
              </a:rPr>
              <a:t>تعريف روبرت </a:t>
            </a:r>
            <a:r>
              <a:rPr lang="ar-SA" sz="3500" b="1" dirty="0" err="1">
                <a:solidFill>
                  <a:srgbClr val="FF0000"/>
                </a:solidFill>
                <a:latin typeface="Arial" panose="020B0604020202020204" pitchFamily="34" charset="0"/>
                <a:cs typeface="Arial" panose="020B0604020202020204" pitchFamily="34" charset="0"/>
              </a:rPr>
              <a:t>ماكيفر</a:t>
            </a:r>
            <a:r>
              <a:rPr lang="ar-SA" sz="3500" b="1" dirty="0">
                <a:solidFill>
                  <a:srgbClr val="FF0000"/>
                </a:solidFill>
                <a:latin typeface="Arial" panose="020B0604020202020204" pitchFamily="34" charset="0"/>
                <a:cs typeface="Arial" panose="020B0604020202020204" pitchFamily="34" charset="0"/>
              </a:rPr>
              <a:t> : </a:t>
            </a:r>
            <a:endParaRPr lang="en-US" sz="3500" b="1" dirty="0">
              <a:solidFill>
                <a:srgbClr val="FF0000"/>
              </a:solidFill>
              <a:latin typeface="Arial" panose="020B0604020202020204" pitchFamily="34" charset="0"/>
              <a:cs typeface="Arial" panose="020B0604020202020204" pitchFamily="34" charset="0"/>
            </a:endParaRPr>
          </a:p>
          <a:p>
            <a:pPr marL="45720" indent="0" algn="just">
              <a:buNone/>
            </a:pPr>
            <a:r>
              <a:rPr lang="ar-SA" sz="3500" b="1" dirty="0">
                <a:solidFill>
                  <a:srgbClr val="FF0000"/>
                </a:solidFill>
                <a:latin typeface="Arial" panose="020B0604020202020204" pitchFamily="34" charset="0"/>
                <a:cs typeface="Arial" panose="020B0604020202020204" pitchFamily="34" charset="0"/>
              </a:rPr>
              <a:t>المجتمع المحلي هو وحدة اجتماعية تجمع بين أعضاءها مجموعة من المصالح المشتركة، وتسود بينهم قيم عامة وشعور بالانتماء، بالدرجة التي تمكنهم من المشاركة في الظروف الأساسية لحياة </a:t>
            </a:r>
            <a:r>
              <a:rPr lang="ar-SA" sz="3500" b="1" dirty="0" smtClean="0">
                <a:solidFill>
                  <a:srgbClr val="FF0000"/>
                </a:solidFill>
                <a:latin typeface="Arial" panose="020B0604020202020204" pitchFamily="34" charset="0"/>
                <a:cs typeface="Arial" panose="020B0604020202020204" pitchFamily="34" charset="0"/>
              </a:rPr>
              <a:t>مشتركة</a:t>
            </a:r>
            <a:endParaRPr lang="ar-IQ" sz="3500" b="1" dirty="0" smtClean="0">
              <a:solidFill>
                <a:srgbClr val="FF0000"/>
              </a:solidFill>
              <a:latin typeface="Arial" panose="020B0604020202020204" pitchFamily="34" charset="0"/>
              <a:cs typeface="Arial" panose="020B0604020202020204" pitchFamily="34" charset="0"/>
            </a:endParaRPr>
          </a:p>
          <a:p>
            <a:pPr marL="45720" indent="0" algn="just">
              <a:buNone/>
            </a:pPr>
            <a:r>
              <a:rPr lang="ar-DZ" sz="3500" b="1" dirty="0" smtClean="0">
                <a:latin typeface="Arial" panose="020B0604020202020204" pitchFamily="34" charset="0"/>
                <a:cs typeface="Arial" panose="020B0604020202020204" pitchFamily="34" charset="0"/>
              </a:rPr>
              <a:t> </a:t>
            </a:r>
            <a:r>
              <a:rPr lang="en-US" dirty="0"/>
              <a:t/>
            </a:r>
            <a:br>
              <a:rPr lang="en-US" dirty="0"/>
            </a:br>
            <a:endParaRPr lang="ar-IQ" dirty="0"/>
          </a:p>
        </p:txBody>
      </p:sp>
    </p:spTree>
    <p:extLst>
      <p:ext uri="{BB962C8B-B14F-4D97-AF65-F5344CB8AC3E}">
        <p14:creationId xmlns:p14="http://schemas.microsoft.com/office/powerpoint/2010/main" val="2049238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395537" y="404664"/>
            <a:ext cx="8424936" cy="5904656"/>
          </a:xfrm>
        </p:spPr>
        <p:style>
          <a:lnRef idx="1">
            <a:schemeClr val="accent3"/>
          </a:lnRef>
          <a:fillRef idx="2">
            <a:schemeClr val="accent3"/>
          </a:fillRef>
          <a:effectRef idx="1">
            <a:schemeClr val="accent3"/>
          </a:effectRef>
          <a:fontRef idx="minor">
            <a:schemeClr val="dk1"/>
          </a:fontRef>
        </p:style>
        <p:txBody>
          <a:bodyPr/>
          <a:lstStyle/>
          <a:p>
            <a:pPr marL="182880" indent="0" algn="r">
              <a:buNone/>
            </a:pPr>
            <a:r>
              <a:rPr lang="ar-SA" sz="2800" dirty="0">
                <a:effectLst/>
                <a:latin typeface="Arial" panose="020B0604020202020204" pitchFamily="34" charset="0"/>
                <a:cs typeface="Arial" panose="020B0604020202020204" pitchFamily="34" charset="0"/>
              </a:rPr>
              <a:t>تعريف روبرت </a:t>
            </a:r>
            <a:r>
              <a:rPr lang="ar-SA" sz="2800" dirty="0" smtClean="0">
                <a:effectLst/>
                <a:latin typeface="Arial" panose="020B0604020202020204" pitchFamily="34" charset="0"/>
                <a:cs typeface="Arial" panose="020B0604020202020204" pitchFamily="34" charset="0"/>
              </a:rPr>
              <a:t>بارك: </a:t>
            </a:r>
            <a:r>
              <a:rPr lang="en-US" sz="2800" dirty="0" smtClean="0">
                <a:effectLst/>
                <a:latin typeface="Arial" panose="020B0604020202020204" pitchFamily="34" charset="0"/>
                <a:cs typeface="Arial" panose="020B0604020202020204" pitchFamily="34" charset="0"/>
              </a:rPr>
              <a:t/>
            </a:r>
            <a:br>
              <a:rPr lang="en-US" sz="2800" dirty="0" smtClean="0">
                <a:effectLst/>
                <a:latin typeface="Arial" panose="020B0604020202020204" pitchFamily="34" charset="0"/>
                <a:cs typeface="Arial" panose="020B0604020202020204" pitchFamily="34" charset="0"/>
              </a:rPr>
            </a:br>
            <a:r>
              <a:rPr lang="en-US" sz="2800" dirty="0">
                <a:effectLst/>
                <a:latin typeface="Arial" panose="020B0604020202020204" pitchFamily="34" charset="0"/>
                <a:cs typeface="Arial" panose="020B0604020202020204" pitchFamily="34" charset="0"/>
              </a:rPr>
              <a:t/>
            </a:r>
            <a:br>
              <a:rPr lang="en-US" sz="2800" dirty="0">
                <a:effectLst/>
                <a:latin typeface="Arial" panose="020B0604020202020204" pitchFamily="34" charset="0"/>
                <a:cs typeface="Arial" panose="020B0604020202020204" pitchFamily="34" charset="0"/>
              </a:rPr>
            </a:br>
            <a:r>
              <a:rPr lang="ar-SA" sz="2800" dirty="0">
                <a:effectLst/>
                <a:latin typeface="Arial" panose="020B0604020202020204" pitchFamily="34" charset="0"/>
                <a:cs typeface="Arial" panose="020B0604020202020204" pitchFamily="34" charset="0"/>
              </a:rPr>
              <a:t>"أن المجتمع المحلي في أوسع معاني المفهوم يشير إلى دلالات وارتباطات مكانية جغرافية، وأن المدن الصغرى والكبرى والقرى بل والعالم بأسره تعتبر كلها رغم ما بينها من الاختلافات في الثقافة والتنظيم والمصالح.. الخ، مجتمعات محلية في المقام الأول</a:t>
            </a:r>
            <a:r>
              <a:rPr lang="en-US" sz="2800" dirty="0">
                <a:effectLst/>
                <a:latin typeface="Arial" panose="020B0604020202020204" pitchFamily="34" charset="0"/>
                <a:cs typeface="Arial" panose="020B0604020202020204" pitchFamily="34" charset="0"/>
              </a:rPr>
              <a:t>". </a:t>
            </a:r>
            <a:br>
              <a:rPr lang="en-US" sz="2800" dirty="0">
                <a:effectLst/>
                <a:latin typeface="Arial" panose="020B0604020202020204" pitchFamily="34" charset="0"/>
                <a:cs typeface="Arial" panose="020B0604020202020204" pitchFamily="34" charset="0"/>
              </a:rPr>
            </a:br>
            <a:r>
              <a:rPr lang="ar-SA" sz="2800" dirty="0">
                <a:effectLst/>
                <a:latin typeface="Arial" panose="020B0604020202020204" pitchFamily="34" charset="0"/>
                <a:cs typeface="Arial" panose="020B0604020202020204" pitchFamily="34" charset="0"/>
              </a:rPr>
              <a:t>تعريف لويس ويرث: </a:t>
            </a:r>
            <a:r>
              <a:rPr lang="en-US" sz="2800" dirty="0" smtClean="0">
                <a:effectLst/>
                <a:latin typeface="Arial" panose="020B0604020202020204" pitchFamily="34" charset="0"/>
                <a:cs typeface="Arial" panose="020B0604020202020204" pitchFamily="34" charset="0"/>
              </a:rPr>
              <a:t/>
            </a:r>
            <a:br>
              <a:rPr lang="en-US" sz="2800" dirty="0" smtClean="0">
                <a:effectLst/>
                <a:latin typeface="Arial" panose="020B0604020202020204" pitchFamily="34" charset="0"/>
                <a:cs typeface="Arial" panose="020B0604020202020204" pitchFamily="34" charset="0"/>
              </a:rPr>
            </a:br>
            <a:r>
              <a:rPr lang="en-US" sz="2800" dirty="0">
                <a:effectLst/>
                <a:latin typeface="Arial" panose="020B0604020202020204" pitchFamily="34" charset="0"/>
                <a:cs typeface="Arial" panose="020B0604020202020204" pitchFamily="34" charset="0"/>
              </a:rPr>
              <a:t/>
            </a:r>
            <a:br>
              <a:rPr lang="en-US" sz="2800" dirty="0">
                <a:effectLst/>
                <a:latin typeface="Arial" panose="020B0604020202020204" pitchFamily="34" charset="0"/>
                <a:cs typeface="Arial" panose="020B0604020202020204" pitchFamily="34" charset="0"/>
              </a:rPr>
            </a:br>
            <a:r>
              <a:rPr lang="ar-SA" sz="2800" dirty="0">
                <a:effectLst/>
                <a:latin typeface="Arial" panose="020B0604020202020204" pitchFamily="34" charset="0"/>
                <a:cs typeface="Arial" panose="020B0604020202020204" pitchFamily="34" charset="0"/>
              </a:rPr>
              <a:t> أن المجتمع المحلي يتميز بما له من أساس مكاني إقليمي يتوزع من خلاله الأفراد والجماعات والأنشطة، وبما يسوده من معيشة مشتركة تقوم على أساس الاعتماد المتبادل بين الأفراد، وبخاصة في مجال تبادل المصلحة</a:t>
            </a:r>
            <a:r>
              <a:rPr lang="en-US" sz="2800" dirty="0">
                <a:effectLst/>
                <a:latin typeface="Arial" panose="020B0604020202020204" pitchFamily="34" charset="0"/>
                <a:cs typeface="Arial" panose="020B0604020202020204" pitchFamily="34" charset="0"/>
              </a:rPr>
              <a:t>.</a:t>
            </a:r>
            <a:br>
              <a:rPr lang="en-US" sz="2800" dirty="0">
                <a:effectLst/>
                <a:latin typeface="Arial" panose="020B0604020202020204" pitchFamily="34" charset="0"/>
                <a:cs typeface="Arial" panose="020B0604020202020204" pitchFamily="34" charset="0"/>
              </a:rPr>
            </a:br>
            <a:r>
              <a:rPr lang="en-US" sz="2800" dirty="0">
                <a:effectLst/>
                <a:latin typeface="Arial" panose="020B0604020202020204" pitchFamily="34" charset="0"/>
                <a:cs typeface="Arial" panose="020B0604020202020204" pitchFamily="34" charset="0"/>
              </a:rPr>
              <a:t/>
            </a:r>
            <a:br>
              <a:rPr lang="en-US" sz="2800" dirty="0">
                <a:effectLst/>
                <a:latin typeface="Arial" panose="020B0604020202020204" pitchFamily="34" charset="0"/>
                <a:cs typeface="Arial" panose="020B0604020202020204" pitchFamily="34" charset="0"/>
              </a:rPr>
            </a:br>
            <a:endParaRPr lang="ar-IQ"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15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23528" y="731520"/>
            <a:ext cx="8352928" cy="5505792"/>
          </a:xfrm>
        </p:spPr>
        <p:txBody>
          <a:bodyPr>
            <a:normAutofit/>
          </a:bodyPr>
          <a:lstStyle/>
          <a:p>
            <a:pPr marL="45720" indent="0" algn="ctr">
              <a:buNone/>
            </a:pPr>
            <a:r>
              <a:rPr lang="ar-SA" sz="2800" b="1" dirty="0">
                <a:latin typeface="Arial" panose="020B0604020202020204" pitchFamily="34" charset="0"/>
                <a:cs typeface="Arial" panose="020B0604020202020204" pitchFamily="34" charset="0"/>
              </a:rPr>
              <a:t>ثانياً: </a:t>
            </a:r>
            <a:r>
              <a:rPr lang="ar-SA" sz="2800" b="1" dirty="0" smtClean="0">
                <a:latin typeface="Arial" panose="020B0604020202020204" pitchFamily="34" charset="0"/>
                <a:cs typeface="Arial" panose="020B0604020202020204" pitchFamily="34" charset="0"/>
              </a:rPr>
              <a:t>تعريفات </a:t>
            </a:r>
            <a:r>
              <a:rPr lang="ar-SA" sz="2800" b="1" dirty="0">
                <a:latin typeface="Arial" panose="020B0604020202020204" pitchFamily="34" charset="0"/>
                <a:cs typeface="Arial" panose="020B0604020202020204" pitchFamily="34" charset="0"/>
              </a:rPr>
              <a:t>وجهات النظر المتطورة أو الأكثر حداثة</a:t>
            </a:r>
            <a:r>
              <a:rPr lang="en-US" sz="2800" b="1" dirty="0" smtClean="0">
                <a:latin typeface="Arial" panose="020B0604020202020204" pitchFamily="34" charset="0"/>
                <a:cs typeface="Arial" panose="020B0604020202020204" pitchFamily="34" charset="0"/>
              </a:rPr>
              <a:t>.</a:t>
            </a:r>
            <a:endParaRPr lang="ar-IQ" sz="2800" b="1" dirty="0" smtClean="0">
              <a:latin typeface="Arial" panose="020B0604020202020204" pitchFamily="34" charset="0"/>
              <a:cs typeface="Arial" panose="020B0604020202020204" pitchFamily="34" charset="0"/>
            </a:endParaRPr>
          </a:p>
          <a:p>
            <a:pPr marL="45720" indent="0" algn="just">
              <a:buNone/>
            </a:pPr>
            <a:r>
              <a:rPr lang="ar-SA" sz="3200" b="1" dirty="0">
                <a:solidFill>
                  <a:srgbClr val="FF0000"/>
                </a:solidFill>
                <a:latin typeface="Arial" panose="020B0604020202020204" pitchFamily="34" charset="0"/>
                <a:cs typeface="Arial" panose="020B0604020202020204" pitchFamily="34" charset="0"/>
              </a:rPr>
              <a:t>انتقد </a:t>
            </a:r>
            <a:r>
              <a:rPr lang="ar-SA" sz="3200" b="1" u="sng" dirty="0">
                <a:solidFill>
                  <a:srgbClr val="FF0000"/>
                </a:solidFill>
                <a:latin typeface="Arial" panose="020B0604020202020204" pitchFamily="34" charset="0"/>
                <a:cs typeface="Arial" panose="020B0604020202020204" pitchFamily="34" charset="0"/>
              </a:rPr>
              <a:t>فيبر</a:t>
            </a:r>
            <a:r>
              <a:rPr lang="ar-SA" sz="3200" b="1" dirty="0">
                <a:solidFill>
                  <a:srgbClr val="FF0000"/>
                </a:solidFill>
                <a:latin typeface="Arial" panose="020B0604020202020204" pitchFamily="34" charset="0"/>
                <a:cs typeface="Arial" panose="020B0604020202020204" pitchFamily="34" charset="0"/>
              </a:rPr>
              <a:t> تصور أن المجتمع المحلي وحدة اجتماعية ذات ارتباط وتحديد مكاني، إن إنسان العصر الحديث، وبخاصة سكان الحضر يعيش في مجتمعات محلية عديدة كما أن هذه المجتمعات التي يرتبط بها وينتمي إليها لم تعد مجرد مكان محدد يلتزم به كأسلافهم بل أصبح أكثر ارتباطاً بمجتمعات المصلحة المتنوعة مهما اختلف أساس هذه المصلحة، ولم يعد الأفراد بحاجة إلى التركيز المكاني، ومن ثم لم تعد الحدود المكانية مؤشراً هاماً للعلاقات الوظيفية أو أساساً للنظام في المجتمع</a:t>
            </a:r>
            <a:r>
              <a:rPr lang="en-US" sz="3200" b="1" dirty="0">
                <a:solidFill>
                  <a:srgbClr val="FF0000"/>
                </a:solidFill>
                <a:latin typeface="Arial" panose="020B0604020202020204" pitchFamily="34" charset="0"/>
                <a:cs typeface="Arial" panose="020B0604020202020204" pitchFamily="34" charset="0"/>
              </a:rPr>
              <a:t>.</a:t>
            </a:r>
          </a:p>
          <a:p>
            <a:pPr marL="45720" indent="0" algn="just">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32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39552" y="620688"/>
            <a:ext cx="8064896" cy="5832648"/>
          </a:xfrm>
        </p:spPr>
        <p:txBody>
          <a:bodyPr>
            <a:noAutofit/>
          </a:bodyPr>
          <a:lstStyle/>
          <a:p>
            <a:pPr marL="45720" indent="0" algn="just">
              <a:buNone/>
            </a:pPr>
            <a:r>
              <a:rPr lang="ar-SA" sz="3200" b="1" dirty="0">
                <a:solidFill>
                  <a:srgbClr val="FF0000"/>
                </a:solidFill>
                <a:latin typeface="Arial" panose="020B0604020202020204" pitchFamily="34" charset="0"/>
                <a:cs typeface="Arial" panose="020B0604020202020204" pitchFamily="34" charset="0"/>
              </a:rPr>
              <a:t>ويعد تعريف </a:t>
            </a:r>
            <a:r>
              <a:rPr lang="ar-SA" sz="3200" b="1" u="sng" dirty="0">
                <a:solidFill>
                  <a:srgbClr val="FF0000"/>
                </a:solidFill>
                <a:latin typeface="Arial" panose="020B0604020202020204" pitchFamily="34" charset="0"/>
                <a:cs typeface="Arial" panose="020B0604020202020204" pitchFamily="34" charset="0"/>
              </a:rPr>
              <a:t>رونالد وارن</a:t>
            </a:r>
            <a:r>
              <a:rPr lang="ar-SA" sz="3200" b="1" dirty="0">
                <a:solidFill>
                  <a:srgbClr val="FF0000"/>
                </a:solidFill>
                <a:latin typeface="Arial" panose="020B0604020202020204" pitchFamily="34" charset="0"/>
                <a:cs typeface="Arial" panose="020B0604020202020204" pitchFamily="34" charset="0"/>
              </a:rPr>
              <a:t> من أحدث التعريفات "ويتضمن بعداً سيكولوجياً وآخر جغرافي وثالث </a:t>
            </a:r>
            <a:r>
              <a:rPr lang="ar-SA" sz="3200" b="1" dirty="0" err="1">
                <a:solidFill>
                  <a:srgbClr val="FF0000"/>
                </a:solidFill>
                <a:latin typeface="Arial" panose="020B0604020202020204" pitchFamily="34" charset="0"/>
                <a:cs typeface="Arial" panose="020B0604020202020204" pitchFamily="34" charset="0"/>
              </a:rPr>
              <a:t>سوسيولوجي</a:t>
            </a:r>
            <a:r>
              <a:rPr lang="ar-SA" sz="3200" b="1" dirty="0">
                <a:solidFill>
                  <a:srgbClr val="FF0000"/>
                </a:solidFill>
                <a:latin typeface="Arial" panose="020B0604020202020204" pitchFamily="34" charset="0"/>
                <a:cs typeface="Arial" panose="020B0604020202020204" pitchFamily="34" charset="0"/>
              </a:rPr>
              <a:t> فهو من الناحية السوسيولوجية يتضمن المصالح المشتركة والخصائص المميزة للأفراد والروابط المشتركة بينهم كما هو الحال بالنسبة لمجتمع المصلحة، كما أنه من الناحية الجغرافية يشير إلى منطقة بعينها يحتشد فيها جماعات من الإفراد ومن وجهة النظر السوسيولوجية يرتبط البعدان السيكولوجي والجغرافي معاً ليشير المصطلح إلى المصالح المشتركة وإلى أنماط متميزة من السلوك يختص بها جماعات بعينها من الأفراد نظراً لاشتراكهم في نفس المنطقة أو المكان</a:t>
            </a:r>
            <a:r>
              <a:rPr lang="en-US" sz="3200" b="1" dirty="0">
                <a:solidFill>
                  <a:srgbClr val="FF0000"/>
                </a:solidFill>
                <a:latin typeface="Arial" panose="020B0604020202020204" pitchFamily="34" charset="0"/>
                <a:cs typeface="Arial" panose="020B0604020202020204" pitchFamily="34" charset="0"/>
              </a:rPr>
              <a:t>.</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4157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11560" y="731520"/>
            <a:ext cx="8064896" cy="5577800"/>
          </a:xfrm>
        </p:spPr>
        <p:txBody>
          <a:bodyPr>
            <a:normAutofit/>
          </a:bodyPr>
          <a:lstStyle/>
          <a:p>
            <a:pPr marL="45720" indent="0">
              <a:buNone/>
            </a:pPr>
            <a:r>
              <a:rPr lang="ar-SA" sz="3200" b="1" dirty="0">
                <a:solidFill>
                  <a:schemeClr val="accent6">
                    <a:lumMod val="50000"/>
                  </a:schemeClr>
                </a:solidFill>
                <a:latin typeface="Arial" panose="020B0604020202020204" pitchFamily="34" charset="0"/>
                <a:cs typeface="Arial" panose="020B0604020202020204" pitchFamily="34" charset="0"/>
              </a:rPr>
              <a:t>عناصر التعريف</a:t>
            </a:r>
            <a:r>
              <a:rPr lang="en-US" sz="3200" b="1" dirty="0">
                <a:solidFill>
                  <a:schemeClr val="accent6">
                    <a:lumMod val="50000"/>
                  </a:schemeClr>
                </a:solidFill>
                <a:latin typeface="Arial" panose="020B0604020202020204" pitchFamily="34" charset="0"/>
                <a:cs typeface="Arial" panose="020B0604020202020204" pitchFamily="34" charset="0"/>
              </a:rPr>
              <a:t>:</a:t>
            </a:r>
          </a:p>
          <a:p>
            <a:pPr marL="45720" indent="0">
              <a:buNone/>
            </a:pPr>
            <a:r>
              <a:rPr lang="ar-SA" sz="3200" b="1" dirty="0">
                <a:solidFill>
                  <a:schemeClr val="accent6">
                    <a:lumMod val="50000"/>
                  </a:schemeClr>
                </a:solidFill>
                <a:latin typeface="Arial" panose="020B0604020202020204" pitchFamily="34" charset="0"/>
                <a:cs typeface="Arial" panose="020B0604020202020204" pitchFamily="34" charset="0"/>
              </a:rPr>
              <a:t>أ – عنصر الإقليم أو المكان المحدد: </a:t>
            </a:r>
            <a:endParaRPr lang="ar-IQ" sz="3200" b="1" dirty="0" smtClean="0">
              <a:solidFill>
                <a:schemeClr val="accent6">
                  <a:lumMod val="50000"/>
                </a:schemeClr>
              </a:solidFill>
              <a:latin typeface="Arial" panose="020B0604020202020204" pitchFamily="34" charset="0"/>
              <a:cs typeface="Arial" panose="020B0604020202020204" pitchFamily="34" charset="0"/>
            </a:endParaRPr>
          </a:p>
          <a:p>
            <a:pPr marL="45720" indent="0">
              <a:buNone/>
            </a:pPr>
            <a:r>
              <a:rPr lang="ar-SA" sz="3200" b="1" dirty="0" smtClean="0">
                <a:solidFill>
                  <a:schemeClr val="accent6">
                    <a:lumMod val="50000"/>
                  </a:schemeClr>
                </a:solidFill>
                <a:latin typeface="Arial" panose="020B0604020202020204" pitchFamily="34" charset="0"/>
                <a:cs typeface="Arial" panose="020B0604020202020204" pitchFamily="34" charset="0"/>
              </a:rPr>
              <a:t>يشير </a:t>
            </a:r>
            <a:r>
              <a:rPr lang="ar-SA" sz="3200" b="1" dirty="0">
                <a:solidFill>
                  <a:schemeClr val="accent6">
                    <a:lumMod val="50000"/>
                  </a:schemeClr>
                </a:solidFill>
                <a:latin typeface="Arial" panose="020B0604020202020204" pitchFamily="34" charset="0"/>
                <a:cs typeface="Arial" panose="020B0604020202020204" pitchFamily="34" charset="0"/>
              </a:rPr>
              <a:t>إلى منطقة محددة ذات خصائص طبيعية أو مصطنعة فريدة ومتميزة يتوافق لها بالضرورة ما يطوره المجتمع من نسق خاص للتنظيم الاجتماعي، ويبدو من الصعب فهم وتفسير طريقة الحياة في المجتمع دون الرجوع إلى خصائص المكان كمتغير أساسي يميز المجتمعات المحلية عن بعضها البعض</a:t>
            </a:r>
            <a:r>
              <a:rPr lang="en-US" sz="3200" b="1" dirty="0">
                <a:solidFill>
                  <a:schemeClr val="accent6">
                    <a:lumMod val="50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83743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95536" y="764704"/>
            <a:ext cx="8280920" cy="5688632"/>
          </a:xfrm>
        </p:spPr>
        <p:txBody>
          <a:bodyPr>
            <a:normAutofit/>
          </a:bodyPr>
          <a:lstStyle/>
          <a:p>
            <a:pPr marL="45720" indent="0" algn="just">
              <a:buNone/>
            </a:pPr>
            <a:r>
              <a:rPr lang="ar-SA" sz="3600" dirty="0">
                <a:solidFill>
                  <a:srgbClr val="FF0000"/>
                </a:solidFill>
                <a:latin typeface="Arial" panose="020B0604020202020204" pitchFamily="34" charset="0"/>
                <a:cs typeface="Arial" panose="020B0604020202020204" pitchFamily="34" charset="0"/>
              </a:rPr>
              <a:t>ب – خاصية الاستقلال والاكتفاء الذاتي</a:t>
            </a:r>
            <a:r>
              <a:rPr lang="ar-SA" sz="3600" dirty="0" smtClean="0">
                <a:solidFill>
                  <a:srgbClr val="FF0000"/>
                </a:solidFill>
                <a:latin typeface="Arial" panose="020B0604020202020204" pitchFamily="34" charset="0"/>
                <a:cs typeface="Arial" panose="020B0604020202020204" pitchFamily="34" charset="0"/>
              </a:rPr>
              <a:t>:</a:t>
            </a:r>
            <a:endParaRPr lang="en-US" sz="3600" dirty="0" smtClean="0">
              <a:solidFill>
                <a:srgbClr val="FF0000"/>
              </a:solidFill>
              <a:latin typeface="Arial" panose="020B0604020202020204" pitchFamily="34" charset="0"/>
              <a:cs typeface="Arial" panose="020B0604020202020204" pitchFamily="34" charset="0"/>
            </a:endParaRPr>
          </a:p>
          <a:p>
            <a:pPr marL="45720" indent="0" algn="just">
              <a:buNone/>
            </a:pPr>
            <a:r>
              <a:rPr lang="ar-SA" sz="3600" dirty="0" smtClean="0">
                <a:solidFill>
                  <a:srgbClr val="FF0000"/>
                </a:solidFill>
                <a:latin typeface="Arial" panose="020B0604020202020204" pitchFamily="34" charset="0"/>
                <a:cs typeface="Arial" panose="020B0604020202020204" pitchFamily="34" charset="0"/>
              </a:rPr>
              <a:t> </a:t>
            </a:r>
            <a:r>
              <a:rPr lang="ar-SA" sz="3600" dirty="0">
                <a:solidFill>
                  <a:srgbClr val="FF0000"/>
                </a:solidFill>
                <a:latin typeface="Arial" panose="020B0604020202020204" pitchFamily="34" charset="0"/>
                <a:cs typeface="Arial" panose="020B0604020202020204" pitchFamily="34" charset="0"/>
              </a:rPr>
              <a:t>المجتمع المحلي عبارة عن جماعة مكتفية بذاتها من الأفراد، فيعتمد الأفراد على بعضهم البعض للقيام بالوظائف الأساسية كما ترتبط الأهداف الجمعية والنشاطات الفردية بتنوع واسع النطاق من الاحتياجات والمصالح والاهتمامات التي لا يمكن لمؤسسة أو تنظيم بعينة أن </a:t>
            </a:r>
            <a:r>
              <a:rPr lang="ar-SA" sz="3600" dirty="0" err="1">
                <a:solidFill>
                  <a:srgbClr val="FF0000"/>
                </a:solidFill>
                <a:latin typeface="Arial" panose="020B0604020202020204" pitchFamily="34" charset="0"/>
                <a:cs typeface="Arial" panose="020B0604020202020204" pitchFamily="34" charset="0"/>
              </a:rPr>
              <a:t>يواجهها</a:t>
            </a:r>
            <a:r>
              <a:rPr lang="ar-SA" sz="3600" dirty="0">
                <a:solidFill>
                  <a:srgbClr val="FF0000"/>
                </a:solidFill>
                <a:latin typeface="Arial" panose="020B0604020202020204" pitchFamily="34" charset="0"/>
                <a:cs typeface="Arial" panose="020B0604020202020204" pitchFamily="34" charset="0"/>
              </a:rPr>
              <a:t> أو يشبعها</a:t>
            </a:r>
            <a:r>
              <a:rPr lang="en-US" sz="3200" dirty="0"/>
              <a:t>.</a:t>
            </a:r>
          </a:p>
        </p:txBody>
      </p:sp>
    </p:spTree>
    <p:extLst>
      <p:ext uri="{BB962C8B-B14F-4D97-AF65-F5344CB8AC3E}">
        <p14:creationId xmlns:p14="http://schemas.microsoft.com/office/powerpoint/2010/main" val="1669120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39552" y="731520"/>
            <a:ext cx="7920880" cy="5073744"/>
          </a:xfrm>
          <a:solidFill>
            <a:schemeClr val="accent3">
              <a:lumMod val="20000"/>
              <a:lumOff val="80000"/>
            </a:schemeClr>
          </a:solidFill>
        </p:spPr>
        <p:txBody>
          <a:bodyPr>
            <a:normAutofit fontScale="85000" lnSpcReduction="20000"/>
          </a:bodyPr>
          <a:lstStyle/>
          <a:p>
            <a:pPr marL="45720" indent="0" algn="just">
              <a:buNone/>
            </a:pPr>
            <a:r>
              <a:rPr lang="ar-SA" sz="4200" b="1" dirty="0">
                <a:solidFill>
                  <a:schemeClr val="accent6"/>
                </a:solidFill>
                <a:latin typeface="Arial" panose="020B0604020202020204" pitchFamily="34" charset="0"/>
                <a:cs typeface="Arial" panose="020B0604020202020204" pitchFamily="34" charset="0"/>
              </a:rPr>
              <a:t>ج – خاصية الوعي الذاتي: وتعتبر من أهم الخصائص المميزة للمجتمع المحلي وتتضمن هذه الخاصية الاعتراف المتبادل بين الأفراد إلى جانب الشعور بالانتماء والتميز</a:t>
            </a:r>
            <a:r>
              <a:rPr lang="en-US" sz="4200" b="1" dirty="0">
                <a:solidFill>
                  <a:schemeClr val="accent6"/>
                </a:solidFill>
                <a:latin typeface="Arial" panose="020B0604020202020204" pitchFamily="34" charset="0"/>
                <a:cs typeface="Arial" panose="020B0604020202020204" pitchFamily="34" charset="0"/>
              </a:rPr>
              <a:t>.</a:t>
            </a:r>
          </a:p>
          <a:p>
            <a:pPr marL="45720" indent="0" algn="just">
              <a:buNone/>
            </a:pPr>
            <a:r>
              <a:rPr lang="ar-SA" sz="4200" b="1" dirty="0">
                <a:solidFill>
                  <a:schemeClr val="accent6"/>
                </a:solidFill>
                <a:latin typeface="Arial" panose="020B0604020202020204" pitchFamily="34" charset="0"/>
                <a:cs typeface="Arial" panose="020B0604020202020204" pitchFamily="34" charset="0"/>
              </a:rPr>
              <a:t>د– القيم والمعايير المشتركة: من أهم ما يميز المجتمع المحلي عن أشكال التنظيم الاجتماعي الأخرى ما يسوده من أنساق خاصة للقيم والمعايير إذ عادة ما يعاد صياغة الكثير من القيم المطلقة في الثقافة الكبرى في ضوء الرموز والأحداث ذات الدلالة والمغزى في السياق المجتمعي المحلي</a:t>
            </a:r>
            <a:r>
              <a:rPr lang="en-US" sz="4200" b="1" dirty="0">
                <a:solidFill>
                  <a:schemeClr val="accent6"/>
                </a:solidFill>
                <a:latin typeface="Arial" panose="020B0604020202020204" pitchFamily="34" charset="0"/>
                <a:cs typeface="Arial" panose="020B0604020202020204" pitchFamily="34" charset="0"/>
              </a:rPr>
              <a:t>.</a:t>
            </a:r>
          </a:p>
          <a:p>
            <a:endParaRPr lang="ar-IQ" dirty="0"/>
          </a:p>
        </p:txBody>
      </p:sp>
    </p:spTree>
    <p:extLst>
      <p:ext uri="{BB962C8B-B14F-4D97-AF65-F5344CB8AC3E}">
        <p14:creationId xmlns:p14="http://schemas.microsoft.com/office/powerpoint/2010/main" val="3270037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62</TotalTime>
  <Words>449</Words>
  <Application>Microsoft Office PowerPoint</Application>
  <PresentationFormat>عرض على الشاشة (3:4)‏</PresentationFormat>
  <Paragraphs>21</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دفق الهواء</vt:lpstr>
      <vt:lpstr>المجتمع المحلي (آراء في المجتمع المحلي)</vt:lpstr>
      <vt:lpstr>عرض تقديمي في PowerPoint</vt:lpstr>
      <vt:lpstr>تعريف روبرت بارك:   "أن المجتمع المحلي في أوسع معاني المفهوم يشير إلى دلالات وارتباطات مكانية جغرافية، وأن المدن الصغرى والكبرى والقرى بل والعالم بأسره تعتبر كلها رغم ما بينها من الاختلافات في الثقافة والتنظيم والمصالح.. الخ، مجتمعات محلية في المقام الأول".  تعريف لويس ويرث:    أن المجتمع المحلي يتميز بما له من أساس مكاني إقليمي يتوزع من خلاله الأفراد والجماعات والأنشطة، وبما يسوده من معيشة مشتركة تقوم على أساس الاعتماد المتبادل بين الأفراد، وبخاصة في مجال تبادل المصلحة.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ومعنى الفقر:</dc:title>
  <dc:creator>saad</dc:creator>
  <cp:lastModifiedBy>saad</cp:lastModifiedBy>
  <cp:revision>7</cp:revision>
  <dcterms:created xsi:type="dcterms:W3CDTF">2019-03-05T21:59:20Z</dcterms:created>
  <dcterms:modified xsi:type="dcterms:W3CDTF">2019-05-23T13:37:08Z</dcterms:modified>
</cp:coreProperties>
</file>