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081F0DA0-9DEA-4D08-A457-0CA5B5212848}"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81F0DA0-9DEA-4D08-A457-0CA5B5212848}"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81F0DA0-9DEA-4D08-A457-0CA5B5212848}"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81F0DA0-9DEA-4D08-A457-0CA5B5212848}"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81F0DA0-9DEA-4D08-A457-0CA5B5212848}"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81F0DA0-9DEA-4D08-A457-0CA5B5212848}" type="datetimeFigureOut">
              <a:rPr lang="ar-IQ" smtClean="0"/>
              <a:t>29/06/1440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81F0DA0-9DEA-4D08-A457-0CA5B5212848}" type="datetimeFigureOut">
              <a:rPr lang="ar-IQ" smtClean="0"/>
              <a:t>29/06/1440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640A5A0-6EC0-4557-9263-EDF6FC51CB32}" type="slidenum">
              <a:rPr lang="ar-IQ" smtClean="0"/>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081F0DA0-9DEA-4D08-A457-0CA5B5212848}" type="datetimeFigureOut">
              <a:rPr lang="ar-IQ" smtClean="0"/>
              <a:t>29/06/1440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F0DA0-9DEA-4D08-A457-0CA5B5212848}" type="datetimeFigureOut">
              <a:rPr lang="ar-IQ" smtClean="0"/>
              <a:t>29/06/1440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81F0DA0-9DEA-4D08-A457-0CA5B5212848}" type="datetimeFigureOut">
              <a:rPr lang="ar-IQ" smtClean="0"/>
              <a:t>29/06/1440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81F0DA0-9DEA-4D08-A457-0CA5B5212848}" type="datetimeFigureOut">
              <a:rPr lang="ar-IQ" smtClean="0"/>
              <a:t>29/06/1440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81F0DA0-9DEA-4D08-A457-0CA5B5212848}" type="datetimeFigureOut">
              <a:rPr lang="ar-IQ" smtClean="0"/>
              <a:t>29/06/1440</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640A5A0-6EC0-4557-9263-EDF6FC51CB3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2708920"/>
            <a:ext cx="7992887" cy="3225744"/>
          </a:xfrm>
        </p:spPr>
        <p:txBody>
          <a:bodyPr>
            <a:noAutofit/>
          </a:bodyPr>
          <a:lstStyle/>
          <a:p>
            <a:pPr algn="just"/>
            <a:endParaRPr lang="ar-IQ" sz="3600" b="1" dirty="0" smtClean="0">
              <a:solidFill>
                <a:schemeClr val="accent6">
                  <a:lumMod val="75000"/>
                </a:schemeClr>
              </a:solidFill>
              <a:latin typeface="Arial" panose="020B0604020202020204" pitchFamily="34" charset="0"/>
              <a:cs typeface="Arial" panose="020B0604020202020204" pitchFamily="34" charset="0"/>
            </a:endParaRPr>
          </a:p>
          <a:p>
            <a:pPr algn="ctr"/>
            <a:r>
              <a:rPr lang="ar-IQ" sz="3600" b="1" dirty="0" smtClean="0">
                <a:solidFill>
                  <a:schemeClr val="accent6">
                    <a:lumMod val="75000"/>
                  </a:schemeClr>
                </a:solidFill>
                <a:latin typeface="Arial" panose="020B0604020202020204" pitchFamily="34" charset="0"/>
                <a:cs typeface="Arial" panose="020B0604020202020204" pitchFamily="34" charset="0"/>
              </a:rPr>
              <a:t>المرحلة الثالثة</a:t>
            </a:r>
          </a:p>
          <a:p>
            <a:pPr algn="ctr"/>
            <a:r>
              <a:rPr lang="ar-IQ" sz="3600" b="1" dirty="0" smtClean="0">
                <a:solidFill>
                  <a:schemeClr val="accent6">
                    <a:lumMod val="75000"/>
                  </a:schemeClr>
                </a:solidFill>
                <a:latin typeface="Arial" panose="020B0604020202020204" pitchFamily="34" charset="0"/>
                <a:cs typeface="Arial" panose="020B0604020202020204" pitchFamily="34" charset="0"/>
              </a:rPr>
              <a:t>اسم المادة : الأنثروبولوجيا الحضرية.</a:t>
            </a:r>
          </a:p>
          <a:p>
            <a:pPr algn="ctr"/>
            <a:r>
              <a:rPr lang="ar-IQ" sz="3600" b="1" dirty="0" err="1" smtClean="0">
                <a:solidFill>
                  <a:schemeClr val="accent6">
                    <a:lumMod val="75000"/>
                  </a:schemeClr>
                </a:solidFill>
                <a:latin typeface="Arial" panose="020B0604020202020204" pitchFamily="34" charset="0"/>
                <a:cs typeface="Arial" panose="020B0604020202020204" pitchFamily="34" charset="0"/>
              </a:rPr>
              <a:t>أ.م.د</a:t>
            </a:r>
            <a:r>
              <a:rPr lang="ar-IQ" sz="3600" b="1" dirty="0" smtClean="0">
                <a:solidFill>
                  <a:schemeClr val="accent6">
                    <a:lumMod val="75000"/>
                  </a:schemeClr>
                </a:solidFill>
                <a:latin typeface="Arial" panose="020B0604020202020204" pitchFamily="34" charset="0"/>
                <a:cs typeface="Arial" panose="020B0604020202020204" pitchFamily="34" charset="0"/>
              </a:rPr>
              <a:t>. سعد الكرعاوي</a:t>
            </a:r>
            <a:endParaRPr lang="ar-IQ" sz="3600" b="1" dirty="0">
              <a:solidFill>
                <a:schemeClr val="accent6">
                  <a:lumMod val="75000"/>
                </a:schemeClr>
              </a:solidFill>
              <a:latin typeface="Arial" panose="020B0604020202020204" pitchFamily="34" charset="0"/>
              <a:cs typeface="Arial" panose="020B0604020202020204" pitchFamily="34" charset="0"/>
            </a:endParaRPr>
          </a:p>
        </p:txBody>
      </p:sp>
      <p:sp>
        <p:nvSpPr>
          <p:cNvPr id="2" name="عنوان 1"/>
          <p:cNvSpPr>
            <a:spLocks noGrp="1"/>
          </p:cNvSpPr>
          <p:nvPr>
            <p:ph type="ctrTitle"/>
          </p:nvPr>
        </p:nvSpPr>
        <p:spPr>
          <a:xfrm>
            <a:off x="827584" y="404665"/>
            <a:ext cx="7272808" cy="1584175"/>
          </a:xfrm>
        </p:spPr>
        <p:txBody>
          <a:bodyPr/>
          <a:lstStyle/>
          <a:p>
            <a:pPr marL="182880" indent="0" algn="ctr">
              <a:buNone/>
            </a:pPr>
            <a:r>
              <a:rPr lang="ar-IQ" dirty="0" smtClean="0">
                <a:solidFill>
                  <a:srgbClr val="FF0000"/>
                </a:solidFill>
              </a:rPr>
              <a:t>أنثروبولوجيا الفقر</a:t>
            </a:r>
            <a:endParaRPr lang="ar-IQ" dirty="0">
              <a:solidFill>
                <a:srgbClr val="FF0000"/>
              </a:solidFill>
            </a:endParaRPr>
          </a:p>
        </p:txBody>
      </p:sp>
    </p:spTree>
    <p:extLst>
      <p:ext uri="{BB962C8B-B14F-4D97-AF65-F5344CB8AC3E}">
        <p14:creationId xmlns:p14="http://schemas.microsoft.com/office/powerpoint/2010/main" val="261604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83568" y="548680"/>
            <a:ext cx="7848872" cy="5904656"/>
          </a:xfrm>
        </p:spPr>
        <p:txBody>
          <a:bodyPr>
            <a:normAutofit lnSpcReduction="10000"/>
          </a:bodyPr>
          <a:lstStyle/>
          <a:p>
            <a:pPr marL="45720" indent="0">
              <a:buNone/>
            </a:pPr>
            <a:r>
              <a:rPr lang="ar-DZ" sz="3600" b="1" dirty="0">
                <a:solidFill>
                  <a:srgbClr val="FF0000"/>
                </a:solidFill>
                <a:latin typeface="Arial" panose="020B0604020202020204" pitchFamily="34" charset="0"/>
                <a:cs typeface="Arial" panose="020B0604020202020204" pitchFamily="34" charset="0"/>
              </a:rPr>
              <a:t>مفهوم ومعنى الفقر</a:t>
            </a:r>
            <a:r>
              <a:rPr lang="ar-DZ" sz="3600" b="1" dirty="0" smtClean="0">
                <a:solidFill>
                  <a:srgbClr val="FF0000"/>
                </a:solidFill>
                <a:latin typeface="Arial" panose="020B0604020202020204" pitchFamily="34" charset="0"/>
                <a:cs typeface="Arial" panose="020B0604020202020204" pitchFamily="34" charset="0"/>
              </a:rPr>
              <a:t>:</a:t>
            </a:r>
            <a:endParaRPr lang="ar-IQ" sz="3600" b="1" dirty="0" smtClean="0">
              <a:solidFill>
                <a:srgbClr val="FF0000"/>
              </a:solidFill>
              <a:latin typeface="Arial" panose="020B0604020202020204" pitchFamily="34" charset="0"/>
              <a:cs typeface="Arial" panose="020B0604020202020204" pitchFamily="34" charset="0"/>
            </a:endParaRPr>
          </a:p>
          <a:p>
            <a:pPr marL="45720" indent="0" algn="just">
              <a:buNone/>
            </a:pPr>
            <a:r>
              <a:rPr lang="ar-IQ" sz="3600" b="1" dirty="0" smtClean="0">
                <a:solidFill>
                  <a:schemeClr val="accent6">
                    <a:lumMod val="75000"/>
                  </a:schemeClr>
                </a:solidFill>
                <a:latin typeface="Arial" panose="020B0604020202020204" pitchFamily="34" charset="0"/>
                <a:cs typeface="Arial" panose="020B0604020202020204" pitchFamily="34" charset="0"/>
              </a:rPr>
              <a:t>       </a:t>
            </a:r>
            <a:r>
              <a:rPr lang="ar-DZ" sz="3600" b="1" dirty="0" smtClean="0">
                <a:solidFill>
                  <a:schemeClr val="accent6">
                    <a:lumMod val="75000"/>
                  </a:schemeClr>
                </a:solidFill>
                <a:latin typeface="Arial" panose="020B0604020202020204" pitchFamily="34" charset="0"/>
                <a:cs typeface="Arial" panose="020B0604020202020204" pitchFamily="34" charset="0"/>
              </a:rPr>
              <a:t>تعددت </a:t>
            </a:r>
            <a:r>
              <a:rPr lang="ar-IQ" sz="3600" b="1" dirty="0">
                <a:solidFill>
                  <a:schemeClr val="accent6">
                    <a:lumMod val="75000"/>
                  </a:schemeClr>
                </a:solidFill>
                <a:latin typeface="Arial" panose="020B0604020202020204" pitchFamily="34" charset="0"/>
                <a:cs typeface="Arial" panose="020B0604020202020204" pitchFamily="34" charset="0"/>
              </a:rPr>
              <a:t>تعريفات الفقر </a:t>
            </a:r>
            <a:r>
              <a:rPr lang="ar-DZ" sz="3600" b="1" dirty="0">
                <a:solidFill>
                  <a:schemeClr val="accent6">
                    <a:lumMod val="75000"/>
                  </a:schemeClr>
                </a:solidFill>
                <a:latin typeface="Arial" panose="020B0604020202020204" pitchFamily="34" charset="0"/>
                <a:cs typeface="Arial" panose="020B0604020202020204" pitchFamily="34" charset="0"/>
              </a:rPr>
              <a:t>وتنوعت حسب وجهات نظر الباحثين والدارسين حول ظاهرة الفقر الصعبة والمعقدة </a:t>
            </a:r>
            <a:r>
              <a:rPr lang="ar-IQ" sz="3600" b="1" dirty="0">
                <a:solidFill>
                  <a:schemeClr val="accent6">
                    <a:lumMod val="75000"/>
                  </a:schemeClr>
                </a:solidFill>
                <a:latin typeface="Arial" panose="020B0604020202020204" pitchFamily="34" charset="0"/>
                <a:cs typeface="Arial" panose="020B0604020202020204" pitchFamily="34" charset="0"/>
              </a:rPr>
              <a:t>لما </a:t>
            </a:r>
            <a:r>
              <a:rPr lang="ar-DZ" sz="3600" b="1" dirty="0">
                <a:solidFill>
                  <a:schemeClr val="accent6">
                    <a:lumMod val="75000"/>
                  </a:schemeClr>
                </a:solidFill>
                <a:latin typeface="Arial" panose="020B0604020202020204" pitchFamily="34" charset="0"/>
                <a:cs typeface="Arial" panose="020B0604020202020204" pitchFamily="34" charset="0"/>
              </a:rPr>
              <a:t>لها </a:t>
            </a:r>
            <a:r>
              <a:rPr lang="ar-IQ" sz="3600" b="1" dirty="0">
                <a:solidFill>
                  <a:schemeClr val="accent6">
                    <a:lumMod val="75000"/>
                  </a:schemeClr>
                </a:solidFill>
                <a:latin typeface="Arial" panose="020B0604020202020204" pitchFamily="34" charset="0"/>
                <a:cs typeface="Arial" panose="020B0604020202020204" pitchFamily="34" charset="0"/>
              </a:rPr>
              <a:t>من </a:t>
            </a:r>
            <a:r>
              <a:rPr lang="ar-DZ" sz="3600" b="1" dirty="0">
                <a:solidFill>
                  <a:schemeClr val="accent6">
                    <a:lumMod val="75000"/>
                  </a:schemeClr>
                </a:solidFill>
                <a:latin typeface="Arial" panose="020B0604020202020204" pitchFamily="34" charset="0"/>
                <a:cs typeface="Arial" panose="020B0604020202020204" pitchFamily="34" charset="0"/>
              </a:rPr>
              <a:t>أبعاد متعددة </a:t>
            </a:r>
            <a:r>
              <a:rPr lang="ar-DZ" sz="3600" b="1" dirty="0" smtClean="0">
                <a:solidFill>
                  <a:schemeClr val="accent6">
                    <a:lumMod val="75000"/>
                  </a:schemeClr>
                </a:solidFill>
                <a:latin typeface="Arial" panose="020B0604020202020204" pitchFamily="34" charset="0"/>
                <a:cs typeface="Arial" panose="020B0604020202020204" pitchFamily="34" charset="0"/>
              </a:rPr>
              <a:t>ومتنوعة:</a:t>
            </a:r>
            <a:endParaRPr lang="ar-IQ" sz="3600" b="1" dirty="0" smtClean="0">
              <a:solidFill>
                <a:schemeClr val="accent6">
                  <a:lumMod val="75000"/>
                </a:schemeClr>
              </a:solidFill>
              <a:latin typeface="Arial" panose="020B0604020202020204" pitchFamily="34" charset="0"/>
              <a:cs typeface="Arial" panose="020B0604020202020204" pitchFamily="34" charset="0"/>
            </a:endParaRPr>
          </a:p>
          <a:p>
            <a:pPr marL="45720" indent="0" algn="just">
              <a:buNone/>
            </a:pPr>
            <a:r>
              <a:rPr lang="ar-DZ" sz="3600" b="1" dirty="0" smtClean="0">
                <a:solidFill>
                  <a:schemeClr val="accent6">
                    <a:lumMod val="75000"/>
                  </a:schemeClr>
                </a:solidFill>
                <a:latin typeface="Arial" panose="020B0604020202020204" pitchFamily="34" charset="0"/>
                <a:cs typeface="Arial" panose="020B0604020202020204" pitchFamily="34" charset="0"/>
              </a:rPr>
              <a:t> </a:t>
            </a:r>
            <a:r>
              <a:rPr lang="ar-DZ" sz="3600" b="1" dirty="0">
                <a:solidFill>
                  <a:schemeClr val="accent6">
                    <a:lumMod val="75000"/>
                  </a:schemeClr>
                </a:solidFill>
                <a:latin typeface="Arial" panose="020B0604020202020204" pitchFamily="34" charset="0"/>
                <a:cs typeface="Arial" panose="020B0604020202020204" pitchFamily="34" charset="0"/>
              </a:rPr>
              <a:t>اقتصادية ، سياسية، اجتماعية، ثقافية وبيئية.</a:t>
            </a:r>
            <a:endParaRPr lang="ar-IQ" sz="3600" b="1" dirty="0">
              <a:solidFill>
                <a:schemeClr val="accent6">
                  <a:lumMod val="75000"/>
                </a:schemeClr>
              </a:solidFill>
              <a:latin typeface="Arial" panose="020B0604020202020204" pitchFamily="34" charset="0"/>
              <a:cs typeface="Arial" panose="020B0604020202020204" pitchFamily="34" charset="0"/>
            </a:endParaRPr>
          </a:p>
          <a:p>
            <a:pPr marL="45720" indent="0" algn="just">
              <a:buNone/>
            </a:pPr>
            <a:r>
              <a:rPr lang="ar-IQ" sz="3600" b="1" dirty="0" smtClean="0">
                <a:solidFill>
                  <a:schemeClr val="accent6">
                    <a:lumMod val="75000"/>
                  </a:schemeClr>
                </a:solidFill>
                <a:latin typeface="Arial" panose="020B0604020202020204" pitchFamily="34" charset="0"/>
                <a:cs typeface="Arial" panose="020B0604020202020204" pitchFamily="34" charset="0"/>
              </a:rPr>
              <a:t>      فهناك </a:t>
            </a:r>
            <a:r>
              <a:rPr lang="ar-DZ" sz="3600" b="1" dirty="0">
                <a:solidFill>
                  <a:schemeClr val="accent6">
                    <a:lumMod val="75000"/>
                  </a:schemeClr>
                </a:solidFill>
                <a:latin typeface="Arial" panose="020B0604020202020204" pitchFamily="34" charset="0"/>
                <a:cs typeface="Arial" panose="020B0604020202020204" pitchFamily="34" charset="0"/>
              </a:rPr>
              <a:t>من ويرى </a:t>
            </a:r>
            <a:r>
              <a:rPr lang="ar-IQ" sz="3600" b="1" dirty="0">
                <a:solidFill>
                  <a:schemeClr val="accent6">
                    <a:lumMod val="75000"/>
                  </a:schemeClr>
                </a:solidFill>
                <a:latin typeface="Arial" panose="020B0604020202020204" pitchFamily="34" charset="0"/>
                <a:cs typeface="Arial" panose="020B0604020202020204" pitchFamily="34" charset="0"/>
              </a:rPr>
              <a:t>ب</a:t>
            </a:r>
            <a:r>
              <a:rPr lang="ar-DZ" sz="3600" b="1" dirty="0">
                <a:solidFill>
                  <a:schemeClr val="accent6">
                    <a:lumMod val="75000"/>
                  </a:schemeClr>
                </a:solidFill>
                <a:latin typeface="Arial" panose="020B0604020202020204" pitchFamily="34" charset="0"/>
                <a:cs typeface="Arial" panose="020B0604020202020204" pitchFamily="34" charset="0"/>
              </a:rPr>
              <a:t>أن </a:t>
            </a:r>
            <a:r>
              <a:rPr lang="ar-DZ" sz="3600" b="1" dirty="0" smtClean="0">
                <a:solidFill>
                  <a:schemeClr val="accent6">
                    <a:lumMod val="75000"/>
                  </a:schemeClr>
                </a:solidFill>
                <a:latin typeface="Arial" panose="020B0604020202020204" pitchFamily="34" charset="0"/>
                <a:cs typeface="Arial" panose="020B0604020202020204" pitchFamily="34" charset="0"/>
              </a:rPr>
              <a:t>الفقر:</a:t>
            </a:r>
            <a:endParaRPr lang="ar-IQ" sz="3600" b="1" dirty="0" smtClean="0">
              <a:solidFill>
                <a:schemeClr val="accent6">
                  <a:lumMod val="75000"/>
                </a:schemeClr>
              </a:solidFill>
              <a:latin typeface="Arial" panose="020B0604020202020204" pitchFamily="34" charset="0"/>
              <a:cs typeface="Arial" panose="020B0604020202020204" pitchFamily="34" charset="0"/>
            </a:endParaRPr>
          </a:p>
          <a:p>
            <a:pPr marL="45720" indent="0" algn="just">
              <a:buNone/>
            </a:pPr>
            <a:r>
              <a:rPr lang="ar-DZ" sz="3600" b="1" dirty="0" smtClean="0">
                <a:solidFill>
                  <a:schemeClr val="accent6">
                    <a:lumMod val="75000"/>
                  </a:schemeClr>
                </a:solidFill>
                <a:latin typeface="Arial" panose="020B0604020202020204" pitchFamily="34" charset="0"/>
                <a:cs typeface="Arial" panose="020B0604020202020204" pitchFamily="34" charset="0"/>
              </a:rPr>
              <a:t>هو </a:t>
            </a:r>
            <a:r>
              <a:rPr lang="ar-DZ" sz="3600" b="1" dirty="0">
                <a:solidFill>
                  <a:schemeClr val="accent6">
                    <a:lumMod val="75000"/>
                  </a:schemeClr>
                </a:solidFill>
                <a:latin typeface="Arial" panose="020B0604020202020204" pitchFamily="34" charset="0"/>
                <a:cs typeface="Arial" panose="020B0604020202020204" pitchFamily="34" charset="0"/>
              </a:rPr>
              <a:t>حالة من الحرمان تتجلى في انخفاض استهلاك الغذاء وتدني الأوضاع الصحية والمستوى التعليمي وقلة فرص الحصول عليه وتدني أحوال </a:t>
            </a:r>
            <a:r>
              <a:rPr lang="ar-DZ" sz="3600" b="1" dirty="0" err="1">
                <a:solidFill>
                  <a:schemeClr val="accent6">
                    <a:lumMod val="75000"/>
                  </a:schemeClr>
                </a:solidFill>
                <a:latin typeface="Arial" panose="020B0604020202020204" pitchFamily="34" charset="0"/>
                <a:cs typeface="Arial" panose="020B0604020202020204" pitchFamily="34" charset="0"/>
              </a:rPr>
              <a:t>الاسكان</a:t>
            </a:r>
            <a:r>
              <a:rPr lang="ar-DZ" sz="3600" b="1" dirty="0">
                <a:solidFill>
                  <a:schemeClr val="accent6">
                    <a:lumMod val="75000"/>
                  </a:schemeClr>
                </a:solidFill>
                <a:latin typeface="Arial" panose="020B0604020202020204" pitchFamily="34" charset="0"/>
                <a:cs typeface="Arial" panose="020B0604020202020204" pitchFamily="34" charset="0"/>
              </a:rPr>
              <a:t>.</a:t>
            </a:r>
            <a:endParaRPr lang="ar-IQ" sz="3600" b="1" dirty="0">
              <a:solidFill>
                <a:schemeClr val="accent6">
                  <a:lumMod val="75000"/>
                </a:schemeClr>
              </a:solidFill>
              <a:latin typeface="Arial" panose="020B0604020202020204" pitchFamily="34" charset="0"/>
              <a:cs typeface="Arial" panose="020B0604020202020204" pitchFamily="34" charset="0"/>
            </a:endParaRPr>
          </a:p>
          <a:p>
            <a:pPr marL="45720" indent="0">
              <a:buNone/>
            </a:pPr>
            <a:r>
              <a:rPr lang="ar-DZ" sz="2400" dirty="0" smtClean="0"/>
              <a:t> </a:t>
            </a:r>
            <a:r>
              <a:rPr lang="en-US" dirty="0"/>
              <a:t/>
            </a:r>
            <a:br>
              <a:rPr lang="en-US" dirty="0"/>
            </a:br>
            <a:endParaRPr lang="ar-IQ" dirty="0"/>
          </a:p>
        </p:txBody>
      </p:sp>
    </p:spTree>
    <p:extLst>
      <p:ext uri="{BB962C8B-B14F-4D97-AF65-F5344CB8AC3E}">
        <p14:creationId xmlns:p14="http://schemas.microsoft.com/office/powerpoint/2010/main" val="2049238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395537" y="404664"/>
            <a:ext cx="8424936" cy="5904656"/>
          </a:xfrm>
        </p:spPr>
        <p:txBody>
          <a:bodyPr/>
          <a:lstStyle/>
          <a:p>
            <a:pPr marL="182880" indent="0" algn="r">
              <a:buNone/>
            </a:pPr>
            <a:r>
              <a:rPr lang="ar-SA" sz="4200" dirty="0">
                <a:solidFill>
                  <a:schemeClr val="accent6">
                    <a:lumMod val="75000"/>
                  </a:schemeClr>
                </a:solidFill>
                <a:effectLst/>
                <a:latin typeface="Arial" panose="020B0604020202020204" pitchFamily="34" charset="0"/>
                <a:cs typeface="Arial" panose="020B0604020202020204" pitchFamily="34" charset="0"/>
              </a:rPr>
              <a:t>وضع البنك الدولي تعريف شامل للفقر مفاده </a:t>
            </a:r>
            <a:r>
              <a:rPr lang="ar-IQ" sz="4200" dirty="0">
                <a:solidFill>
                  <a:schemeClr val="accent6">
                    <a:lumMod val="75000"/>
                  </a:schemeClr>
                </a:solidFill>
                <a:effectLst/>
                <a:latin typeface="Arial" panose="020B0604020202020204" pitchFamily="34" charset="0"/>
                <a:cs typeface="Arial" panose="020B0604020202020204" pitchFamily="34" charset="0"/>
              </a:rPr>
              <a:t>:</a:t>
            </a:r>
            <a:r>
              <a:rPr lang="ar-IQ" sz="4200" dirty="0" smtClean="0">
                <a:solidFill>
                  <a:schemeClr val="accent6">
                    <a:lumMod val="75000"/>
                  </a:schemeClr>
                </a:solidFill>
                <a:effectLst/>
                <a:latin typeface="Arial" panose="020B0604020202020204" pitchFamily="34" charset="0"/>
                <a:cs typeface="Arial" panose="020B0604020202020204" pitchFamily="34" charset="0"/>
              </a:rPr>
              <a:t/>
            </a:r>
            <a:br>
              <a:rPr lang="ar-IQ" sz="4200" dirty="0" smtClean="0">
                <a:solidFill>
                  <a:schemeClr val="accent6">
                    <a:lumMod val="75000"/>
                  </a:schemeClr>
                </a:solidFill>
                <a:effectLst/>
                <a:latin typeface="Arial" panose="020B0604020202020204" pitchFamily="34" charset="0"/>
                <a:cs typeface="Arial" panose="020B0604020202020204" pitchFamily="34" charset="0"/>
              </a:rPr>
            </a:br>
            <a:r>
              <a:rPr lang="ar-SA" sz="4200" dirty="0" smtClean="0">
                <a:solidFill>
                  <a:schemeClr val="accent6">
                    <a:lumMod val="75000"/>
                  </a:schemeClr>
                </a:solidFill>
                <a:effectLst/>
                <a:latin typeface="Arial" panose="020B0604020202020204" pitchFamily="34" charset="0"/>
                <a:cs typeface="Arial" panose="020B0604020202020204" pitchFamily="34" charset="0"/>
              </a:rPr>
              <a:t> </a:t>
            </a:r>
            <a:r>
              <a:rPr lang="ar-SA" sz="4200" dirty="0">
                <a:solidFill>
                  <a:schemeClr val="accent6">
                    <a:lumMod val="75000"/>
                  </a:schemeClr>
                </a:solidFill>
                <a:effectLst/>
                <a:latin typeface="Arial" panose="020B0604020202020204" pitchFamily="34" charset="0"/>
                <a:cs typeface="Arial" panose="020B0604020202020204" pitchFamily="34" charset="0"/>
              </a:rPr>
              <a:t>" عدم القدرة على تحقيق الحد الأدنى من مستوى المعيشة" </a:t>
            </a:r>
            <a:r>
              <a:rPr lang="ar-IQ" sz="4200" dirty="0" smtClean="0">
                <a:solidFill>
                  <a:schemeClr val="accent6">
                    <a:lumMod val="75000"/>
                  </a:schemeClr>
                </a:solidFill>
                <a:effectLst/>
                <a:latin typeface="Arial" panose="020B0604020202020204" pitchFamily="34" charset="0"/>
                <a:cs typeface="Arial" panose="020B0604020202020204" pitchFamily="34" charset="0"/>
              </a:rPr>
              <a:t>. </a:t>
            </a:r>
            <a:br>
              <a:rPr lang="ar-IQ" sz="4200" dirty="0" smtClean="0">
                <a:solidFill>
                  <a:schemeClr val="accent6">
                    <a:lumMod val="75000"/>
                  </a:schemeClr>
                </a:solidFill>
                <a:effectLst/>
                <a:latin typeface="Arial" panose="020B0604020202020204" pitchFamily="34" charset="0"/>
                <a:cs typeface="Arial" panose="020B0604020202020204" pitchFamily="34" charset="0"/>
              </a:rPr>
            </a:br>
            <a:r>
              <a:rPr lang="ar-IQ" sz="4200" dirty="0">
                <a:solidFill>
                  <a:schemeClr val="accent6">
                    <a:lumMod val="75000"/>
                  </a:schemeClr>
                </a:solidFill>
                <a:effectLst/>
                <a:latin typeface="Arial" panose="020B0604020202020204" pitchFamily="34" charset="0"/>
                <a:cs typeface="Arial" panose="020B0604020202020204" pitchFamily="34" charset="0"/>
              </a:rPr>
              <a:t/>
            </a:r>
            <a:br>
              <a:rPr lang="ar-IQ" sz="4200" dirty="0">
                <a:solidFill>
                  <a:schemeClr val="accent6">
                    <a:lumMod val="75000"/>
                  </a:schemeClr>
                </a:solidFill>
                <a:effectLst/>
                <a:latin typeface="Arial" panose="020B0604020202020204" pitchFamily="34" charset="0"/>
                <a:cs typeface="Arial" panose="020B0604020202020204" pitchFamily="34" charset="0"/>
              </a:rPr>
            </a:br>
            <a:r>
              <a:rPr lang="ar-SA" sz="4200" dirty="0" smtClean="0">
                <a:solidFill>
                  <a:schemeClr val="accent6">
                    <a:lumMod val="75000"/>
                  </a:schemeClr>
                </a:solidFill>
                <a:effectLst/>
                <a:latin typeface="Arial" panose="020B0604020202020204" pitchFamily="34" charset="0"/>
                <a:cs typeface="Arial" panose="020B0604020202020204" pitchFamily="34" charset="0"/>
              </a:rPr>
              <a:t> </a:t>
            </a:r>
            <a:r>
              <a:rPr lang="ar-IQ" sz="4200" dirty="0" smtClean="0">
                <a:solidFill>
                  <a:schemeClr val="accent6">
                    <a:lumMod val="75000"/>
                  </a:schemeClr>
                </a:solidFill>
                <a:effectLst/>
                <a:latin typeface="Arial" panose="020B0604020202020204" pitchFamily="34" charset="0"/>
                <a:cs typeface="Arial" panose="020B0604020202020204" pitchFamily="34" charset="0"/>
              </a:rPr>
              <a:t>و</a:t>
            </a:r>
            <a:r>
              <a:rPr lang="ar-SA" sz="4200" dirty="0" smtClean="0">
                <a:solidFill>
                  <a:schemeClr val="accent6">
                    <a:lumMod val="75000"/>
                  </a:schemeClr>
                </a:solidFill>
                <a:effectLst/>
                <a:latin typeface="Arial" panose="020B0604020202020204" pitchFamily="34" charset="0"/>
                <a:cs typeface="Arial" panose="020B0604020202020204" pitchFamily="34" charset="0"/>
              </a:rPr>
              <a:t>هذا </a:t>
            </a:r>
            <a:r>
              <a:rPr lang="ar-SA" sz="4200" dirty="0">
                <a:solidFill>
                  <a:schemeClr val="accent6">
                    <a:lumMod val="75000"/>
                  </a:schemeClr>
                </a:solidFill>
                <a:effectLst/>
                <a:latin typeface="Arial" panose="020B0604020202020204" pitchFamily="34" charset="0"/>
                <a:cs typeface="Arial" panose="020B0604020202020204" pitchFamily="34" charset="0"/>
              </a:rPr>
              <a:t>التعريف يعتمد بدرجة كبيرة على مفهوم الحد الأدنى ومفهوم مستوى </a:t>
            </a:r>
            <a:r>
              <a:rPr lang="ar-SA" sz="4200" dirty="0" smtClean="0">
                <a:solidFill>
                  <a:schemeClr val="accent6">
                    <a:lumMod val="75000"/>
                  </a:schemeClr>
                </a:solidFill>
                <a:effectLst/>
                <a:latin typeface="Arial" panose="020B0604020202020204" pitchFamily="34" charset="0"/>
                <a:cs typeface="Arial" panose="020B0604020202020204" pitchFamily="34" charset="0"/>
              </a:rPr>
              <a:t>المعيشة، </a:t>
            </a:r>
            <a:r>
              <a:rPr lang="ar-SA" sz="4200" dirty="0">
                <a:solidFill>
                  <a:schemeClr val="accent6">
                    <a:lumMod val="75000"/>
                  </a:schemeClr>
                </a:solidFill>
                <a:effectLst/>
                <a:latin typeface="Arial" panose="020B0604020202020204" pitchFamily="34" charset="0"/>
                <a:cs typeface="Arial" panose="020B0604020202020204" pitchFamily="34" charset="0"/>
              </a:rPr>
              <a:t>كما يعتمد بدرجة كبيرة على المجتمع الذي تتم فيه </a:t>
            </a:r>
            <a:r>
              <a:rPr lang="ar-SA" sz="4200" dirty="0" smtClean="0">
                <a:solidFill>
                  <a:schemeClr val="accent6">
                    <a:lumMod val="75000"/>
                  </a:schemeClr>
                </a:solidFill>
                <a:effectLst/>
                <a:latin typeface="Arial" panose="020B0604020202020204" pitchFamily="34" charset="0"/>
                <a:cs typeface="Arial" panose="020B0604020202020204" pitchFamily="34" charset="0"/>
              </a:rPr>
              <a:t>حالة</a:t>
            </a:r>
            <a:r>
              <a:rPr lang="ar-IQ" sz="4200" dirty="0" smtClean="0">
                <a:solidFill>
                  <a:schemeClr val="accent6">
                    <a:lumMod val="75000"/>
                  </a:schemeClr>
                </a:solidFill>
                <a:effectLst/>
                <a:latin typeface="Arial" panose="020B0604020202020204" pitchFamily="34" charset="0"/>
                <a:cs typeface="Arial" panose="020B0604020202020204" pitchFamily="34" charset="0"/>
              </a:rPr>
              <a:t> </a:t>
            </a:r>
            <a:r>
              <a:rPr lang="ar-SA" sz="4200" dirty="0" smtClean="0">
                <a:solidFill>
                  <a:schemeClr val="accent6">
                    <a:lumMod val="75000"/>
                  </a:schemeClr>
                </a:solidFill>
                <a:effectLst/>
                <a:latin typeface="Arial" panose="020B0604020202020204" pitchFamily="34" charset="0"/>
                <a:cs typeface="Arial" panose="020B0604020202020204" pitchFamily="34" charset="0"/>
              </a:rPr>
              <a:t>التوصيف</a:t>
            </a:r>
            <a:r>
              <a:rPr lang="ar-IQ" sz="4200" dirty="0" smtClean="0">
                <a:solidFill>
                  <a:schemeClr val="accent6">
                    <a:lumMod val="75000"/>
                  </a:schemeClr>
                </a:solidFill>
                <a:effectLst/>
                <a:latin typeface="Arial" panose="020B0604020202020204" pitchFamily="34" charset="0"/>
                <a:cs typeface="Arial" panose="020B0604020202020204" pitchFamily="34" charset="0"/>
              </a:rPr>
              <a:t> .</a:t>
            </a:r>
            <a:r>
              <a:rPr lang="ar-IQ" sz="3600" dirty="0" smtClean="0">
                <a:effectLst/>
              </a:rPr>
              <a:t/>
            </a:r>
            <a:br>
              <a:rPr lang="ar-IQ" sz="3600" dirty="0" smtClean="0">
                <a:effectLst/>
              </a:rPr>
            </a:br>
            <a:r>
              <a:rPr lang="en-US" dirty="0">
                <a:effectLst/>
              </a:rPr>
              <a:t/>
            </a:r>
            <a:br>
              <a:rPr lang="en-US" dirty="0">
                <a:effectLst/>
              </a:rPr>
            </a:br>
            <a:endParaRPr lang="ar-IQ" dirty="0"/>
          </a:p>
        </p:txBody>
      </p:sp>
    </p:spTree>
    <p:extLst>
      <p:ext uri="{BB962C8B-B14F-4D97-AF65-F5344CB8AC3E}">
        <p14:creationId xmlns:p14="http://schemas.microsoft.com/office/powerpoint/2010/main" val="818150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23528" y="731520"/>
            <a:ext cx="8352928" cy="5505792"/>
          </a:xfrm>
        </p:spPr>
        <p:txBody>
          <a:bodyPr>
            <a:normAutofit/>
          </a:bodyPr>
          <a:lstStyle/>
          <a:p>
            <a:pPr algn="just"/>
            <a:r>
              <a:rPr lang="ar-SA" sz="3200" b="1" dirty="0">
                <a:solidFill>
                  <a:schemeClr val="accent6">
                    <a:lumMod val="75000"/>
                  </a:schemeClr>
                </a:solidFill>
                <a:latin typeface="Arial" panose="020B0604020202020204" pitchFamily="34" charset="0"/>
                <a:cs typeface="Arial" panose="020B0604020202020204" pitchFamily="34" charset="0"/>
              </a:rPr>
              <a:t>وعليه فأن الفقر هو الحالة الاجتماعيّة التي لا يتوفر للأفراد فيها أدنى مستويات المعيشة المُتوقعّة والشائعة في المكان الذين يعيشون فيه للبقاء على قيد الحياة.</a:t>
            </a:r>
            <a:endParaRPr lang="en-US" sz="3200" b="1" dirty="0">
              <a:solidFill>
                <a:schemeClr val="accent6">
                  <a:lumMod val="75000"/>
                </a:schemeClr>
              </a:solidFill>
              <a:latin typeface="Arial" panose="020B0604020202020204" pitchFamily="34" charset="0"/>
              <a:cs typeface="Arial" panose="020B0604020202020204" pitchFamily="34" charset="0"/>
            </a:endParaRPr>
          </a:p>
          <a:p>
            <a:pPr algn="just"/>
            <a:r>
              <a:rPr lang="ar-SA" sz="3200" b="1" dirty="0">
                <a:solidFill>
                  <a:schemeClr val="accent6">
                    <a:lumMod val="75000"/>
                  </a:schemeClr>
                </a:solidFill>
                <a:latin typeface="Arial" panose="020B0604020202020204" pitchFamily="34" charset="0"/>
                <a:cs typeface="Arial" panose="020B0604020202020204" pitchFamily="34" charset="0"/>
              </a:rPr>
              <a:t>والذي يحدد مستوى الفقر هو مستوى الدخل الذي يختلف من مكان إلى آخر، فيرى العلماء أنّ الفقر ناتج عن التوزيع غير المتكافئ للموارد الماليّة وللثروات في المجتمعات، كما يعتقد علماء الاجتماع أنّ أفضل تعريف للفقر يكون </a:t>
            </a:r>
            <a:r>
              <a:rPr lang="ar-SA" sz="3200" b="1" dirty="0" err="1">
                <a:solidFill>
                  <a:schemeClr val="accent6">
                    <a:lumMod val="75000"/>
                  </a:schemeClr>
                </a:solidFill>
                <a:latin typeface="Arial" panose="020B0604020202020204" pitchFamily="34" charset="0"/>
                <a:cs typeface="Arial" panose="020B0604020202020204" pitchFamily="34" charset="0"/>
              </a:rPr>
              <a:t>بناءاً</a:t>
            </a:r>
            <a:r>
              <a:rPr lang="ar-SA" sz="3200" b="1" dirty="0">
                <a:solidFill>
                  <a:schemeClr val="accent6">
                    <a:lumMod val="75000"/>
                  </a:schemeClr>
                </a:solidFill>
                <a:latin typeface="Arial" panose="020B0604020202020204" pitchFamily="34" charset="0"/>
                <a:cs typeface="Arial" panose="020B0604020202020204" pitchFamily="34" charset="0"/>
              </a:rPr>
              <a:t> على الظروف القائمة في مكان معين، مثل الافتقار إلى الغذاء، والملبس، والمأوى، فعادةً ما يُعاني الفقراء من الجوع والمجاعات، وتدنّي أو غياب التعليم والرعاية الصحية</a:t>
            </a:r>
            <a:endParaRPr lang="ar-IQ" sz="3200" b="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326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539552" y="620688"/>
            <a:ext cx="8064896" cy="5832648"/>
          </a:xfrm>
        </p:spPr>
        <p:txBody>
          <a:bodyPr>
            <a:normAutofit/>
          </a:bodyPr>
          <a:lstStyle/>
          <a:p>
            <a:pPr marL="45720" indent="0" algn="just">
              <a:buNone/>
            </a:pPr>
            <a:r>
              <a:rPr lang="ar-DZ" sz="2800" b="1" dirty="0">
                <a:latin typeface="Arial" panose="020B0604020202020204" pitchFamily="34" charset="0"/>
                <a:cs typeface="Arial" panose="020B0604020202020204" pitchFamily="34" charset="0"/>
              </a:rPr>
              <a:t>ولظاهرة الفقر عدة مفاهيم تم إحصاؤها من قبل الهيئات ورجال الاقتصاد والمالية انطلاقا من واقع الشعوب ولقياسها استعملت مجموعة من المعايير فبالنسبة للجزائر نجد عدة أنواع لظاهرة الفقر وتتمثل هذه الأنواع المتباينة في التالية.</a:t>
            </a:r>
            <a:endParaRPr lang="en-US" sz="2800" b="1"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ar-DZ" sz="2800" b="1" dirty="0">
                <a:latin typeface="Arial" panose="020B0604020202020204" pitchFamily="34" charset="0"/>
                <a:cs typeface="Arial" panose="020B0604020202020204" pitchFamily="34" charset="0"/>
              </a:rPr>
              <a:t>الفقر المادي</a:t>
            </a:r>
            <a:endParaRPr lang="en-US" sz="2800" b="1"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ar-DZ" sz="2800" b="1" dirty="0">
                <a:latin typeface="Arial" panose="020B0604020202020204" pitchFamily="34" charset="0"/>
                <a:cs typeface="Arial" panose="020B0604020202020204" pitchFamily="34" charset="0"/>
              </a:rPr>
              <a:t>الفقر غير المادي</a:t>
            </a:r>
            <a:endParaRPr lang="en-US" sz="2800" b="1"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ar-DZ" sz="2800" b="1" dirty="0">
                <a:latin typeface="Arial" panose="020B0604020202020204" pitchFamily="34" charset="0"/>
                <a:cs typeface="Arial" panose="020B0604020202020204" pitchFamily="34" charset="0"/>
              </a:rPr>
              <a:t>الفقر المطلق</a:t>
            </a:r>
            <a:endParaRPr lang="en-US" sz="2800" b="1"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ar-DZ" sz="2800" b="1" dirty="0">
                <a:latin typeface="Arial" panose="020B0604020202020204" pitchFamily="34" charset="0"/>
                <a:cs typeface="Arial" panose="020B0604020202020204" pitchFamily="34" charset="0"/>
              </a:rPr>
              <a:t>الفقر النسبي</a:t>
            </a:r>
            <a:endParaRPr lang="en-US" sz="2800" b="1"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ar-DZ" sz="2800" b="1" dirty="0">
                <a:latin typeface="Arial" panose="020B0604020202020204" pitchFamily="34" charset="0"/>
                <a:cs typeface="Arial" panose="020B0604020202020204" pitchFamily="34" charset="0"/>
              </a:rPr>
              <a:t>الفقر المؤقت</a:t>
            </a:r>
            <a:endParaRPr lang="en-US" sz="2800" b="1"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ar-DZ" sz="2800" b="1" dirty="0">
                <a:latin typeface="Arial" panose="020B0604020202020204" pitchFamily="34" charset="0"/>
                <a:cs typeface="Arial" panose="020B0604020202020204" pitchFamily="34" charset="0"/>
              </a:rPr>
              <a:t>الفقر المستديم الفقر المالي(النقدي)</a:t>
            </a:r>
            <a:endParaRPr lang="en-US" sz="2800" b="1"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ar-DZ" sz="2800" b="1" dirty="0">
                <a:latin typeface="Arial" panose="020B0604020202020204" pitchFamily="34" charset="0"/>
                <a:cs typeface="Arial" panose="020B0604020202020204" pitchFamily="34" charset="0"/>
              </a:rPr>
              <a:t>الفقر </a:t>
            </a:r>
            <a:r>
              <a:rPr lang="ar-DZ" sz="2800" b="1" dirty="0" err="1">
                <a:latin typeface="Arial" panose="020B0604020202020204" pitchFamily="34" charset="0"/>
                <a:cs typeface="Arial" panose="020B0604020202020204" pitchFamily="34" charset="0"/>
              </a:rPr>
              <a:t>الانساني</a:t>
            </a:r>
            <a:r>
              <a:rPr lang="ar-DZ" sz="2800" b="1" dirty="0">
                <a:latin typeface="Arial" panose="020B0604020202020204" pitchFamily="34" charset="0"/>
                <a:cs typeface="Arial" panose="020B0604020202020204" pitchFamily="34" charset="0"/>
              </a:rPr>
              <a:t>.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4157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11560" y="731520"/>
            <a:ext cx="8064896" cy="5577800"/>
          </a:xfrm>
        </p:spPr>
        <p:txBody>
          <a:bodyPr>
            <a:normAutofit/>
          </a:bodyPr>
          <a:lstStyle/>
          <a:p>
            <a:pPr marL="45720" indent="0">
              <a:buNone/>
            </a:pPr>
            <a:r>
              <a:rPr lang="ar-IQ" sz="2400" b="1" dirty="0">
                <a:latin typeface="Arial" panose="020B0604020202020204" pitchFamily="34" charset="0"/>
                <a:cs typeface="Arial" panose="020B0604020202020204" pitchFamily="34" charset="0"/>
              </a:rPr>
              <a:t>مؤشرات الفقر:</a:t>
            </a:r>
            <a:endParaRPr lang="en-US" sz="2400" b="1" dirty="0">
              <a:latin typeface="Arial" panose="020B0604020202020204" pitchFamily="34" charset="0"/>
              <a:cs typeface="Arial" panose="020B0604020202020204" pitchFamily="34" charset="0"/>
            </a:endParaRPr>
          </a:p>
          <a:p>
            <a:pPr marL="45720" indent="0">
              <a:buNone/>
            </a:pPr>
            <a:r>
              <a:rPr lang="ar-IQ" sz="2400" b="1" dirty="0">
                <a:latin typeface="Arial" panose="020B0604020202020204" pitchFamily="34" charset="0"/>
                <a:cs typeface="Arial" panose="020B0604020202020204" pitchFamily="34" charset="0"/>
              </a:rPr>
              <a:t>توجد عدة مؤشرات لقياس الفقر منها مؤشر تعداد الرؤوس و فجوة الفقر و شدة الفقر بالإضافة إلى مؤشر الفقر البشري والذي يعكس هذا المؤشر تقارير التنمية البشرية الصادرة عن برنامج الأمم المتحدة الإنمائي ويحدد أبعاد الفقر من أوجه ثلاث هي:</a:t>
            </a:r>
            <a:endParaRPr lang="en-US" sz="2400" b="1" dirty="0">
              <a:latin typeface="Arial" panose="020B0604020202020204" pitchFamily="34" charset="0"/>
              <a:cs typeface="Arial" panose="020B0604020202020204" pitchFamily="34" charset="0"/>
            </a:endParaRPr>
          </a:p>
          <a:p>
            <a:pPr marL="822960" lvl="1" indent="-457200">
              <a:buFont typeface="+mj-lt"/>
              <a:buAutoNum type="arabicPeriod"/>
            </a:pPr>
            <a:r>
              <a:rPr lang="ar-IQ" sz="2400" b="1" dirty="0">
                <a:latin typeface="Arial" panose="020B0604020202020204" pitchFamily="34" charset="0"/>
                <a:cs typeface="Arial" panose="020B0604020202020204" pitchFamily="34" charset="0"/>
              </a:rPr>
              <a:t>الحرمان من الحياة المديدة موفورة الصحة وتقاس بالاحتمال القائم عند الولادة لعدم البقاء على قيد الحياة حتى بلوغ سن </a:t>
            </a:r>
            <a:r>
              <a:rPr lang="ar-IQ" sz="2400" b="1" dirty="0" smtClean="0">
                <a:latin typeface="Arial" panose="020B0604020202020204" pitchFamily="34" charset="0"/>
                <a:cs typeface="Arial" panose="020B0604020202020204" pitchFamily="34" charset="0"/>
              </a:rPr>
              <a:t>الأربعين.</a:t>
            </a:r>
            <a:endParaRPr lang="en-US" sz="2400" b="1" dirty="0">
              <a:latin typeface="Arial" panose="020B0604020202020204" pitchFamily="34" charset="0"/>
              <a:cs typeface="Arial" panose="020B0604020202020204" pitchFamily="34" charset="0"/>
            </a:endParaRPr>
          </a:p>
          <a:p>
            <a:pPr marL="822960" lvl="1" indent="-457200">
              <a:buFont typeface="+mj-lt"/>
              <a:buAutoNum type="arabicPeriod"/>
            </a:pPr>
            <a:r>
              <a:rPr lang="ar-IQ" sz="2400" b="1" dirty="0">
                <a:latin typeface="Arial" panose="020B0604020202020204" pitchFamily="34" charset="0"/>
                <a:cs typeface="Arial" panose="020B0604020202020204" pitchFamily="34" charset="0"/>
              </a:rPr>
              <a:t> الحرمان من المعرفة والقراءة ويقاس بمعدل الأمية بين </a:t>
            </a:r>
            <a:r>
              <a:rPr lang="ar-IQ" sz="2400" b="1" dirty="0" smtClean="0">
                <a:latin typeface="Arial" panose="020B0604020202020204" pitchFamily="34" charset="0"/>
                <a:cs typeface="Arial" panose="020B0604020202020204" pitchFamily="34" charset="0"/>
              </a:rPr>
              <a:t>البالغين.</a:t>
            </a:r>
            <a:endParaRPr lang="en-US" sz="2400" b="1" dirty="0">
              <a:latin typeface="Arial" panose="020B0604020202020204" pitchFamily="34" charset="0"/>
              <a:cs typeface="Arial" panose="020B0604020202020204" pitchFamily="34" charset="0"/>
            </a:endParaRPr>
          </a:p>
          <a:p>
            <a:pPr marL="822960" lvl="1" indent="-457200">
              <a:buFont typeface="+mj-lt"/>
              <a:buAutoNum type="arabicPeriod"/>
            </a:pPr>
            <a:r>
              <a:rPr lang="ar-IQ" sz="2400" b="1" dirty="0">
                <a:latin typeface="Arial" panose="020B0604020202020204" pitchFamily="34" charset="0"/>
                <a:cs typeface="Arial" panose="020B0604020202020204" pitchFamily="34" charset="0"/>
              </a:rPr>
              <a:t>الحرمان من مستوى الرفاه الاجتماعي ويقاس بمتوسط النسبة المئوية لكل من المحرومين من مياه الشرب النقية, والعاجزين عن الوصول للرعاية الصحية</a:t>
            </a:r>
            <a:r>
              <a:rPr lang="ar-IQ" sz="2400" b="1" dirty="0" smtClean="0">
                <a:latin typeface="Arial" panose="020B0604020202020204" pitchFamily="34" charset="0"/>
                <a:cs typeface="Arial" panose="020B0604020202020204" pitchFamily="34" charset="0"/>
              </a:rPr>
              <a:t>, وناقصي </a:t>
            </a:r>
            <a:r>
              <a:rPr lang="ar-IQ" sz="2400" b="1" dirty="0">
                <a:latin typeface="Arial" panose="020B0604020202020204" pitchFamily="34" charset="0"/>
                <a:cs typeface="Arial" panose="020B0604020202020204" pitchFamily="34" charset="0"/>
              </a:rPr>
              <a:t>الوزن لصفوف الأطفال دون سن </a:t>
            </a:r>
            <a:r>
              <a:rPr lang="ar-IQ" sz="2400" b="1" dirty="0" smtClean="0">
                <a:latin typeface="Arial" panose="020B0604020202020204" pitchFamily="34" charset="0"/>
                <a:cs typeface="Arial" panose="020B0604020202020204" pitchFamily="34" charset="0"/>
              </a:rPr>
              <a:t>الخامسة.</a:t>
            </a:r>
            <a:endParaRPr lang="en-US" sz="2400" b="1" dirty="0">
              <a:latin typeface="Arial" panose="020B0604020202020204" pitchFamily="34" charset="0"/>
              <a:cs typeface="Arial" panose="020B0604020202020204" pitchFamily="34" charset="0"/>
            </a:endParaRPr>
          </a:p>
          <a:p>
            <a:endParaRPr lang="en-US" sz="1600" dirty="0"/>
          </a:p>
          <a:p>
            <a:pPr marL="45720" indent="0">
              <a:buNone/>
            </a:pPr>
            <a:endParaRPr lang="ar-IQ" dirty="0"/>
          </a:p>
        </p:txBody>
      </p:sp>
    </p:spTree>
    <p:extLst>
      <p:ext uri="{BB962C8B-B14F-4D97-AF65-F5344CB8AC3E}">
        <p14:creationId xmlns:p14="http://schemas.microsoft.com/office/powerpoint/2010/main" val="3183743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95536" y="476672"/>
            <a:ext cx="8280920" cy="5976664"/>
          </a:xfrm>
        </p:spPr>
        <p:txBody>
          <a:bodyPr>
            <a:normAutofit/>
          </a:bodyPr>
          <a:lstStyle/>
          <a:p>
            <a:pPr marL="45720" indent="0">
              <a:buNone/>
            </a:pPr>
            <a:r>
              <a:rPr lang="ar-IQ" sz="3200" b="1" dirty="0" smtClean="0">
                <a:latin typeface="Arial" panose="020B0604020202020204" pitchFamily="34" charset="0"/>
                <a:cs typeface="Arial" panose="020B0604020202020204" pitchFamily="34" charset="0"/>
              </a:rPr>
              <a:t>المصادر</a:t>
            </a:r>
          </a:p>
          <a:p>
            <a:pPr marL="560070" indent="-514350">
              <a:buFont typeface="+mj-lt"/>
              <a:buAutoNum type="arabicPeriod"/>
            </a:pPr>
            <a:r>
              <a:rPr lang="ar-DZ" sz="3600" dirty="0" smtClean="0">
                <a:solidFill>
                  <a:srgbClr val="FF0000"/>
                </a:solidFill>
                <a:latin typeface="Arial" panose="020B0604020202020204" pitchFamily="34" charset="0"/>
                <a:cs typeface="Arial" panose="020B0604020202020204" pitchFamily="34" charset="0"/>
              </a:rPr>
              <a:t>كامل </a:t>
            </a:r>
            <a:r>
              <a:rPr lang="ar-DZ" sz="3600" dirty="0">
                <a:solidFill>
                  <a:srgbClr val="FF0000"/>
                </a:solidFill>
                <a:latin typeface="Arial" panose="020B0604020202020204" pitchFamily="34" charset="0"/>
                <a:cs typeface="Arial" panose="020B0604020202020204" pitchFamily="34" charset="0"/>
              </a:rPr>
              <a:t>بكري،  التنمية الاقتصادية،  بيروت،  الدار </a:t>
            </a:r>
            <a:r>
              <a:rPr lang="ar-DZ" sz="3600" dirty="0" smtClean="0">
                <a:solidFill>
                  <a:srgbClr val="FF0000"/>
                </a:solidFill>
                <a:latin typeface="Arial" panose="020B0604020202020204" pitchFamily="34" charset="0"/>
                <a:cs typeface="Arial" panose="020B0604020202020204" pitchFamily="34" charset="0"/>
              </a:rPr>
              <a:t>الجامعية</a:t>
            </a:r>
            <a:r>
              <a:rPr lang="ar-IQ" sz="3600" dirty="0">
                <a:solidFill>
                  <a:srgbClr val="FF0000"/>
                </a:solidFill>
                <a:latin typeface="Arial" panose="020B0604020202020204" pitchFamily="34" charset="0"/>
                <a:cs typeface="Arial" panose="020B0604020202020204" pitchFamily="34" charset="0"/>
              </a:rPr>
              <a:t>.</a:t>
            </a:r>
            <a:endParaRPr lang="en-US" sz="3600" dirty="0">
              <a:solidFill>
                <a:srgbClr val="FF0000"/>
              </a:solidFill>
              <a:latin typeface="Arial" panose="020B0604020202020204" pitchFamily="34" charset="0"/>
              <a:cs typeface="Arial" panose="020B0604020202020204" pitchFamily="34" charset="0"/>
            </a:endParaRPr>
          </a:p>
          <a:p>
            <a:pPr marL="560070" indent="-514350">
              <a:buFont typeface="+mj-lt"/>
              <a:buAutoNum type="arabicPeriod"/>
            </a:pPr>
            <a:r>
              <a:rPr lang="ar-DZ" sz="3600" dirty="0" smtClean="0">
                <a:solidFill>
                  <a:srgbClr val="FF0000"/>
                </a:solidFill>
                <a:latin typeface="Arial" panose="020B0604020202020204" pitchFamily="34" charset="0"/>
                <a:cs typeface="Arial" panose="020B0604020202020204" pitchFamily="34" charset="0"/>
              </a:rPr>
              <a:t>الطيب </a:t>
            </a:r>
            <a:r>
              <a:rPr lang="ar-DZ" sz="3600" dirty="0">
                <a:solidFill>
                  <a:srgbClr val="FF0000"/>
                </a:solidFill>
                <a:latin typeface="Arial" panose="020B0604020202020204" pitchFamily="34" charset="0"/>
                <a:cs typeface="Arial" panose="020B0604020202020204" pitchFamily="34" charset="0"/>
              </a:rPr>
              <a:t>البكوش،  الفقر وحقوق </a:t>
            </a:r>
            <a:r>
              <a:rPr lang="ar-DZ" sz="3600" dirty="0" err="1">
                <a:solidFill>
                  <a:srgbClr val="FF0000"/>
                </a:solidFill>
                <a:latin typeface="Arial" panose="020B0604020202020204" pitchFamily="34" charset="0"/>
                <a:cs typeface="Arial" panose="020B0604020202020204" pitchFamily="34" charset="0"/>
              </a:rPr>
              <a:t>الانسان</a:t>
            </a:r>
            <a:r>
              <a:rPr lang="ar-DZ" sz="3600" dirty="0">
                <a:solidFill>
                  <a:srgbClr val="FF0000"/>
                </a:solidFill>
                <a:latin typeface="Arial" panose="020B0604020202020204" pitchFamily="34" charset="0"/>
                <a:cs typeface="Arial" panose="020B0604020202020204" pitchFamily="34" charset="0"/>
              </a:rPr>
              <a:t>،  المعهد العربي لحقوق </a:t>
            </a:r>
            <a:r>
              <a:rPr lang="ar-DZ" sz="3600" dirty="0" err="1" smtClean="0">
                <a:solidFill>
                  <a:srgbClr val="FF0000"/>
                </a:solidFill>
                <a:latin typeface="Arial" panose="020B0604020202020204" pitchFamily="34" charset="0"/>
                <a:cs typeface="Arial" panose="020B0604020202020204" pitchFamily="34" charset="0"/>
              </a:rPr>
              <a:t>الانسان</a:t>
            </a:r>
            <a:r>
              <a:rPr lang="ar-IQ" sz="3600" dirty="0">
                <a:solidFill>
                  <a:srgbClr val="FF0000"/>
                </a:solidFill>
                <a:latin typeface="Arial" panose="020B0604020202020204" pitchFamily="34" charset="0"/>
                <a:cs typeface="Arial" panose="020B0604020202020204" pitchFamily="34" charset="0"/>
              </a:rPr>
              <a:t>.</a:t>
            </a:r>
            <a:endParaRPr lang="en-US" sz="3600" dirty="0">
              <a:solidFill>
                <a:srgbClr val="FF0000"/>
              </a:solidFill>
              <a:latin typeface="Arial" panose="020B0604020202020204" pitchFamily="34" charset="0"/>
              <a:cs typeface="Arial" panose="020B0604020202020204" pitchFamily="34" charset="0"/>
            </a:endParaRPr>
          </a:p>
          <a:p>
            <a:pPr marL="560070" indent="-514350">
              <a:buFont typeface="+mj-lt"/>
              <a:buAutoNum type="arabicPeriod"/>
            </a:pPr>
            <a:r>
              <a:rPr lang="ar-DZ" sz="3600" dirty="0" smtClean="0">
                <a:solidFill>
                  <a:srgbClr val="FF0000"/>
                </a:solidFill>
                <a:latin typeface="Arial" panose="020B0604020202020204" pitchFamily="34" charset="0"/>
                <a:cs typeface="Arial" panose="020B0604020202020204" pitchFamily="34" charset="0"/>
              </a:rPr>
              <a:t>جبريل </a:t>
            </a:r>
            <a:r>
              <a:rPr lang="ar-DZ" sz="3600" dirty="0">
                <a:solidFill>
                  <a:srgbClr val="FF0000"/>
                </a:solidFill>
                <a:latin typeface="Arial" panose="020B0604020202020204" pitchFamily="34" charset="0"/>
                <a:cs typeface="Arial" panose="020B0604020202020204" pitchFamily="34" charset="0"/>
              </a:rPr>
              <a:t>محمد،  الفقر في الوطن العربي،  ليبيا نموذجا</a:t>
            </a:r>
            <a:r>
              <a:rPr lang="ar-DZ" sz="3600" dirty="0" smtClean="0">
                <a:solidFill>
                  <a:srgbClr val="FF0000"/>
                </a:solidFill>
                <a:latin typeface="Arial" panose="020B0604020202020204" pitchFamily="34" charset="0"/>
                <a:cs typeface="Arial" panose="020B0604020202020204" pitchFamily="34" charset="0"/>
              </a:rPr>
              <a:t>.</a:t>
            </a:r>
            <a:endParaRPr lang="en-US" sz="3600" dirty="0">
              <a:solidFill>
                <a:srgbClr val="FF0000"/>
              </a:solidFill>
              <a:latin typeface="Arial" panose="020B0604020202020204" pitchFamily="34" charset="0"/>
              <a:cs typeface="Arial" panose="020B0604020202020204" pitchFamily="34" charset="0"/>
            </a:endParaRPr>
          </a:p>
          <a:p>
            <a:pPr marL="560070" indent="-514350">
              <a:buFont typeface="+mj-lt"/>
              <a:buAutoNum type="arabicPeriod"/>
            </a:pPr>
            <a:r>
              <a:rPr lang="ar-DZ" sz="3600" dirty="0" smtClean="0">
                <a:solidFill>
                  <a:srgbClr val="FF0000"/>
                </a:solidFill>
                <a:latin typeface="Arial" panose="020B0604020202020204" pitchFamily="34" charset="0"/>
                <a:cs typeface="Arial" panose="020B0604020202020204" pitchFamily="34" charset="0"/>
              </a:rPr>
              <a:t> </a:t>
            </a:r>
            <a:r>
              <a:rPr lang="ar-DZ" sz="3600" dirty="0">
                <a:solidFill>
                  <a:srgbClr val="FF0000"/>
                </a:solidFill>
                <a:latin typeface="Arial" panose="020B0604020202020204" pitchFamily="34" charset="0"/>
                <a:cs typeface="Arial" panose="020B0604020202020204" pitchFamily="34" charset="0"/>
              </a:rPr>
              <a:t>عبد الرزاق الفارس،  الفقر وتوزيع الدخل في الوطن </a:t>
            </a:r>
            <a:r>
              <a:rPr lang="ar-DZ" sz="3600" dirty="0" smtClean="0">
                <a:solidFill>
                  <a:srgbClr val="FF0000"/>
                </a:solidFill>
                <a:latin typeface="Arial" panose="020B0604020202020204" pitchFamily="34" charset="0"/>
                <a:cs typeface="Arial" panose="020B0604020202020204" pitchFamily="34" charset="0"/>
              </a:rPr>
              <a:t>العربي</a:t>
            </a:r>
            <a:r>
              <a:rPr lang="ar-IQ" sz="3600" dirty="0">
                <a:solidFill>
                  <a:srgbClr val="FF0000"/>
                </a:solidFill>
                <a:latin typeface="Arial" panose="020B0604020202020204" pitchFamily="34" charset="0"/>
                <a:cs typeface="Arial" panose="020B0604020202020204" pitchFamily="34" charset="0"/>
              </a:rPr>
              <a:t>.</a:t>
            </a:r>
            <a:endParaRPr lang="en-US" sz="3600" dirty="0">
              <a:solidFill>
                <a:srgbClr val="FF0000"/>
              </a:solidFill>
              <a:latin typeface="Arial" panose="020B0604020202020204" pitchFamily="34" charset="0"/>
              <a:cs typeface="Arial" panose="020B0604020202020204" pitchFamily="34" charset="0"/>
            </a:endParaRPr>
          </a:p>
          <a:p>
            <a:pPr marL="45720" indent="0">
              <a:buNone/>
            </a:pPr>
            <a:endParaRPr lang="ar-IQ" dirty="0"/>
          </a:p>
        </p:txBody>
      </p:sp>
    </p:spTree>
    <p:extLst>
      <p:ext uri="{BB962C8B-B14F-4D97-AF65-F5344CB8AC3E}">
        <p14:creationId xmlns:p14="http://schemas.microsoft.com/office/powerpoint/2010/main" val="1669120371"/>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49</TotalTime>
  <Words>392</Words>
  <Application>Microsoft Office PowerPoint</Application>
  <PresentationFormat>عرض على الشاشة (3:4)‏</PresentationFormat>
  <Paragraphs>32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دفق الهواء</vt:lpstr>
      <vt:lpstr>أنثروبولوجيا الفقر</vt:lpstr>
      <vt:lpstr>عرض تقديمي في PowerPoint</vt:lpstr>
      <vt:lpstr>وضع البنك الدولي تعريف شامل للفقر مفاده :  " عدم القدرة على تحقيق الحد الأدنى من مستوى المعيشة" .    وهذا التعريف يعتمد بدرجة كبيرة على مفهوم الحد الأدنى ومفهوم مستوى المعيشة، كما يعتمد بدرجة كبيرة على المجتمع الذي تتم فيه حالة التوصيف .  </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ومعنى الفقر:</dc:title>
  <dc:creator>saad</dc:creator>
  <cp:lastModifiedBy>saad</cp:lastModifiedBy>
  <cp:revision>5</cp:revision>
  <dcterms:created xsi:type="dcterms:W3CDTF">2019-03-05T21:59:20Z</dcterms:created>
  <dcterms:modified xsi:type="dcterms:W3CDTF">2019-03-06T20:24:14Z</dcterms:modified>
</cp:coreProperties>
</file>