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488"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6D7D8187-E3AC-489C-9865-83471A152B60}" type="datetimeFigureOut">
              <a:rPr lang="ar-IQ" smtClean="0"/>
              <a:t>19/09/1440</a:t>
            </a:fld>
            <a:endParaRPr lang="ar-IQ"/>
          </a:p>
        </p:txBody>
      </p:sp>
      <p:sp>
        <p:nvSpPr>
          <p:cNvPr id="20" name="عنصر نائب للتذييل 19"/>
          <p:cNvSpPr>
            <a:spLocks noGrp="1"/>
          </p:cNvSpPr>
          <p:nvPr>
            <p:ph type="ftr" sz="quarter" idx="11"/>
          </p:nvPr>
        </p:nvSpPr>
        <p:spPr/>
        <p:txBody>
          <a:bodyPr/>
          <a:lstStyle>
            <a:extLst/>
          </a:lstStyle>
          <a:p>
            <a:endParaRPr lang="ar-IQ"/>
          </a:p>
        </p:txBody>
      </p:sp>
      <p:sp>
        <p:nvSpPr>
          <p:cNvPr id="10" name="عنصر نائب لرقم الشريحة 9"/>
          <p:cNvSpPr>
            <a:spLocks noGrp="1"/>
          </p:cNvSpPr>
          <p:nvPr>
            <p:ph type="sldNum" sz="quarter" idx="12"/>
          </p:nvPr>
        </p:nvSpPr>
        <p:spPr/>
        <p:txBody>
          <a:bodyPr/>
          <a:lstStyle>
            <a:extLst/>
          </a:lstStyle>
          <a:p>
            <a:fld id="{7C9C5079-7D90-4A00-9629-2143109F0151}" type="slidenum">
              <a:rPr lang="ar-IQ" smtClean="0"/>
              <a:t>‹#›</a:t>
            </a:fld>
            <a:endParaRPr lang="ar-IQ"/>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D7D8187-E3AC-489C-9865-83471A152B60}" type="datetimeFigureOut">
              <a:rPr lang="ar-IQ" smtClean="0"/>
              <a:t>19/09/1440</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7C9C5079-7D90-4A00-9629-2143109F0151}"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D7D8187-E3AC-489C-9865-83471A152B60}" type="datetimeFigureOut">
              <a:rPr lang="ar-IQ" smtClean="0"/>
              <a:t>19/09/1440</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7C9C5079-7D90-4A00-9629-2143109F0151}"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D7D8187-E3AC-489C-9865-83471A152B60}" type="datetimeFigureOut">
              <a:rPr lang="ar-IQ" smtClean="0"/>
              <a:t>19/09/1440</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7C9C5079-7D90-4A00-9629-2143109F0151}"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6D7D8187-E3AC-489C-9865-83471A152B60}" type="datetimeFigureOut">
              <a:rPr lang="ar-IQ" smtClean="0"/>
              <a:t>19/09/1440</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7C9C5079-7D90-4A00-9629-2143109F0151}" type="slidenum">
              <a:rPr lang="ar-IQ" smtClean="0"/>
              <a:t>‹#›</a:t>
            </a:fld>
            <a:endParaRPr lang="ar-IQ"/>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6D7D8187-E3AC-489C-9865-83471A152B60}" type="datetimeFigureOut">
              <a:rPr lang="ar-IQ" smtClean="0"/>
              <a:t>19/09/1440</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7C9C5079-7D90-4A00-9629-2143109F0151}"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6D7D8187-E3AC-489C-9865-83471A152B60}" type="datetimeFigureOut">
              <a:rPr lang="ar-IQ" smtClean="0"/>
              <a:t>19/09/1440</a:t>
            </a:fld>
            <a:endParaRPr lang="ar-IQ"/>
          </a:p>
        </p:txBody>
      </p:sp>
      <p:sp>
        <p:nvSpPr>
          <p:cNvPr id="8" name="عنصر نائب للتذييل 7"/>
          <p:cNvSpPr>
            <a:spLocks noGrp="1"/>
          </p:cNvSpPr>
          <p:nvPr>
            <p:ph type="ftr" sz="quarter" idx="11"/>
          </p:nvPr>
        </p:nvSpPr>
        <p:spPr/>
        <p:txBody>
          <a:bodyPr/>
          <a:lstStyle>
            <a:extLst/>
          </a:lstStyle>
          <a:p>
            <a:endParaRPr lang="ar-IQ"/>
          </a:p>
        </p:txBody>
      </p:sp>
      <p:sp>
        <p:nvSpPr>
          <p:cNvPr id="9" name="عنصر نائب لرقم الشريحة 8"/>
          <p:cNvSpPr>
            <a:spLocks noGrp="1"/>
          </p:cNvSpPr>
          <p:nvPr>
            <p:ph type="sldNum" sz="quarter" idx="12"/>
          </p:nvPr>
        </p:nvSpPr>
        <p:spPr/>
        <p:txBody>
          <a:bodyPr/>
          <a:lstStyle>
            <a:extLst/>
          </a:lstStyle>
          <a:p>
            <a:fld id="{7C9C5079-7D90-4A00-9629-2143109F0151}"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6D7D8187-E3AC-489C-9865-83471A152B60}" type="datetimeFigureOut">
              <a:rPr lang="ar-IQ" smtClean="0"/>
              <a:t>19/09/1440</a:t>
            </a:fld>
            <a:endParaRPr lang="ar-IQ"/>
          </a:p>
        </p:txBody>
      </p:sp>
      <p:sp>
        <p:nvSpPr>
          <p:cNvPr id="4" name="عنصر نائب للتذييل 3"/>
          <p:cNvSpPr>
            <a:spLocks noGrp="1"/>
          </p:cNvSpPr>
          <p:nvPr>
            <p:ph type="ftr" sz="quarter" idx="11"/>
          </p:nvPr>
        </p:nvSpPr>
        <p:spPr/>
        <p:txBody>
          <a:bodyPr/>
          <a:lstStyle>
            <a:extLst/>
          </a:lstStyle>
          <a:p>
            <a:endParaRPr lang="ar-IQ"/>
          </a:p>
        </p:txBody>
      </p:sp>
      <p:sp>
        <p:nvSpPr>
          <p:cNvPr id="5" name="عنصر نائب لرقم الشريحة 4"/>
          <p:cNvSpPr>
            <a:spLocks noGrp="1"/>
          </p:cNvSpPr>
          <p:nvPr>
            <p:ph type="sldNum" sz="quarter" idx="12"/>
          </p:nvPr>
        </p:nvSpPr>
        <p:spPr/>
        <p:txBody>
          <a:bodyPr/>
          <a:lstStyle>
            <a:extLst/>
          </a:lstStyle>
          <a:p>
            <a:fld id="{7C9C5079-7D90-4A00-9629-2143109F0151}"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6D7D8187-E3AC-489C-9865-83471A152B60}" type="datetimeFigureOut">
              <a:rPr lang="ar-IQ" smtClean="0"/>
              <a:t>19/09/1440</a:t>
            </a:fld>
            <a:endParaRPr lang="ar-IQ"/>
          </a:p>
        </p:txBody>
      </p:sp>
      <p:sp>
        <p:nvSpPr>
          <p:cNvPr id="3" name="عنصر نائب للتذييل 2"/>
          <p:cNvSpPr>
            <a:spLocks noGrp="1"/>
          </p:cNvSpPr>
          <p:nvPr>
            <p:ph type="ftr" sz="quarter" idx="11"/>
          </p:nvPr>
        </p:nvSpPr>
        <p:spPr/>
        <p:txBody>
          <a:bodyPr/>
          <a:lstStyle>
            <a:extLst/>
          </a:lstStyle>
          <a:p>
            <a:endParaRPr lang="ar-IQ"/>
          </a:p>
        </p:txBody>
      </p:sp>
      <p:sp>
        <p:nvSpPr>
          <p:cNvPr id="4" name="عنصر نائب لرقم الشريحة 3"/>
          <p:cNvSpPr>
            <a:spLocks noGrp="1"/>
          </p:cNvSpPr>
          <p:nvPr>
            <p:ph type="sldNum" sz="quarter" idx="12"/>
          </p:nvPr>
        </p:nvSpPr>
        <p:spPr/>
        <p:txBody>
          <a:bodyPr/>
          <a:lstStyle>
            <a:extLst/>
          </a:lstStyle>
          <a:p>
            <a:fld id="{7C9C5079-7D90-4A00-9629-2143109F0151}" type="slidenum">
              <a:rPr lang="ar-IQ" smtClean="0"/>
              <a:t>‹#›</a:t>
            </a:fld>
            <a:endParaRPr lang="ar-IQ"/>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6D7D8187-E3AC-489C-9865-83471A152B60}" type="datetimeFigureOut">
              <a:rPr lang="ar-IQ" smtClean="0"/>
              <a:t>19/09/1440</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7C9C5079-7D90-4A00-9629-2143109F0151}"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6D7D8187-E3AC-489C-9865-83471A152B60}" type="datetimeFigureOut">
              <a:rPr lang="ar-IQ" smtClean="0"/>
              <a:t>19/09/1440</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7C9C5079-7D90-4A00-9629-2143109F0151}" type="slidenum">
              <a:rPr lang="ar-IQ" smtClean="0"/>
              <a:t>‹#›</a:t>
            </a:fld>
            <a:endParaRPr lang="ar-IQ"/>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D7D8187-E3AC-489C-9865-83471A152B60}" type="datetimeFigureOut">
              <a:rPr lang="ar-IQ" smtClean="0"/>
              <a:t>19/09/1440</a:t>
            </a:fld>
            <a:endParaRPr lang="ar-IQ"/>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IQ"/>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C9C5079-7D90-4A00-9629-2143109F0151}" type="slidenum">
              <a:rPr lang="ar-IQ" smtClean="0"/>
              <a:t>‹#›</a:t>
            </a:fld>
            <a:endParaRPr lang="ar-IQ"/>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764705"/>
            <a:ext cx="7772400" cy="1512167"/>
          </a:xfrm>
        </p:spPr>
        <p:txBody>
          <a:bodyPr/>
          <a:lstStyle/>
          <a:p>
            <a:r>
              <a:rPr lang="ar-SA" b="1" u="sng" dirty="0"/>
              <a:t>أنثروبولوجيا الثقافات الغربية</a:t>
            </a:r>
            <a:r>
              <a:rPr lang="en-US" dirty="0"/>
              <a:t/>
            </a:r>
            <a:br>
              <a:rPr lang="en-US" dirty="0"/>
            </a:br>
            <a:endParaRPr lang="ar-IQ" dirty="0"/>
          </a:p>
        </p:txBody>
      </p:sp>
      <p:sp>
        <p:nvSpPr>
          <p:cNvPr id="3" name="عنوان فرعي 2"/>
          <p:cNvSpPr>
            <a:spLocks noGrp="1"/>
          </p:cNvSpPr>
          <p:nvPr>
            <p:ph type="subTitle" idx="1"/>
          </p:nvPr>
        </p:nvSpPr>
        <p:spPr>
          <a:xfrm>
            <a:off x="683568" y="1700808"/>
            <a:ext cx="7704856" cy="4248472"/>
          </a:xfrm>
        </p:spPr>
        <p:txBody>
          <a:bodyPr>
            <a:normAutofit/>
          </a:bodyPr>
          <a:lstStyle/>
          <a:p>
            <a:pPr algn="just"/>
            <a:r>
              <a:rPr lang="ar-SA" dirty="0" smtClean="0">
                <a:solidFill>
                  <a:schemeClr val="tx1"/>
                </a:solidFill>
                <a:latin typeface="+mj-lt"/>
              </a:rPr>
              <a:t>يشير</a:t>
            </a:r>
            <a:r>
              <a:rPr lang="ar-IQ" dirty="0" smtClean="0">
                <a:solidFill>
                  <a:schemeClr val="tx1"/>
                </a:solidFill>
                <a:latin typeface="+mj-lt"/>
              </a:rPr>
              <a:t> </a:t>
            </a:r>
            <a:r>
              <a:rPr lang="ar-SA" dirty="0" smtClean="0">
                <a:solidFill>
                  <a:schemeClr val="tx1"/>
                </a:solidFill>
                <a:latin typeface="+mj-lt"/>
              </a:rPr>
              <a:t>مصطلح </a:t>
            </a:r>
            <a:r>
              <a:rPr lang="ar-SA" b="1" dirty="0" smtClean="0">
                <a:solidFill>
                  <a:schemeClr val="tx1"/>
                </a:solidFill>
                <a:latin typeface="+mj-lt"/>
              </a:rPr>
              <a:t>الثقافة</a:t>
            </a:r>
            <a:r>
              <a:rPr lang="ar-SA" dirty="0" smtClean="0">
                <a:solidFill>
                  <a:schemeClr val="tx1"/>
                </a:solidFill>
                <a:latin typeface="+mj-lt"/>
              </a:rPr>
              <a:t> الغربية إلى كافة الأعراف الاجتماعية، والقيم الأخلاقية، والعادات، والتقاليد، والأنظمة السياسية، والمعتقدات، وبعض الصناعات </a:t>
            </a:r>
            <a:r>
              <a:rPr lang="ar-SA" dirty="0" err="1" smtClean="0">
                <a:solidFill>
                  <a:schemeClr val="tx1"/>
                </a:solidFill>
                <a:latin typeface="+mj-lt"/>
              </a:rPr>
              <a:t>والتقينات</a:t>
            </a:r>
            <a:r>
              <a:rPr lang="ar-SA" dirty="0" smtClean="0">
                <a:solidFill>
                  <a:schemeClr val="tx1"/>
                </a:solidFill>
                <a:latin typeface="+mj-lt"/>
              </a:rPr>
              <a:t> التي تعود للأصول الأوروبية، وينطبق هذا المصطلح على دول الهجرة الأوروبية، مثل: </a:t>
            </a:r>
            <a:endParaRPr lang="ar-IQ" dirty="0" smtClean="0">
              <a:solidFill>
                <a:schemeClr val="tx1"/>
              </a:solidFill>
              <a:latin typeface="+mj-lt"/>
            </a:endParaRPr>
          </a:p>
          <a:p>
            <a:pPr algn="just"/>
            <a:r>
              <a:rPr lang="ar-SA" dirty="0" err="1" smtClean="0">
                <a:solidFill>
                  <a:schemeClr val="tx1"/>
                </a:solidFill>
                <a:latin typeface="+mj-lt"/>
              </a:rPr>
              <a:t>الأمريكتين</a:t>
            </a:r>
            <a:r>
              <a:rPr lang="ar-SA" dirty="0" smtClean="0">
                <a:solidFill>
                  <a:schemeClr val="tx1"/>
                </a:solidFill>
                <a:latin typeface="+mj-lt"/>
              </a:rPr>
              <a:t>، وأستراليا، وقد ورثت الحضارة الغربية أفكارها، وتقاليدها الفنية، والشعرية، والقانونية، والفلسفية من العديد من المجموعات العرقية، واللغوية، التي لعبت دوراً هاماً في تشكيل الحضارة الغربية منذ القرن الرابع على الأقل، مثل</a:t>
            </a:r>
            <a:endParaRPr lang="ar-IQ" dirty="0">
              <a:solidFill>
                <a:schemeClr val="tx1"/>
              </a:solidFill>
              <a:latin typeface="+mj-lt"/>
            </a:endParaRPr>
          </a:p>
        </p:txBody>
      </p:sp>
    </p:spTree>
    <p:extLst>
      <p:ext uri="{BB962C8B-B14F-4D97-AF65-F5344CB8AC3E}">
        <p14:creationId xmlns:p14="http://schemas.microsoft.com/office/powerpoint/2010/main" val="3118660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755576" y="1700808"/>
            <a:ext cx="7848872" cy="4392488"/>
          </a:xfrm>
          <a:solidFill>
            <a:schemeClr val="accent2">
              <a:lumMod val="20000"/>
              <a:lumOff val="80000"/>
            </a:schemeClr>
          </a:solidFill>
          <a:effectLst>
            <a:outerShdw blurRad="50800" dist="38100" dir="8100000" algn="tr" rotWithShape="0">
              <a:prstClr val="black">
                <a:alpha val="40000"/>
              </a:prstClr>
            </a:outerShdw>
          </a:effectLst>
        </p:spPr>
        <p:txBody>
          <a:bodyPr>
            <a:noAutofit/>
          </a:bodyPr>
          <a:lstStyle/>
          <a:p>
            <a:pPr algn="just"/>
            <a:r>
              <a:rPr lang="ar-SA" sz="3600" dirty="0">
                <a:solidFill>
                  <a:schemeClr val="tx1"/>
                </a:solidFill>
              </a:rPr>
              <a:t>مثل: </a:t>
            </a:r>
            <a:r>
              <a:rPr lang="ar-SA" sz="3600" dirty="0" err="1">
                <a:solidFill>
                  <a:schemeClr val="tx1"/>
                </a:solidFill>
              </a:rPr>
              <a:t>الكلت</a:t>
            </a:r>
            <a:r>
              <a:rPr lang="ar-SA" sz="3600" dirty="0">
                <a:solidFill>
                  <a:schemeClr val="tx1"/>
                </a:solidFill>
              </a:rPr>
              <a:t>، والجرمانية، </a:t>
            </a:r>
            <a:r>
              <a:rPr lang="ar-SA" sz="3600" dirty="0" err="1">
                <a:solidFill>
                  <a:schemeClr val="tx1"/>
                </a:solidFill>
              </a:rPr>
              <a:t>والهيلينية</a:t>
            </a:r>
            <a:r>
              <a:rPr lang="ar-SA" sz="3600" dirty="0">
                <a:solidFill>
                  <a:schemeClr val="tx1"/>
                </a:solidFill>
              </a:rPr>
              <a:t>، والسلافية، واللاتينية، واليهودية، والمسيحية، واستمدت الحضارة الغربية قيمها من الفكر السياسي، الذي يقوم على الحجج العقلية المنادية بالحريات، وحقوق الإنسان، والمساواة، والديموقراطية، إضافةً إلى استلهام أفكار الحياة العقلانية من الفلسفة الإغريقية، والثورة العلمية، والتنوير.</a:t>
            </a:r>
            <a:endParaRPr lang="en-US" sz="3600" dirty="0">
              <a:solidFill>
                <a:schemeClr val="tx1"/>
              </a:solidFill>
            </a:endParaRPr>
          </a:p>
        </p:txBody>
      </p:sp>
    </p:spTree>
    <p:extLst>
      <p:ext uri="{BB962C8B-B14F-4D97-AF65-F5344CB8AC3E}">
        <p14:creationId xmlns:p14="http://schemas.microsoft.com/office/powerpoint/2010/main" val="1634086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1">
              <a:lumMod val="20000"/>
              <a:lumOff val="80000"/>
            </a:schemeClr>
          </a:solidFill>
        </p:spPr>
        <p:txBody>
          <a:bodyPr>
            <a:normAutofit fontScale="90000"/>
          </a:bodyPr>
          <a:lstStyle/>
          <a:p>
            <a:r>
              <a:rPr lang="ar-SA" b="1" dirty="0">
                <a:effectLst/>
              </a:rPr>
              <a:t>تأثر الحضارة الغربية بالحضارة الإغريقية </a:t>
            </a:r>
            <a:r>
              <a:rPr lang="en-US" dirty="0">
                <a:effectLst/>
              </a:rPr>
              <a:t/>
            </a:r>
            <a:br>
              <a:rPr lang="en-US" dirty="0">
                <a:effectLst/>
              </a:rPr>
            </a:br>
            <a:endParaRPr lang="ar-IQ" dirty="0"/>
          </a:p>
        </p:txBody>
      </p:sp>
      <p:sp>
        <p:nvSpPr>
          <p:cNvPr id="3" name="عنصر نائب للمحتوى 2"/>
          <p:cNvSpPr>
            <a:spLocks noGrp="1"/>
          </p:cNvSpPr>
          <p:nvPr>
            <p:ph idx="1"/>
          </p:nvPr>
        </p:nvSpPr>
        <p:spPr>
          <a:solidFill>
            <a:schemeClr val="accent2">
              <a:lumMod val="20000"/>
              <a:lumOff val="80000"/>
            </a:schemeClr>
          </a:solidFill>
        </p:spPr>
        <p:txBody>
          <a:bodyPr>
            <a:normAutofit lnSpcReduction="10000"/>
          </a:bodyPr>
          <a:lstStyle/>
          <a:p>
            <a:pPr marL="82296" indent="0" algn="just">
              <a:buNone/>
            </a:pPr>
            <a:r>
              <a:rPr lang="ar-SA" sz="3600" b="1" dirty="0"/>
              <a:t>الجانب الاقتصادي</a:t>
            </a:r>
            <a:r>
              <a:rPr lang="ar-SA" sz="3600" b="1" dirty="0" smtClean="0"/>
              <a:t>:</a:t>
            </a:r>
            <a:endParaRPr lang="ar-IQ" sz="3600" b="1" dirty="0" smtClean="0"/>
          </a:p>
          <a:p>
            <a:pPr marL="82296" indent="0" algn="just">
              <a:buNone/>
            </a:pPr>
            <a:r>
              <a:rPr lang="ar-SA" sz="3600" b="1" dirty="0" smtClean="0"/>
              <a:t> </a:t>
            </a:r>
            <a:r>
              <a:rPr lang="ar-SA" sz="3600" dirty="0"/>
              <a:t>لا تزال الحضارة الغربية تستخدم العديد من أفكار الحضارة الإغريقية، مثل أنظمة الري، والنظام العددي، فالحضارة الغربية توظف أنظمة الري لري المحاصيل في الأراضي التي يصعب الوصول إليها، كما كان الإغريق يفعلون قديماً، وتوظف النظام العددي لحفظ جرد الضرائب، والمنتجات، كما كانت تفعل الحضارة الإغريقية منذ زمن. </a:t>
            </a:r>
            <a:endParaRPr lang="en-US" sz="3600" dirty="0"/>
          </a:p>
          <a:p>
            <a:endParaRPr lang="ar-IQ" dirty="0"/>
          </a:p>
        </p:txBody>
      </p:sp>
    </p:spTree>
    <p:extLst>
      <p:ext uri="{BB962C8B-B14F-4D97-AF65-F5344CB8AC3E}">
        <p14:creationId xmlns:p14="http://schemas.microsoft.com/office/powerpoint/2010/main" val="1049588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15616" y="692696"/>
            <a:ext cx="7818072" cy="5555704"/>
          </a:xfrm>
          <a:solidFill>
            <a:schemeClr val="accent4">
              <a:lumMod val="20000"/>
              <a:lumOff val="80000"/>
            </a:schemeClr>
          </a:solidFill>
          <a:ln>
            <a:noFill/>
          </a:ln>
          <a:effectLst/>
          <a:scene3d>
            <a:camera prst="orthographicFront">
              <a:rot lat="0" lon="0" rev="0"/>
            </a:camera>
            <a:lightRig rig="glow" dir="t">
              <a:rot lat="0" lon="0" rev="14100000"/>
            </a:lightRig>
          </a:scene3d>
          <a:sp3d prstMaterial="softEdge">
            <a:bevelT w="127000" prst="artDeco"/>
          </a:sp3d>
        </p:spPr>
        <p:txBody>
          <a:bodyPr/>
          <a:lstStyle/>
          <a:p>
            <a:pPr marL="82296" indent="0" algn="just">
              <a:buNone/>
            </a:pPr>
            <a:r>
              <a:rPr lang="ar-SA" sz="4000" b="1" dirty="0">
                <a:latin typeface="+mj-lt"/>
              </a:rPr>
              <a:t>الجانب السياسي: </a:t>
            </a:r>
            <a:endParaRPr lang="ar-IQ" sz="4000" b="1" dirty="0" smtClean="0">
              <a:latin typeface="+mj-lt"/>
            </a:endParaRPr>
          </a:p>
          <a:p>
            <a:pPr marL="82296" indent="0" algn="just">
              <a:buNone/>
            </a:pPr>
            <a:r>
              <a:rPr lang="ar-SA" sz="4000" dirty="0" smtClean="0">
                <a:latin typeface="+mj-lt"/>
              </a:rPr>
              <a:t>سادت </a:t>
            </a:r>
            <a:r>
              <a:rPr lang="ar-SA" sz="4000" dirty="0">
                <a:latin typeface="+mj-lt"/>
              </a:rPr>
              <a:t>الأفكار الديموقراطية في الحضارة الإغريقية قديماً، ولا تزال هذه الأفكار موظفة من قبل العديد من حكومات العالم، والحضارة الغربية تحديداً، وذلك لأنه نظام يشرك الأفراد في اختيار الحكومات، كما أنه يوحد ويساوي بين كافة أفراد الشعب</a:t>
            </a:r>
            <a:r>
              <a:rPr lang="en-US" sz="4000" dirty="0">
                <a:latin typeface="+mj-lt"/>
              </a:rPr>
              <a:t>.</a:t>
            </a:r>
          </a:p>
          <a:p>
            <a:endParaRPr lang="ar-IQ" dirty="0"/>
          </a:p>
        </p:txBody>
      </p:sp>
    </p:spTree>
    <p:extLst>
      <p:ext uri="{BB962C8B-B14F-4D97-AF65-F5344CB8AC3E}">
        <p14:creationId xmlns:p14="http://schemas.microsoft.com/office/powerpoint/2010/main" val="11586823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TotalTime>
  <Words>246</Words>
  <Application>Microsoft Office PowerPoint</Application>
  <PresentationFormat>عرض على الشاشة (3:4)‏</PresentationFormat>
  <Paragraphs>9</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انقلاب</vt:lpstr>
      <vt:lpstr>أنثروبولوجيا الثقافات الغربية </vt:lpstr>
      <vt:lpstr>عرض تقديمي في PowerPoint</vt:lpstr>
      <vt:lpstr>تأثر الحضارة الغربية بالحضارة الإغريقية  </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أنثروبولوجيا الثقافات الغربية</dc:title>
  <dc:creator>saad</dc:creator>
  <cp:lastModifiedBy>saad</cp:lastModifiedBy>
  <cp:revision>2</cp:revision>
  <dcterms:created xsi:type="dcterms:W3CDTF">2019-05-23T13:12:00Z</dcterms:created>
  <dcterms:modified xsi:type="dcterms:W3CDTF">2019-05-23T13:22:39Z</dcterms:modified>
</cp:coreProperties>
</file>