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4" r:id="rId12"/>
    <p:sldId id="267" r:id="rId1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82D6-E50D-45BE-B93B-7305C333BF93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388F-3E55-44A3-9B7A-0E81EF616AC7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82D6-E50D-45BE-B93B-7305C333BF93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388F-3E55-44A3-9B7A-0E81EF616AC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82D6-E50D-45BE-B93B-7305C333BF93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388F-3E55-44A3-9B7A-0E81EF616AC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82D6-E50D-45BE-B93B-7305C333BF93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388F-3E55-44A3-9B7A-0E81EF616AC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82D6-E50D-45BE-B93B-7305C333BF93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388F-3E55-44A3-9B7A-0E81EF616AC7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82D6-E50D-45BE-B93B-7305C333BF93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388F-3E55-44A3-9B7A-0E81EF616AC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82D6-E50D-45BE-B93B-7305C333BF93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388F-3E55-44A3-9B7A-0E81EF616AC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82D6-E50D-45BE-B93B-7305C333BF93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388F-3E55-44A3-9B7A-0E81EF616AC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82D6-E50D-45BE-B93B-7305C333BF93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388F-3E55-44A3-9B7A-0E81EF616AC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82D6-E50D-45BE-B93B-7305C333BF93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388F-3E55-44A3-9B7A-0E81EF616AC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82D6-E50D-45BE-B93B-7305C333BF93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DA6388F-3E55-44A3-9B7A-0E81EF616AC7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9D82D6-E50D-45BE-B93B-7305C333BF93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A6388F-3E55-44A3-9B7A-0E81EF616AC7}" type="slidenum">
              <a:rPr lang="ar-IQ" smtClean="0"/>
              <a:t>‹#›</a:t>
            </a:fld>
            <a:endParaRPr lang="ar-IQ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r-IQ" sz="4400" dirty="0" smtClean="0">
                <a:solidFill>
                  <a:srgbClr val="C00000"/>
                </a:solidFill>
              </a:rPr>
              <a:t>المحاضرة الثامنة في المذاهب الادبية </a:t>
            </a:r>
            <a:br>
              <a:rPr lang="ar-IQ" sz="4400" dirty="0" smtClean="0">
                <a:solidFill>
                  <a:srgbClr val="C00000"/>
                </a:solidFill>
              </a:rPr>
            </a:br>
            <a:endParaRPr lang="ar-IQ" sz="4400" dirty="0">
              <a:solidFill>
                <a:srgbClr val="C0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3400" y="3501008"/>
            <a:ext cx="7854696" cy="148012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ar-IQ" sz="3200" b="1" dirty="0" smtClean="0">
                <a:solidFill>
                  <a:srgbClr val="C00000"/>
                </a:solidFill>
              </a:rPr>
              <a:t>المسرح الكلاسيكي</a:t>
            </a:r>
          </a:p>
          <a:p>
            <a:pPr algn="l"/>
            <a:r>
              <a:rPr lang="ar-IQ" b="1" dirty="0" smtClean="0">
                <a:solidFill>
                  <a:srgbClr val="C00000"/>
                </a:solidFill>
              </a:rPr>
              <a:t>د</a:t>
            </a:r>
            <a:r>
              <a:rPr lang="ar-IQ" b="1" dirty="0" smtClean="0">
                <a:solidFill>
                  <a:srgbClr val="C00000"/>
                </a:solidFill>
              </a:rPr>
              <a:t>. إسراء حسين جابر</a:t>
            </a:r>
            <a:endParaRPr lang="ar-IQ" b="1" dirty="0">
              <a:solidFill>
                <a:srgbClr val="C0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1" y="3284984"/>
            <a:ext cx="6012160" cy="357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8815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6"/>
            <a:ext cx="8208912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3010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IQ" dirty="0" smtClean="0">
                <a:solidFill>
                  <a:schemeClr val="tx1"/>
                </a:solidFill>
              </a:rPr>
              <a:t>شعر الطبيعة 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911985" algn="l"/>
              </a:tabLst>
            </a:pPr>
            <a:r>
              <a:rPr lang="ar-IQ" sz="28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 شعر الطبيعة لدى الكلاسيكيين:</a:t>
            </a:r>
            <a:endParaRPr lang="en-US" sz="1800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911985" algn="l"/>
              </a:tabLst>
            </a:pPr>
            <a:r>
              <a:rPr lang="ar-IQ" sz="28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يأتي شعر الطبيعة بعد الشعر الملحمي ، وقد خلفه الكلاسيكيون الجدد عن اسلافهم الاغريق واللاتين ، وتتميز في هذا الشعر ، القصيدة الرعوية ، التي عنيت بتصوير حياة الريف ، وقد قلت العناية بها في القرن الثامن عشر .</a:t>
            </a:r>
            <a:endParaRPr lang="en-US" sz="1800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911985" algn="l"/>
              </a:tabLst>
            </a:pPr>
            <a:r>
              <a:rPr lang="en-US" sz="28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 </a:t>
            </a:r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187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988840"/>
            <a:ext cx="8136904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189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IQ" dirty="0" smtClean="0">
                <a:solidFill>
                  <a:schemeClr val="tx1"/>
                </a:solidFill>
              </a:rPr>
              <a:t>المسرح الكلاسيكي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342900" lvl="0" indent="-342900" algn="just">
              <a:lnSpc>
                <a:spcPct val="115000"/>
              </a:lnSpc>
              <a:buFont typeface="Arial"/>
              <a:buChar char="-"/>
            </a:pPr>
            <a:r>
              <a:rPr lang="ar-IQ" sz="28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سار الكلاسيكيون في كتابتهم للمسرح على غرار اسلافهم ، فقد نظموه شعرا، وقسموه على نوعين رئيسين ، هما التراجيديا والكوميديا 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457200" algn="just">
              <a:lnSpc>
                <a:spcPct val="115000"/>
              </a:lnSpc>
            </a:pPr>
            <a:r>
              <a:rPr lang="ar-IQ" sz="28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   التراجيديا مسرحية جادة تهدف الى اثارة الرعب والشفقة عن طريق   المآسي  التي تلحق بالشخصيات العظيمة المستنبطة من التاريخ 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اما الكوميديا ، فهي مسرحية هزلية ، تتخذ من الضحك سبيلا الى التسلية وتهدف الى تصوير العيوب الاجتماعية والخلقية وتعمل على اصلاحها ، وتسف في لغتها ، وتؤخذ شخصياتها من الطبقات الدنيا للمجتمع.</a:t>
            </a:r>
            <a:endParaRPr lang="en-US" sz="18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8459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88840"/>
            <a:ext cx="8208911" cy="4320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6386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IQ" dirty="0">
                <a:solidFill>
                  <a:prstClr val="black"/>
                </a:solidFill>
                <a:latin typeface="Constantia"/>
                <a:ea typeface="+mn-ea"/>
              </a:rPr>
              <a:t>المسرح الكلاسيكي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342900" lvl="0" indent="-342900" algn="just">
              <a:lnSpc>
                <a:spcPct val="115000"/>
              </a:lnSpc>
              <a:buFont typeface="Arial"/>
              <a:buChar char="-"/>
            </a:pPr>
            <a:r>
              <a:rPr lang="ar-IQ" sz="28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اكد الكلاسيكيون في المسرح على الوحدات الثلاث التي تقضي بان لا تتجاوز احداث المسرحية اكثر من اربع وعشرين ساعة زمنية ، وان تجري في مكان واحد وتدور احداثها حول موضوع رئيس واحد ، فكل من (</a:t>
            </a:r>
            <a:r>
              <a:rPr lang="ar-IQ" sz="2800" b="1" dirty="0" err="1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كورني</a:t>
            </a:r>
            <a:r>
              <a:rPr lang="ar-IQ" sz="28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) في فرنسا و(</a:t>
            </a:r>
            <a:r>
              <a:rPr lang="ar-IQ" sz="2800" b="1" dirty="0" err="1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درايدن</a:t>
            </a:r>
            <a:r>
              <a:rPr lang="ar-IQ" sz="28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) في انكلترا قد زاد كل منهما الوحدة الزمنية لتكون تلاثين ساعة .وهذا ما اوقعهم في تناقضات 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Arial"/>
              <a:buChar char="-"/>
            </a:pPr>
            <a:r>
              <a:rPr lang="ar-IQ" sz="28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ميل المسرح الكلاسيكي الى الدقة في تصوير الشخصيات والمتانة في التركيب الدرامي، لقد كانت الخبرة النفسية اساسا للإنتاج الكلاسيكي وهي تقوم على الملاحظة الدقيقة في تصوير ابطال المسرحية ، الى جانب ميلهم الى التركيب القوي في بناء المسرح ، فلا تتخلله اي تفاصيل تخل بتناسقه .</a:t>
            </a:r>
            <a:endParaRPr lang="en-US" sz="18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115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IQ" dirty="0">
                <a:solidFill>
                  <a:prstClr val="black"/>
                </a:solidFill>
              </a:rPr>
              <a:t>المسرح الكلاسيكي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 algn="just">
              <a:lnSpc>
                <a:spcPct val="115000"/>
              </a:lnSpc>
              <a:buFont typeface="Arial"/>
              <a:buChar char="-"/>
            </a:pPr>
            <a:r>
              <a:rPr lang="ar-IQ" sz="28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اما لغة المسرحية الكلاسيكية  فقد وضعوا لاختيارها القواعد الاساسية وألزموا كاتبها بعدم الحيد عنها ، وحددوا كل من التراجيديا والكوميديا لغتها الخاصة بها ، وقد خرج موليير عن هذ الشرط حين وظف في مسرحياته اللغة الشعبية حين ادرك ما فيها من ثروات.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Arial"/>
              <a:buChar char="-"/>
            </a:pPr>
            <a:r>
              <a:rPr lang="ar-IQ" sz="28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أحلّ الكلاسيكيون الحب وأهواء النفس محل القضاء والقدر عند اليونانيين ، كمحور تدور حوله احداث المسرحية ، وقد اضفى هذا على الكلاسيكية الجديدة طابعا عالميا.</a:t>
            </a:r>
            <a:endParaRPr lang="en-US" sz="18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1343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IQ" dirty="0">
                <a:solidFill>
                  <a:prstClr val="black"/>
                </a:solidFill>
              </a:rPr>
              <a:t>المسرح الكلاسيكي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15000"/>
              </a:lnSpc>
              <a:buFont typeface="Arial"/>
              <a:buChar char="-"/>
            </a:pPr>
            <a:r>
              <a:rPr lang="ar-IQ" sz="28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اشتق الكلاسيكيون موضوعاتهم من المسرح القديم او من بطون التاريخ ، وتوجهوا به وجهة نفسية او سيكولوجية او اجتماعية توائم الآداب الحديثة في القرن السابع عشر 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buFont typeface="Arial"/>
              <a:buChar char="-"/>
            </a:pPr>
            <a:r>
              <a:rPr lang="ar-IQ" sz="28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امتاز الادب الكلاسيكي بالاعتدال وتناولوا الحقائق وقد نشأ عن ذلك ان الادب الكلاسيكي قد اصبح ادبا موضوعيا يعتمد المسرح بالدرجة الاولى اساسا للتعبير 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buFont typeface="Arial"/>
              <a:buChar char="-"/>
            </a:pPr>
            <a:r>
              <a:rPr lang="ar-IQ" sz="28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بالغ الكلاسيكيون في تجويد الصياغة ، وعنوا عناية خاصة </a:t>
            </a:r>
            <a:r>
              <a:rPr lang="ar-IQ" sz="2800" b="1" dirty="0" err="1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بالاسلوب</a:t>
            </a:r>
            <a:r>
              <a:rPr lang="ar-IQ" sz="28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 الذي اخضعوا الى قواعد لغوية صارمة 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buFont typeface="Arial"/>
              <a:buChar char="-"/>
            </a:pPr>
            <a:r>
              <a:rPr lang="ar-IQ" sz="28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تحدد جمهورهم بالطبقة الارستقراطية باعد بينهم وبين الطبقات الشعبية 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 </a:t>
            </a:r>
            <a:endParaRPr lang="en-US" sz="18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8503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IQ" dirty="0" smtClean="0">
                <a:solidFill>
                  <a:schemeClr val="tx1"/>
                </a:solidFill>
              </a:rPr>
              <a:t>سبب انهيار تقسيم المسرح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457200" algn="just">
              <a:lnSpc>
                <a:spcPct val="115000"/>
              </a:lnSpc>
            </a:pPr>
            <a:r>
              <a:rPr lang="ar-IQ" sz="28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س/ ما هو سبب انهيار تقسيم المسرح (تراجيدي وكوميدي) في القرن الثامن عشر؟</a:t>
            </a:r>
            <a:endParaRPr lang="en-US" sz="1800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457200" algn="just">
              <a:lnSpc>
                <a:spcPct val="115000"/>
              </a:lnSpc>
            </a:pPr>
            <a:r>
              <a:rPr lang="ar-IQ" sz="28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ج/ 1- ارتباط الفلسفة </a:t>
            </a:r>
            <a:r>
              <a:rPr lang="ar-IQ" sz="2800" b="1" dirty="0" smtClean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بالأدب </a:t>
            </a:r>
            <a:r>
              <a:rPr lang="ar-IQ" sz="28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ارتباطا شديدا</a:t>
            </a:r>
            <a:endParaRPr lang="en-US" sz="1800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457200" algn="just">
              <a:lnSpc>
                <a:spcPct val="115000"/>
              </a:lnSpc>
            </a:pPr>
            <a:r>
              <a:rPr lang="ar-IQ" sz="28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    2- تطور الوعي الاجتماعي بظهور الطبقة البرجوازية على مسرح الحياة </a:t>
            </a:r>
            <a:endParaRPr lang="en-US" sz="1800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    3- ضيق </a:t>
            </a:r>
            <a:r>
              <a:rPr lang="ar-IQ" sz="2800" b="1" dirty="0" smtClean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الكتاب </a:t>
            </a:r>
            <a:r>
              <a:rPr lang="ar-IQ" sz="28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بقهر القواعد للعنصر الابداعي ، الذي بدأ يتمرد على التبعية للقدماء، فظهرت (الدراما الدامعة ) و (الدراما </a:t>
            </a:r>
            <a:r>
              <a:rPr lang="ar-IQ" sz="2800" b="1" dirty="0" smtClean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البرجوازية</a:t>
            </a:r>
            <a:r>
              <a:rPr lang="ar-IQ" sz="28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)</a:t>
            </a:r>
            <a:endParaRPr lang="en-US" sz="1800" dirty="0">
              <a:solidFill>
                <a:schemeClr val="tx1"/>
              </a:solidFill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3913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IQ" dirty="0" smtClean="0">
                <a:solidFill>
                  <a:schemeClr val="tx1"/>
                </a:solidFill>
              </a:rPr>
              <a:t>الدراما الدامعة والبرجوازية 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457200" algn="just">
              <a:lnSpc>
                <a:spcPct val="115000"/>
              </a:lnSpc>
            </a:pPr>
            <a:r>
              <a:rPr lang="ar-IQ" sz="2800" b="1" dirty="0">
                <a:solidFill>
                  <a:srgbClr val="C00000"/>
                </a:solidFill>
                <a:latin typeface="Calibri"/>
                <a:ea typeface="Calibri"/>
                <a:cs typeface="Arial"/>
              </a:rPr>
              <a:t>س/ ما المقصود بالدراما الدامعة ؟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457200" algn="just">
              <a:lnSpc>
                <a:spcPct val="115000"/>
              </a:lnSpc>
            </a:pPr>
            <a:r>
              <a:rPr lang="ar-IQ" sz="28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ج/ هي الدراما التي تضعف فيها عناصر الفزع ، وتقل فيها الفواجع وتكتفي بإثارة الحزن الخفيف بعيدا عن الانتحاب.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457200" algn="just">
              <a:lnSpc>
                <a:spcPct val="115000"/>
              </a:lnSpc>
            </a:pPr>
            <a:r>
              <a:rPr lang="ar-IQ" sz="2800" b="1" dirty="0">
                <a:solidFill>
                  <a:srgbClr val="C00000"/>
                </a:solidFill>
                <a:latin typeface="Calibri"/>
                <a:ea typeface="Calibri"/>
                <a:cs typeface="Arial"/>
              </a:rPr>
              <a:t>س/ ما المقصود بالدراما البرجوازية 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ج/ هي الدراما التي تستنبط موضوعاتها وشخصياتها من مشاكل الطبقة الوسطى ، وهذا النوع من الدراما جديد على فن المسرح </a:t>
            </a:r>
            <a:r>
              <a:rPr lang="ar-IQ" sz="2800" b="1" dirty="0" err="1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لانه</a:t>
            </a:r>
            <a:r>
              <a:rPr lang="ar-IQ" sz="28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 لا يبحث في المشاكل الانسانية العامة ، بل يقتصر على بحث المشاكل الانسانية من حيث صلتها بالطبقة المتوسطة فحسب.</a:t>
            </a:r>
            <a:endParaRPr lang="en-US" sz="18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7477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457200" algn="ctr">
              <a:lnSpc>
                <a:spcPct val="115000"/>
              </a:lnSpc>
              <a:spcAft>
                <a:spcPts val="1000"/>
              </a:spcAft>
              <a:tabLst>
                <a:tab pos="1911985" algn="l"/>
              </a:tabLst>
            </a:pPr>
            <a:r>
              <a:rPr lang="ar-IQ" dirty="0" smtClean="0">
                <a:solidFill>
                  <a:schemeClr val="tx1"/>
                </a:solidFill>
              </a:rPr>
              <a:t>الملحمة الكلاسيكية 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457200">
              <a:lnSpc>
                <a:spcPct val="115000"/>
              </a:lnSpc>
              <a:tabLst>
                <a:tab pos="1911985" algn="l"/>
              </a:tabLst>
            </a:pPr>
            <a:r>
              <a:rPr lang="ar-IQ" sz="28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اعطى الكلاسيكيون قيمة كبيرة للملحمة من بين الاجناس الشعرية ، ووضعوا لها مجموعة من الشروط :</a:t>
            </a:r>
            <a:endParaRPr lang="en-US" sz="1800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  <a:tabLst>
                <a:tab pos="1911985" algn="l"/>
              </a:tabLst>
            </a:pPr>
            <a:r>
              <a:rPr lang="ar-IQ" sz="28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تجسيدها للعظمة الحربية </a:t>
            </a:r>
            <a:endParaRPr lang="en-US" sz="1800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  <a:tabLst>
                <a:tab pos="1911985" algn="l"/>
              </a:tabLst>
            </a:pPr>
            <a:r>
              <a:rPr lang="ar-IQ" sz="28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ان يكون موضوعها شعيرا وكذلك الاشخاص </a:t>
            </a:r>
            <a:endParaRPr lang="en-US" sz="1800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  <a:tabLst>
                <a:tab pos="1911985" algn="l"/>
              </a:tabLst>
            </a:pPr>
            <a:r>
              <a:rPr lang="ar-IQ" sz="28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يمكن إدخال الحب في سياق الحوادث على ان يكون حبا ساميا</a:t>
            </a:r>
            <a:endParaRPr lang="en-US" sz="1800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  <a:tabLst>
                <a:tab pos="1911985" algn="l"/>
              </a:tabLst>
            </a:pPr>
            <a:r>
              <a:rPr lang="ar-IQ" sz="28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ينبغي ان يكون الابطال كاملين وان تكون نقائصهم بطولية </a:t>
            </a:r>
            <a:endParaRPr lang="en-US" sz="1800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  <a:tabLst>
                <a:tab pos="1911985" algn="l"/>
              </a:tabLst>
            </a:pPr>
            <a:r>
              <a:rPr lang="ar-IQ" sz="28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ان تكون موضوعاتها من التاريخ لاسيما القديم </a:t>
            </a:r>
            <a:endParaRPr lang="en-US" sz="1800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  <a:tabLst>
                <a:tab pos="1911985" algn="l"/>
              </a:tabLst>
            </a:pPr>
            <a:r>
              <a:rPr lang="ar-IQ" sz="28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اوجبوا ان يكون العمل نظريا في بلدان شاسعة البعد عاداتها غريبة </a:t>
            </a:r>
            <a:endParaRPr lang="en-US" sz="1800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  <a:tabLst>
                <a:tab pos="1911985" algn="l"/>
              </a:tabLst>
            </a:pPr>
            <a:r>
              <a:rPr lang="ar-IQ" sz="28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مادتها بسيطة تستمد غناها من خيال الكاتب لا من ثمرة الحوادث الهامة </a:t>
            </a:r>
            <a:endParaRPr lang="en-US" sz="1800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685800">
              <a:lnSpc>
                <a:spcPct val="115000"/>
              </a:lnSpc>
              <a:spcAft>
                <a:spcPts val="1000"/>
              </a:spcAft>
              <a:tabLst>
                <a:tab pos="1911985" algn="l"/>
              </a:tabLst>
            </a:pPr>
            <a:r>
              <a:rPr lang="ar-IQ" sz="28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* لم تصل  الملحمة لدى الكلاسيكيين الجدد الى المستوى الفني لملحمتي  هوميروس وترجيل .</a:t>
            </a:r>
            <a:endParaRPr lang="en-US" sz="1800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4121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24</TotalTime>
  <Words>630</Words>
  <Application>Microsoft Office PowerPoint</Application>
  <PresentationFormat>عرض على الشاشة (3:4)‏</PresentationFormat>
  <Paragraphs>43</Paragraphs>
  <Slides>12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تدفق</vt:lpstr>
      <vt:lpstr>المحاضرة الثامنة في المذاهب الادبية  </vt:lpstr>
      <vt:lpstr>المسرح الكلاسيكي</vt:lpstr>
      <vt:lpstr>عرض تقديمي في PowerPoint</vt:lpstr>
      <vt:lpstr>المسرح الكلاسيكي</vt:lpstr>
      <vt:lpstr>المسرح الكلاسيكي</vt:lpstr>
      <vt:lpstr>المسرح الكلاسيكي</vt:lpstr>
      <vt:lpstr>سبب انهيار تقسيم المسرح</vt:lpstr>
      <vt:lpstr>الدراما الدامعة والبرجوازية </vt:lpstr>
      <vt:lpstr>الملحمة الكلاسيكية </vt:lpstr>
      <vt:lpstr>عرض تقديمي في PowerPoint</vt:lpstr>
      <vt:lpstr>شعر الطبيعة 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الثامنة في المذاهب الادبية</dc:title>
  <dc:creator>DR.Ahmed Saker 2o1O</dc:creator>
  <cp:lastModifiedBy>DR.Ahmed Saker 2o1O</cp:lastModifiedBy>
  <cp:revision>4</cp:revision>
  <dcterms:created xsi:type="dcterms:W3CDTF">2018-10-27T11:36:44Z</dcterms:created>
  <dcterms:modified xsi:type="dcterms:W3CDTF">2018-10-27T12:14:08Z</dcterms:modified>
</cp:coreProperties>
</file>