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DC9028B-D5E4-4B2B-965C-6E9DDD862572}" type="datetimeFigureOut">
              <a:rPr lang="ar-IQ" smtClean="0"/>
              <a:t>03/09/1440</a:t>
            </a:fld>
            <a:endParaRPr lang="ar-IQ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939C3E-D017-4107-9FC0-6F21DAEBB8A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9028B-D5E4-4B2B-965C-6E9DDD862572}" type="datetimeFigureOut">
              <a:rPr lang="ar-IQ" smtClean="0"/>
              <a:t>03/09/1440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39C3E-D017-4107-9FC0-6F21DAEBB8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DC9028B-D5E4-4B2B-965C-6E9DDD862572}" type="datetimeFigureOut">
              <a:rPr lang="ar-IQ" smtClean="0"/>
              <a:t>03/09/1440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939C3E-D017-4107-9FC0-6F21DAEBB8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9028B-D5E4-4B2B-965C-6E9DDD862572}" type="datetimeFigureOut">
              <a:rPr lang="ar-IQ" smtClean="0"/>
              <a:t>03/09/1440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39C3E-D017-4107-9FC0-6F21DAEBB8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DC9028B-D5E4-4B2B-965C-6E9DDD862572}" type="datetimeFigureOut">
              <a:rPr lang="ar-IQ" smtClean="0"/>
              <a:t>03/09/1440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9939C3E-D017-4107-9FC0-6F21DAEBB8A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9028B-D5E4-4B2B-965C-6E9DDD862572}" type="datetimeFigureOut">
              <a:rPr lang="ar-IQ" smtClean="0"/>
              <a:t>03/09/1440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39C3E-D017-4107-9FC0-6F21DAEBB8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9028B-D5E4-4B2B-965C-6E9DDD862572}" type="datetimeFigureOut">
              <a:rPr lang="ar-IQ" smtClean="0"/>
              <a:t>03/09/1440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39C3E-D017-4107-9FC0-6F21DAEBB8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9028B-D5E4-4B2B-965C-6E9DDD862572}" type="datetimeFigureOut">
              <a:rPr lang="ar-IQ" smtClean="0"/>
              <a:t>03/09/1440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39C3E-D017-4107-9FC0-6F21DAEBB8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DC9028B-D5E4-4B2B-965C-6E9DDD862572}" type="datetimeFigureOut">
              <a:rPr lang="ar-IQ" smtClean="0"/>
              <a:t>03/09/1440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39C3E-D017-4107-9FC0-6F21DAEBB8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9028B-D5E4-4B2B-965C-6E9DDD862572}" type="datetimeFigureOut">
              <a:rPr lang="ar-IQ" smtClean="0"/>
              <a:t>03/09/1440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39C3E-D017-4107-9FC0-6F21DAEBB8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9028B-D5E4-4B2B-965C-6E9DDD862572}" type="datetimeFigureOut">
              <a:rPr lang="ar-IQ" smtClean="0"/>
              <a:t>03/09/1440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39C3E-D017-4107-9FC0-6F21DAEBB8A8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DC9028B-D5E4-4B2B-965C-6E9DDD862572}" type="datetimeFigureOut">
              <a:rPr lang="ar-IQ" smtClean="0"/>
              <a:t>03/09/1440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939C3E-D017-4107-9FC0-6F21DAEBB8A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419872" y="160338"/>
            <a:ext cx="5105400" cy="2260550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2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ar-IQ" sz="32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IQ" sz="32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ar-IQ" sz="32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IQ" sz="32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ar-IQ" sz="32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IQ" sz="32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ar-IQ" sz="32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IQ" sz="32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ar-IQ" sz="32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IQ" sz="32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ar-IQ" sz="32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IQ" sz="32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ar-IQ" sz="32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IQ" sz="32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المحاضرة السابعة</a:t>
            </a:r>
            <a:r>
              <a:rPr lang="en-US" sz="32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 </a:t>
            </a:r>
            <a:r>
              <a:rPr lang="ar-IQ" sz="32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 في المذاهب الادبية </a:t>
            </a:r>
            <a:r>
              <a:rPr lang="en-US" sz="28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IQ" sz="28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ar-IQ" sz="28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endParaRPr lang="en-US" sz="28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b="1" dirty="0" smtClean="0">
                <a:latin typeface="Calibri"/>
                <a:ea typeface="Calibri"/>
                <a:cs typeface="Arial"/>
              </a:rPr>
              <a:t>مبادئ </a:t>
            </a:r>
            <a:r>
              <a:rPr lang="ar-IQ" sz="2400" b="1" dirty="0">
                <a:latin typeface="Calibri"/>
                <a:ea typeface="Calibri"/>
                <a:cs typeface="Arial"/>
              </a:rPr>
              <a:t>وخصائص  الكلاسيكية 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r>
              <a:rPr lang="ar-IQ" dirty="0" smtClean="0"/>
              <a:t>د. إسراء حسين جابر</a:t>
            </a:r>
            <a:endParaRPr lang="ar-IQ" dirty="0"/>
          </a:p>
        </p:txBody>
      </p:sp>
      <p:sp>
        <p:nvSpPr>
          <p:cNvPr id="4" name="AutoShape 2" descr="ÙØªÙØ¬Ø© Ø¨Ø­Ø« Ø§ÙØµÙØ± Ø¹Ù Ø§ÙÙÙØ§Ø³ÙÙÙØ©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410" y="2636912"/>
            <a:ext cx="5786521" cy="428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665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>مبادئ الكلاسيكية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772816"/>
            <a:ext cx="7228656" cy="46829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C00000"/>
                </a:solidFill>
                <a:latin typeface="Calibri"/>
                <a:ea typeface="Calibri"/>
                <a:cs typeface="Arial"/>
              </a:rPr>
              <a:t>س/ ما هي اهم المبادي التي اعتمدها المذهب الكلاسيكي في رسم قواعد ه ومبادئه التي تختلف في اسسها العامة عن تلك التي رسم حدودها ارسطو </a:t>
            </a:r>
            <a:r>
              <a:rPr lang="ar-IQ" sz="2800" b="1" dirty="0" err="1">
                <a:solidFill>
                  <a:srgbClr val="C00000"/>
                </a:solidFill>
                <a:latin typeface="Calibri"/>
                <a:ea typeface="Calibri"/>
                <a:cs typeface="Arial"/>
              </a:rPr>
              <a:t>وهوراس</a:t>
            </a:r>
            <a:r>
              <a:rPr lang="ar-IQ" sz="2800" b="1" dirty="0">
                <a:solidFill>
                  <a:srgbClr val="C00000"/>
                </a:solidFill>
                <a:latin typeface="Calibri"/>
                <a:ea typeface="Calibri"/>
                <a:cs typeface="Arial"/>
              </a:rPr>
              <a:t>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ج/ 1- الفصل في المسرح بين المأساة والملهاة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2- قانون الوحدات الثلاث ، الزمان والمكان ووحدة العمل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3- شخصيات التراجيديا تُختار من الالهة وانصاف الالهة او الملوك والاشراف والقادة ورجال الدين ، والكوميديا شخصياتها من عموم البشر او من ابناء الطبقة المتوسطة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4- خصوصية اللغة ، يجب ان تكون المأساة ذات اسلوب فصيح وواضح ، اللغة قوية ممتازة ، وغير نابية ، تتفق مع شخصياتها النبيلة ، وموضوعاتها الجادة بعيدة عن الاسفاف .</a:t>
            </a:r>
            <a:endParaRPr lang="en-US" sz="1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3365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>مبادئ الكلاسيكية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5- يلعب القضاء والقدر في المسرحية دورا بارزا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6- </a:t>
            </a:r>
            <a:r>
              <a:rPr lang="ar-IQ" sz="2800" b="1" dirty="0" err="1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لايسمح</a:t>
            </a:r>
            <a:r>
              <a:rPr lang="ar-IQ" sz="2800" b="1" dirty="0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 في التراجيديا </a:t>
            </a:r>
            <a:r>
              <a:rPr lang="ar-IQ" sz="2800" b="1" dirty="0" err="1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باثارة</a:t>
            </a:r>
            <a:r>
              <a:rPr lang="ar-IQ" sz="2800" b="1" dirty="0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 الضحك لغرض التسلية ويحل محله اثارة الذعر والخوف والشفقة ، عن طريق المصائب التي تلحق بالشخصيات العظيمة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7- تهدف المأساة الى معالجة القضايا الانسانية العامة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8- يجوز للملهاة ان يسف اسلوب المسرحية ليعبر عن طبيعة الشخصية وطبيعة المشكلة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9- </a:t>
            </a:r>
            <a:r>
              <a:rPr lang="ar-IQ" sz="2800" b="1" dirty="0" err="1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لايبح</a:t>
            </a:r>
            <a:r>
              <a:rPr lang="ar-IQ" sz="2800" b="1" dirty="0">
                <a:solidFill>
                  <a:srgbClr val="1F497D"/>
                </a:solidFill>
                <a:latin typeface="Calibri"/>
                <a:ea typeface="Calibri"/>
                <a:cs typeface="Arial"/>
              </a:rPr>
              <a:t> الكلاسيكيون على المسرح عرض مناظر العنف والقتل وسفك الدم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66827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>خصائص الكلاسيكية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628800"/>
            <a:ext cx="7200800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623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>خصائص الكلاسيكية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1700808"/>
            <a:ext cx="7022976" cy="48463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ar-IQ" sz="2800" dirty="0">
                <a:latin typeface="Calibri"/>
                <a:ea typeface="Calibri"/>
                <a:cs typeface="Arial"/>
              </a:rPr>
              <a:t>اعتمادهم على العقل الذي استعانوا به لفهم مبادئ المذهب وفي تعليلها ، وقد كان ديكارت ينادي بذلك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ar-IQ" sz="2800" dirty="0">
                <a:latin typeface="Calibri"/>
                <a:ea typeface="Calibri"/>
                <a:cs typeface="Arial"/>
              </a:rPr>
              <a:t>اتخذ الكلاسيكيون من العقل أداة لتفسير الاشياء لاسيما الطبيعة ، وقد مهد لهذا الاتجاه العقلي رسوخ الروح  العلمية في فرنسا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800" dirty="0">
                <a:latin typeface="Calibri"/>
                <a:ea typeface="Calibri"/>
                <a:cs typeface="Arial"/>
              </a:rPr>
              <a:t>العقل عند الكلاسيكيين ، اساس لفلسفة الجمال في الادب ، لان الادب انعكاس للحقيقة ، وهو الذي يحدد رسالة الشاعر الاجتماعية ، ويعزز القواعد الفنية الاخرى </a:t>
            </a:r>
            <a:r>
              <a:rPr lang="ar-IQ" sz="2800" dirty="0" err="1">
                <a:latin typeface="Calibri"/>
                <a:ea typeface="Calibri"/>
                <a:cs typeface="Arial"/>
              </a:rPr>
              <a:t>وهوعماد</a:t>
            </a:r>
            <a:r>
              <a:rPr lang="ar-IQ" sz="2800" dirty="0">
                <a:latin typeface="Calibri"/>
                <a:ea typeface="Calibri"/>
                <a:cs typeface="Arial"/>
              </a:rPr>
              <a:t> الخضوع للقواعد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8097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>خصائص الكلاسيكية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ar-IQ" sz="2800" dirty="0">
                <a:latin typeface="Calibri"/>
                <a:ea typeface="Calibri"/>
                <a:cs typeface="Arial"/>
              </a:rPr>
              <a:t>4</a:t>
            </a:r>
            <a:r>
              <a:rPr lang="ar-IQ" sz="2800" dirty="0" smtClean="0">
                <a:latin typeface="Calibri"/>
                <a:ea typeface="Calibri"/>
                <a:cs typeface="Arial"/>
              </a:rPr>
              <a:t>-ان </a:t>
            </a:r>
            <a:r>
              <a:rPr lang="ar-IQ" sz="2800" dirty="0">
                <a:latin typeface="Calibri"/>
                <a:ea typeface="Calibri"/>
                <a:cs typeface="Arial"/>
              </a:rPr>
              <a:t>سيطرة العقل قد حدت من جموع العاطفة ، وتمادي الخيال ، وتتجلى اهمية العقل لدى الكلاسيكيين في قول </a:t>
            </a:r>
            <a:r>
              <a:rPr lang="ar-IQ" sz="2800" dirty="0" err="1">
                <a:latin typeface="Calibri"/>
                <a:ea typeface="Calibri"/>
                <a:cs typeface="Arial"/>
              </a:rPr>
              <a:t>بوالو</a:t>
            </a:r>
            <a:r>
              <a:rPr lang="ar-IQ" sz="2800" dirty="0">
                <a:latin typeface="Calibri"/>
                <a:ea typeface="Calibri"/>
                <a:cs typeface="Arial"/>
              </a:rPr>
              <a:t> ، احد اكبر اقطابهم : (( فلتلبوا دائما نداء العقل </a:t>
            </a:r>
            <a:r>
              <a:rPr lang="ar-IQ" sz="2800" dirty="0" err="1">
                <a:latin typeface="Calibri"/>
                <a:ea typeface="Calibri"/>
                <a:cs typeface="Arial"/>
              </a:rPr>
              <a:t>ولتستمدوا</a:t>
            </a:r>
            <a:r>
              <a:rPr lang="ar-IQ" sz="2800" dirty="0">
                <a:latin typeface="Calibri"/>
                <a:ea typeface="Calibri"/>
                <a:cs typeface="Arial"/>
              </a:rPr>
              <a:t> منه وحده في مؤلفاتكم كل مالها من رونق وقيمة)) وقد انعكس ذلك على طريقة التفكير والفهم لدى الكلاسيكيين ، وقد كان هذا سببا في تحقق ظاهرة الوضوح في ادبهم .فموليير مثلا كان يتهكم في بعض اعماله على المنطق المطلق ،ويفضل عليه الذوق السليم ، وكذلك راسين في بعض مسرحياته كان يغلب العاطفة على العقل وهذا ما اثار حفيظة نقاد </a:t>
            </a:r>
            <a:r>
              <a:rPr lang="ar-IQ" sz="2800" dirty="0" smtClean="0">
                <a:latin typeface="Calibri"/>
                <a:ea typeface="Calibri"/>
                <a:cs typeface="Arial"/>
              </a:rPr>
              <a:t>عصره.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ar-IQ" sz="2800" dirty="0">
                <a:latin typeface="Calibri"/>
                <a:ea typeface="Calibri"/>
                <a:cs typeface="Arial"/>
              </a:rPr>
              <a:t>5</a:t>
            </a:r>
            <a:r>
              <a:rPr lang="ar-IQ" sz="2800" dirty="0" smtClean="0">
                <a:latin typeface="Calibri"/>
                <a:ea typeface="Calibri"/>
                <a:cs typeface="Arial"/>
              </a:rPr>
              <a:t>-العقل </a:t>
            </a:r>
            <a:r>
              <a:rPr lang="ar-IQ" sz="2800" dirty="0">
                <a:latin typeface="Calibri"/>
                <a:ea typeface="Calibri"/>
                <a:cs typeface="Arial"/>
              </a:rPr>
              <a:t>الكلاسيكي عقل حار واع متزن ، يتضح تأثيره في كبح الغرائز والعواطف ، عقل حار يلتقي فيه الخيال والتفكير والاحساس في مزاج متزن.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4622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>خصائص الكلاسيكية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ar-IQ" sz="2800" dirty="0" smtClean="0">
                <a:latin typeface="Calibri"/>
                <a:ea typeface="Calibri"/>
                <a:cs typeface="Arial"/>
              </a:rPr>
              <a:t>6-من </a:t>
            </a:r>
            <a:r>
              <a:rPr lang="ar-IQ" sz="2800" dirty="0">
                <a:latin typeface="Calibri"/>
                <a:ea typeface="Calibri"/>
                <a:cs typeface="Arial"/>
              </a:rPr>
              <a:t>الخصائص الاخرة دعوة الكلاسيكيين الى المعقول ، وذلك بحرصهم على التعبير عما يمكن تحقيقه او تصديقه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ar-IQ" sz="2800" dirty="0" smtClean="0">
                <a:latin typeface="Calibri"/>
                <a:ea typeface="Calibri"/>
                <a:cs typeface="Arial"/>
              </a:rPr>
              <a:t>7-تقليد </a:t>
            </a:r>
            <a:r>
              <a:rPr lang="ar-IQ" sz="2800" dirty="0">
                <a:latin typeface="Calibri"/>
                <a:ea typeface="Calibri"/>
                <a:cs typeface="Arial"/>
              </a:rPr>
              <a:t>الاقدمين كان الدافع اليه هو الاعجاب بالكمال الفني الذي يمثله الادب القديم ، فقد افاد الادب الغربي من النماذج التي خلفتها القرون الوسطى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ar-IQ" sz="2800" dirty="0" smtClean="0">
                <a:latin typeface="Calibri"/>
                <a:ea typeface="Calibri"/>
                <a:cs typeface="Arial"/>
              </a:rPr>
              <a:t>8-اشترط </a:t>
            </a:r>
            <a:r>
              <a:rPr lang="ar-IQ" sz="2800" dirty="0">
                <a:latin typeface="Calibri"/>
                <a:ea typeface="Calibri"/>
                <a:cs typeface="Arial"/>
              </a:rPr>
              <a:t>الكلاسيكيون ضرورة العبقرية في الفن وذلك </a:t>
            </a:r>
            <a:r>
              <a:rPr lang="ar-IQ" sz="2800" dirty="0" err="1">
                <a:latin typeface="Calibri"/>
                <a:ea typeface="Calibri"/>
                <a:cs typeface="Arial"/>
              </a:rPr>
              <a:t>لانها</a:t>
            </a:r>
            <a:r>
              <a:rPr lang="ar-IQ" sz="2800" dirty="0">
                <a:latin typeface="Calibri"/>
                <a:ea typeface="Calibri"/>
                <a:cs typeface="Arial"/>
              </a:rPr>
              <a:t> موهبة الفنان الطبيعية وهي تعني عندهم ، الخيال والالهام ، فالعبقرية ليست كافية مالم يضاف اليها الفن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ar-IQ" sz="2800" dirty="0" smtClean="0">
                <a:latin typeface="Calibri"/>
                <a:ea typeface="Calibri"/>
                <a:cs typeface="Arial"/>
              </a:rPr>
              <a:t>9-كد </a:t>
            </a:r>
            <a:r>
              <a:rPr lang="ar-IQ" sz="2800" dirty="0">
                <a:latin typeface="Calibri"/>
                <a:ea typeface="Calibri"/>
                <a:cs typeface="Arial"/>
              </a:rPr>
              <a:t>الكلاسيكيون على ضرورة القواعد التي تعطي العمل الفني شكله، اما الطبيعة فهي التي تقدم لهذا العمل الفني مادته المطلوبة ، ومن هنا كان على الفن ان يقلد الطبيعة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800" dirty="0" smtClean="0">
                <a:latin typeface="Calibri"/>
                <a:ea typeface="Calibri"/>
                <a:cs typeface="Arial"/>
              </a:rPr>
              <a:t>10-فيما </a:t>
            </a:r>
            <a:r>
              <a:rPr lang="ar-IQ" sz="2800" dirty="0">
                <a:latin typeface="Calibri"/>
                <a:ea typeface="Calibri"/>
                <a:cs typeface="Arial"/>
              </a:rPr>
              <a:t>يتصل ببناء العمل الادبي ، فان النظرية الكلاسيكية الجديدة لم تقدم موقفا واضحا بشأن العلاقة بين الشكل والمضمون ، بل اكتفت بالحديث عن كل منهما على حده </a:t>
            </a:r>
            <a:endParaRPr lang="en-US" sz="1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43279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</TotalTime>
  <Words>500</Words>
  <Application>Microsoft Office PowerPoint</Application>
  <PresentationFormat>عرض على الشاشة (3:4)‏</PresentationFormat>
  <Paragraphs>29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وافر</vt:lpstr>
      <vt:lpstr>       المحاضرة السابعة  في المذاهب الادبية   </vt:lpstr>
      <vt:lpstr>مبادئ الكلاسيكية </vt:lpstr>
      <vt:lpstr>مبادئ الكلاسيكية </vt:lpstr>
      <vt:lpstr>خصائص الكلاسيكية </vt:lpstr>
      <vt:lpstr>خصائص الكلاسيكية </vt:lpstr>
      <vt:lpstr>خصائص الكلاسيكية </vt:lpstr>
      <vt:lpstr>خصائص الكلاسيكية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السابعة  في المذاهب الادبية</dc:title>
  <dc:creator>DR.Ahmed Saker 2o1O</dc:creator>
  <cp:lastModifiedBy>DR.Ahmed Saker 2o1O</cp:lastModifiedBy>
  <cp:revision>3</cp:revision>
  <dcterms:created xsi:type="dcterms:W3CDTF">2018-10-27T10:01:03Z</dcterms:created>
  <dcterms:modified xsi:type="dcterms:W3CDTF">2019-05-07T07:09:02Z</dcterms:modified>
</cp:coreProperties>
</file>