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297B-6E99-48E1-8C9B-2AF8A323E1D4}" type="datetimeFigureOut">
              <a:rPr lang="ar-IQ" smtClean="0"/>
              <a:t>15/02/1440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DACA-32C4-4052-A583-D64125A29C71}" type="slidenum">
              <a:rPr lang="ar-IQ" smtClean="0"/>
              <a:t>‹#›</a:t>
            </a:fld>
            <a:endParaRPr lang="ar-IQ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297B-6E99-48E1-8C9B-2AF8A323E1D4}" type="datetimeFigureOut">
              <a:rPr lang="ar-IQ" smtClean="0"/>
              <a:t>15/02/1440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DACA-32C4-4052-A583-D64125A29C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297B-6E99-48E1-8C9B-2AF8A323E1D4}" type="datetimeFigureOut">
              <a:rPr lang="ar-IQ" smtClean="0"/>
              <a:t>15/02/1440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DACA-32C4-4052-A583-D64125A29C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297B-6E99-48E1-8C9B-2AF8A323E1D4}" type="datetimeFigureOut">
              <a:rPr lang="ar-IQ" smtClean="0"/>
              <a:t>15/02/1440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DACA-32C4-4052-A583-D64125A29C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297B-6E99-48E1-8C9B-2AF8A323E1D4}" type="datetimeFigureOut">
              <a:rPr lang="ar-IQ" smtClean="0"/>
              <a:t>15/02/1440</a:t>
            </a:fld>
            <a:endParaRPr lang="ar-IQ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DACA-32C4-4052-A583-D64125A29C7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297B-6E99-48E1-8C9B-2AF8A323E1D4}" type="datetimeFigureOut">
              <a:rPr lang="ar-IQ" smtClean="0"/>
              <a:t>15/02/1440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DACA-32C4-4052-A583-D64125A29C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297B-6E99-48E1-8C9B-2AF8A323E1D4}" type="datetimeFigureOut">
              <a:rPr lang="ar-IQ" smtClean="0"/>
              <a:t>15/02/1440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DACA-32C4-4052-A583-D64125A29C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297B-6E99-48E1-8C9B-2AF8A323E1D4}" type="datetimeFigureOut">
              <a:rPr lang="ar-IQ" smtClean="0"/>
              <a:t>15/02/1440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DACA-32C4-4052-A583-D64125A29C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297B-6E99-48E1-8C9B-2AF8A323E1D4}" type="datetimeFigureOut">
              <a:rPr lang="ar-IQ" smtClean="0"/>
              <a:t>15/02/1440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DACA-32C4-4052-A583-D64125A29C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297B-6E99-48E1-8C9B-2AF8A323E1D4}" type="datetimeFigureOut">
              <a:rPr lang="ar-IQ" smtClean="0"/>
              <a:t>15/02/1440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DACA-32C4-4052-A583-D64125A29C71}" type="slidenum">
              <a:rPr lang="ar-IQ" smtClean="0"/>
              <a:t>‹#›</a:t>
            </a:fld>
            <a:endParaRPr lang="ar-IQ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297B-6E99-48E1-8C9B-2AF8A323E1D4}" type="datetimeFigureOut">
              <a:rPr lang="ar-IQ" smtClean="0"/>
              <a:t>15/02/1440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DACA-32C4-4052-A583-D64125A29C71}" type="slidenum">
              <a:rPr lang="ar-IQ" smtClean="0"/>
              <a:t>‹#›</a:t>
            </a:fld>
            <a:endParaRPr lang="ar-IQ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DAC297B-6E99-48E1-8C9B-2AF8A323E1D4}" type="datetimeFigureOut">
              <a:rPr lang="ar-IQ" smtClean="0"/>
              <a:t>15/02/1440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B99DACA-32C4-4052-A583-D64125A29C71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chemeClr val="bg1"/>
                </a:solidFill>
                <a:latin typeface="Calibri"/>
                <a:ea typeface="Calibri"/>
              </a:rPr>
              <a:t>المحاضرة </a:t>
            </a:r>
            <a:r>
              <a:rPr lang="ar-IQ" dirty="0" smtClean="0">
                <a:solidFill>
                  <a:schemeClr val="bg1"/>
                </a:solidFill>
                <a:latin typeface="Calibri"/>
                <a:ea typeface="Calibri"/>
              </a:rPr>
              <a:t>السادسة في المذاهب الادبي</a:t>
            </a:r>
            <a:r>
              <a:rPr lang="ar-IQ" dirty="0">
                <a:solidFill>
                  <a:schemeClr val="bg1"/>
                </a:solidFill>
                <a:latin typeface="Calibri"/>
                <a:ea typeface="Calibri"/>
              </a:rPr>
              <a:t>ة</a:t>
            </a:r>
            <a:r>
              <a:rPr lang="en-US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endParaRPr lang="en-US" sz="24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r-IQ" sz="3200" b="1" spc="40" dirty="0">
                <a:ln w="13335" cmpd="sng">
                  <a:solidFill>
                    <a:srgbClr val="FDA023">
                      <a:lumMod val="5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Calibri"/>
                <a:ea typeface="Calibri"/>
              </a:rPr>
              <a:t>المذهب </a:t>
            </a:r>
            <a:r>
              <a:rPr lang="ar-IQ" sz="3200" b="1" spc="40" dirty="0" smtClean="0">
                <a:ln w="13335" cmpd="sng">
                  <a:solidFill>
                    <a:srgbClr val="FDA023">
                      <a:lumMod val="5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Calibri"/>
                <a:ea typeface="Calibri"/>
              </a:rPr>
              <a:t>الكلاسيكي</a:t>
            </a:r>
          </a:p>
          <a:p>
            <a:r>
              <a:rPr lang="ar-IQ" sz="3200" b="1" spc="40" dirty="0" smtClean="0">
                <a:ln w="13335" cmpd="sng">
                  <a:solidFill>
                    <a:srgbClr val="FDA023">
                      <a:lumMod val="5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Calibri"/>
                <a:ea typeface="Calibri"/>
              </a:rPr>
              <a:t>د. اسراء حسين جابر</a:t>
            </a:r>
            <a:endParaRPr lang="en-US" sz="3200" b="1" spc="40" dirty="0" smtClean="0">
              <a:ln w="13335" cmpd="sng">
                <a:solidFill>
                  <a:srgbClr val="FDA023">
                    <a:lumMod val="50000"/>
                  </a:srgbClr>
                </a:solidFill>
                <a:prstDash val="solid"/>
              </a:ln>
              <a:solidFill>
                <a:schemeClr val="bg1"/>
              </a:solidFill>
              <a:latin typeface="Calibri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994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chemeClr val="bg1"/>
                </a:solidFill>
                <a:latin typeface="Calibri"/>
                <a:ea typeface="Calibri"/>
              </a:rPr>
              <a:t>مصطلح الكلاسيكية </a:t>
            </a:r>
            <a:endParaRPr lang="en-US" sz="24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617220" lvl="1" indent="-342900" algn="just">
              <a:lnSpc>
                <a:spcPct val="115000"/>
              </a:lnSpc>
              <a:spcAft>
                <a:spcPts val="1000"/>
              </a:spcAft>
              <a:buFont typeface="Arial"/>
              <a:buChar char="-"/>
            </a:pPr>
            <a:r>
              <a:rPr lang="ar-IQ" b="1" dirty="0">
                <a:solidFill>
                  <a:srgbClr val="C00000"/>
                </a:solidFill>
                <a:latin typeface="Calibri"/>
                <a:ea typeface="Calibri"/>
              </a:rPr>
              <a:t>مصطلح الكلاسيكية :</a:t>
            </a:r>
            <a:endParaRPr lang="en-US" sz="1200" dirty="0">
              <a:solidFill>
                <a:srgbClr val="C00000"/>
              </a:solidFill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الكلاسيكية لغةً ،مشتقة من الكلمة اللاتينية ، (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كلاسيس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classis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) التي تعني اصلا (وحدة الاسطول) ومن ثم اصبحت تفيد (وحدة دراسية) أي (فصلا مدرسيا).</a:t>
            </a:r>
            <a:endParaRPr lang="en-US" sz="16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وتسمى (الاتباعية ) ، ويطلق عليها ( </a:t>
            </a:r>
            <a:r>
              <a:rPr lang="en-US" b="1" dirty="0" err="1">
                <a:solidFill>
                  <a:schemeClr val="bg1"/>
                </a:solidFill>
                <a:latin typeface="Calibri"/>
                <a:ea typeface="Calibri"/>
                <a:cs typeface="Arial"/>
              </a:rPr>
              <a:t>classicas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) أي طبقة ، وهي مأخوذة من الطبقة الاولى الاجتماعية في زمن احد ملوك روما ، ثم استعملت مجازا في الادب.</a:t>
            </a:r>
            <a:endParaRPr lang="en-US" sz="16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Arial"/>
              <a:buChar char="-"/>
            </a:pPr>
            <a:r>
              <a:rPr lang="ar-IQ" b="1" dirty="0">
                <a:solidFill>
                  <a:srgbClr val="C00000"/>
                </a:solidFill>
                <a:latin typeface="Calibri"/>
                <a:ea typeface="Calibri"/>
              </a:rPr>
              <a:t>المترجمون العرب:</a:t>
            </a:r>
            <a:endParaRPr lang="en-US" sz="1600" dirty="0">
              <a:solidFill>
                <a:srgbClr val="C00000"/>
              </a:solidFill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اختلف المترجمون العرب في نقل كلمة (</a:t>
            </a: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classical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) فمنهم من ترجمها (الاتباعي) او (النمطي)او (التقليدي) ومنهم من نقلها حرفيا فسميت (المدرسي).</a:t>
            </a:r>
            <a:endParaRPr lang="en-US" sz="16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وهناك من عرفه بانه المذهب الذي يقوم عليه الادب الجديد خلال القرن السابع عشر من تاريخ فرنسا .</a:t>
            </a:r>
            <a:endParaRPr lang="en-US" sz="1600" dirty="0">
              <a:solidFill>
                <a:schemeClr val="bg1"/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0610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dirty="0" smtClean="0">
                <a:solidFill>
                  <a:schemeClr val="bg1"/>
                </a:solidFill>
                <a:latin typeface="Calibri"/>
                <a:ea typeface="Calibri"/>
              </a:rPr>
              <a:t/>
            </a:r>
            <a:br>
              <a:rPr lang="ar-IQ" dirty="0" smtClean="0">
                <a:solidFill>
                  <a:schemeClr val="bg1"/>
                </a:solidFill>
                <a:latin typeface="Calibri"/>
                <a:ea typeface="Calibri"/>
              </a:rPr>
            </a:br>
            <a:r>
              <a:rPr lang="ar-IQ" dirty="0">
                <a:solidFill>
                  <a:schemeClr val="bg1"/>
                </a:solidFill>
                <a:latin typeface="Calibri"/>
                <a:ea typeface="Calibri"/>
              </a:rPr>
              <a:t/>
            </a:r>
            <a:br>
              <a:rPr lang="ar-IQ" dirty="0">
                <a:solidFill>
                  <a:schemeClr val="bg1"/>
                </a:solidFill>
                <a:latin typeface="Calibri"/>
                <a:ea typeface="Calibri"/>
              </a:rPr>
            </a:br>
            <a:r>
              <a:rPr lang="ar-IQ" dirty="0" smtClean="0">
                <a:solidFill>
                  <a:schemeClr val="bg1"/>
                </a:solidFill>
                <a:latin typeface="Calibri"/>
                <a:ea typeface="Calibri"/>
              </a:rPr>
              <a:t>طروحات </a:t>
            </a:r>
            <a:r>
              <a:rPr lang="ar-IQ" dirty="0" err="1">
                <a:solidFill>
                  <a:schemeClr val="bg1"/>
                </a:solidFill>
                <a:latin typeface="Calibri"/>
                <a:ea typeface="Calibri"/>
              </a:rPr>
              <a:t>رينيه</a:t>
            </a:r>
            <a:r>
              <a:rPr lang="ar-IQ" dirty="0">
                <a:solidFill>
                  <a:schemeClr val="bg1"/>
                </a:solidFill>
                <a:latin typeface="Calibri"/>
                <a:ea typeface="Calibri"/>
              </a:rPr>
              <a:t> ويليك حول الكلاسيكية :</a:t>
            </a:r>
            <a:r>
              <a:rPr lang="en-US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buNone/>
            </a:pPr>
            <a:endParaRPr lang="ar-IQ" b="1" dirty="0">
              <a:solidFill>
                <a:schemeClr val="bg1"/>
              </a:solidFill>
              <a:latin typeface="Calibri"/>
              <a:ea typeface="Calibri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ar-IQ" b="1" dirty="0" smtClean="0">
                <a:solidFill>
                  <a:schemeClr val="bg1"/>
                </a:solidFill>
                <a:latin typeface="Calibri"/>
                <a:ea typeface="Calibri"/>
              </a:rPr>
              <a:t>ويحاول 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(ويليك) متابعة كلمة (الكلاسيكية ) من اول استعمال لها لدى الايطاليين (</a:t>
            </a:r>
            <a:r>
              <a:rPr lang="en-US" b="1" dirty="0" err="1">
                <a:solidFill>
                  <a:schemeClr val="bg1"/>
                </a:solidFill>
                <a:latin typeface="Calibri"/>
                <a:ea typeface="Calibri"/>
                <a:cs typeface="Arial"/>
              </a:rPr>
              <a:t>classicismo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) وانتهى الى ان هؤلاء هم اول من استعملوها في القرن التاسع عشر في كلمة (</a:t>
            </a: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classicism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) عام 1818م. ومن ثم تلاها الالمان عام 1820م ، ومن ثم الفرنسيون عام 1822م وبعدهم الروس 1830م.</a:t>
            </a:r>
            <a:endParaRPr lang="en-US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وضح صلة الكلاسيكية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بالاداب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الاوربية المختلفة ، وأكد ان الانكليزية والفرنسية أقرب الى الاصول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اللتينية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والالمانية اقرب لليونانية </a:t>
            </a:r>
            <a:endParaRPr lang="en-US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endParaRPr lang="ar-IQ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466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chemeClr val="bg1"/>
                </a:solidFill>
                <a:latin typeface="Calibri"/>
                <a:ea typeface="Calibri"/>
              </a:rPr>
              <a:t>نشأة وتطور الكلاسيكية :</a:t>
            </a:r>
            <a:r>
              <a:rPr lang="en-US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Arial"/>
              <a:buChar char="-"/>
            </a:pPr>
            <a:r>
              <a:rPr lang="ar-IQ" b="1" dirty="0" smtClean="0">
                <a:solidFill>
                  <a:schemeClr val="bg1"/>
                </a:solidFill>
                <a:latin typeface="Calibri"/>
                <a:ea typeface="Calibri"/>
              </a:rPr>
              <a:t>*هناك 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رأي يجزم أن بداية عهد الادب الكلاسيكي الفرنسي يبدأ حدث تأسيس(الكوليج دي فرانس) هو حدث مهم في تاريخ الفكر الفرنسي ، وقد ارتبط بظهورها جماعة الثريا (</a:t>
            </a:r>
            <a:r>
              <a:rPr lang="en-US" b="1" dirty="0" err="1">
                <a:solidFill>
                  <a:schemeClr val="bg1"/>
                </a:solidFill>
                <a:latin typeface="Calibri"/>
                <a:ea typeface="Calibri"/>
                <a:cs typeface="Arial"/>
              </a:rPr>
              <a:t>pleiade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) وفي مقدمتهم (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رونسار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) الذي يعزى له الفضل في ارساء النهج الكلاسيكي في فرنسا ، على الرغم من ان (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دوبيلي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) يعد المؤسس الاول لهذا المنهج في بلاده</a:t>
            </a:r>
            <a:r>
              <a:rPr lang="ar-IQ" b="1" dirty="0" smtClean="0">
                <a:solidFill>
                  <a:schemeClr val="bg1"/>
                </a:solidFill>
                <a:latin typeface="Calibri"/>
                <a:ea typeface="Calibri"/>
              </a:rPr>
              <a:t>.</a:t>
            </a:r>
            <a:endParaRPr lang="en-US" sz="16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buFont typeface="Arial"/>
              <a:buChar char="-"/>
            </a:pPr>
            <a:r>
              <a:rPr lang="ar-IQ" b="1" dirty="0" smtClean="0">
                <a:solidFill>
                  <a:schemeClr val="bg1"/>
                </a:solidFill>
                <a:latin typeface="Calibri"/>
                <a:ea typeface="Calibri"/>
              </a:rPr>
              <a:t>*يربط 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بعض الدارسين نشأة المذهب الكلاسيكي بظهور انتاج بعض اعمال كبار الكلاسيكيين الفرنسيين ، كمسرحية (السيد)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لكورني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، وكتاب (فن الشعر)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لبوالو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الذي اصبح انجيل الاتباعية نظرياً وعملياً .</a:t>
            </a:r>
            <a:endParaRPr lang="en-US" sz="16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 </a:t>
            </a:r>
            <a:endParaRPr lang="en-US" sz="1600" dirty="0">
              <a:solidFill>
                <a:schemeClr val="bg1"/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7329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sz="3200" dirty="0">
                <a:ln w="13335" cmpd="sng">
                  <a:solidFill>
                    <a:srgbClr val="FDA023">
                      <a:lumMod val="50000"/>
                    </a:srgbClr>
                  </a:solidFill>
                  <a:prstDash val="solid"/>
                </a:ln>
                <a:solidFill>
                  <a:prstClr val="black"/>
                </a:solidFill>
                <a:latin typeface="Calibri"/>
                <a:ea typeface="Calibri"/>
              </a:rPr>
              <a:t>نشأة وتطور الكلاسيكية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lvl="0" indent="-342900" algn="just">
              <a:lnSpc>
                <a:spcPct val="115000"/>
              </a:lnSpc>
              <a:buFont typeface="Arial"/>
              <a:buChar char="-"/>
            </a:pPr>
            <a:r>
              <a:rPr lang="ar-IQ" b="1" dirty="0" smtClean="0">
                <a:solidFill>
                  <a:schemeClr val="bg1"/>
                </a:solidFill>
                <a:latin typeface="Calibri"/>
                <a:ea typeface="Calibri"/>
              </a:rPr>
              <a:t>*ان 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الفترة بين سنتي(1630-1660) تعد من اهم المراحل التي مر بها تطور الكلاسيكية الجديدة لا في فرنسا فحسب ، بل في كل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اوربا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.</a:t>
            </a:r>
            <a:endParaRPr lang="en-US" sz="16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buFont typeface="Arial"/>
              <a:buChar char="-"/>
            </a:pPr>
            <a:r>
              <a:rPr lang="ar-IQ" b="1" dirty="0" smtClean="0">
                <a:solidFill>
                  <a:schemeClr val="bg1"/>
                </a:solidFill>
                <a:latin typeface="Calibri"/>
                <a:ea typeface="Calibri"/>
              </a:rPr>
              <a:t>ا*ن 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الجهود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الفرنسيه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المتسمة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بالاصالة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والعظمة لم تكن كافية لتقعيد النظرية الكلاسيكية الجديدة ، لذلك استعان الفرنسيون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باساتذتهم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الايطاليين الذين سبقوهم في هذا المضمار لاسيما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ترحمتهم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لفن الشعر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لارسطو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الذي يعد المصدر الرئيس للكلاسيكية الجديدة ، الى جانب الشروح والتعليقات ، فضلا عن المؤلفات الاخرى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لارسطو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والنقاد اليونان ، لتصبح قواعد متينه للكلاسيكية .</a:t>
            </a:r>
            <a:endParaRPr lang="en-US" sz="16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Arial"/>
              <a:buChar char="-"/>
            </a:pP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</a:t>
            </a:r>
            <a:r>
              <a:rPr lang="ar-IQ" b="1" dirty="0" smtClean="0">
                <a:solidFill>
                  <a:schemeClr val="bg1"/>
                </a:solidFill>
                <a:latin typeface="Calibri"/>
                <a:ea typeface="Calibri"/>
              </a:rPr>
              <a:t>*بعد 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ثلاثين عام امن العمل الدائب من سنه (1630-1660)استطاع هؤلاء ان يقيموا بناء مذهب ادبي متكامل قادر على تقديم الاجابة عن كل سؤال فيما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فيما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يتصل بقضايا الادب .</a:t>
            </a:r>
            <a:endParaRPr lang="en-US" sz="1600" dirty="0">
              <a:solidFill>
                <a:schemeClr val="bg1"/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2089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chemeClr val="bg1"/>
                </a:solidFill>
                <a:latin typeface="Calibri"/>
                <a:ea typeface="Calibri"/>
              </a:rPr>
              <a:t>تاريخ المذهب الكلاسيكي :</a:t>
            </a:r>
            <a:endParaRPr lang="en-US" sz="24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latin typeface="Calibri"/>
                <a:ea typeface="Calibri"/>
              </a:rPr>
              <a:t>اختلف الدارسون حول تاريخ المذهب الكلاسيكي وتطوره ، اذ يقسمه بعضهم على اربع فترات (</a:t>
            </a:r>
            <a:r>
              <a:rPr lang="ar-IQ" b="1" u="sng" dirty="0">
                <a:solidFill>
                  <a:srgbClr val="C00000"/>
                </a:solidFill>
                <a:latin typeface="Calibri"/>
                <a:ea typeface="Calibri"/>
              </a:rPr>
              <a:t>عصر النهضة</a:t>
            </a:r>
            <a:r>
              <a:rPr lang="ar-IQ" b="1" dirty="0">
                <a:solidFill>
                  <a:srgbClr val="C00000"/>
                </a:solidFill>
                <a:latin typeface="Calibri"/>
                <a:ea typeface="Calibri"/>
              </a:rPr>
              <a:t> ، </a:t>
            </a:r>
            <a:r>
              <a:rPr lang="ar-IQ" b="1" u="sng" dirty="0">
                <a:solidFill>
                  <a:srgbClr val="C00000"/>
                </a:solidFill>
                <a:latin typeface="Calibri"/>
                <a:ea typeface="Calibri"/>
              </a:rPr>
              <a:t>عصر الباروك</a:t>
            </a:r>
            <a:r>
              <a:rPr lang="ar-IQ" b="1" dirty="0">
                <a:solidFill>
                  <a:srgbClr val="C00000"/>
                </a:solidFill>
                <a:latin typeface="Calibri"/>
                <a:ea typeface="Calibri"/>
              </a:rPr>
              <a:t> ، </a:t>
            </a:r>
            <a:r>
              <a:rPr lang="ar-IQ" b="1" u="sng" dirty="0">
                <a:solidFill>
                  <a:srgbClr val="C00000"/>
                </a:solidFill>
                <a:latin typeface="Calibri"/>
                <a:ea typeface="Calibri"/>
              </a:rPr>
              <a:t>وعصر انتصار القواعد</a:t>
            </a:r>
            <a:r>
              <a:rPr lang="ar-IQ" b="1" dirty="0">
                <a:solidFill>
                  <a:srgbClr val="C00000"/>
                </a:solidFill>
                <a:latin typeface="Calibri"/>
                <a:ea typeface="Calibri"/>
              </a:rPr>
              <a:t> ، </a:t>
            </a:r>
            <a:r>
              <a:rPr lang="ar-IQ" b="1" u="sng" dirty="0">
                <a:solidFill>
                  <a:srgbClr val="C00000"/>
                </a:solidFill>
                <a:latin typeface="Calibri"/>
                <a:ea typeface="Calibri"/>
              </a:rPr>
              <a:t>وعصر التنوير</a:t>
            </a:r>
            <a:r>
              <a:rPr lang="ar-IQ" b="1" dirty="0">
                <a:solidFill>
                  <a:srgbClr val="C00000"/>
                </a:solidFill>
                <a:latin typeface="Calibri"/>
                <a:ea typeface="Calibri"/>
              </a:rPr>
              <a:t> )</a:t>
            </a:r>
            <a:r>
              <a:rPr lang="ar-IQ" b="1" dirty="0">
                <a:latin typeface="Calibri"/>
                <a:ea typeface="Calibri"/>
              </a:rPr>
              <a:t>  ، ويقسمه البعض الاخر على مرحلتين رئيسة </a:t>
            </a:r>
            <a:r>
              <a:rPr lang="ar-IQ" b="1" dirty="0">
                <a:solidFill>
                  <a:srgbClr val="4F6228"/>
                </a:solidFill>
                <a:latin typeface="Calibri"/>
                <a:ea typeface="Calibri"/>
              </a:rPr>
              <a:t>(</a:t>
            </a:r>
            <a:r>
              <a:rPr lang="ar-IQ" b="1" u="sng" dirty="0">
                <a:solidFill>
                  <a:srgbClr val="4F6228"/>
                </a:solidFill>
                <a:latin typeface="Calibri"/>
                <a:ea typeface="Calibri"/>
              </a:rPr>
              <a:t>تمتد الاولى بين 1630-1660م وتتميز بعنفوان التنظير الذي انجاب عن شاعر كبير هو </a:t>
            </a:r>
            <a:r>
              <a:rPr lang="ar-IQ" b="1" u="sng" dirty="0" err="1">
                <a:solidFill>
                  <a:srgbClr val="4F6228"/>
                </a:solidFill>
                <a:latin typeface="Calibri"/>
                <a:ea typeface="Calibri"/>
              </a:rPr>
              <a:t>كورني</a:t>
            </a:r>
            <a:r>
              <a:rPr lang="ar-IQ" b="1" dirty="0">
                <a:solidFill>
                  <a:srgbClr val="4F6228"/>
                </a:solidFill>
                <a:latin typeface="Calibri"/>
                <a:ea typeface="Calibri"/>
              </a:rPr>
              <a:t> </a:t>
            </a:r>
            <a:r>
              <a:rPr lang="ar-IQ" b="1" dirty="0">
                <a:latin typeface="Calibri"/>
                <a:ea typeface="Calibri"/>
              </a:rPr>
              <a:t>) </a:t>
            </a:r>
            <a:r>
              <a:rPr lang="ar-IQ" b="1" u="sng" dirty="0">
                <a:solidFill>
                  <a:srgbClr val="C00000"/>
                </a:solidFill>
                <a:latin typeface="Calibri"/>
                <a:ea typeface="Calibri"/>
              </a:rPr>
              <a:t>وتمتد الثانية بين 1660-1680م، وتتميز بظهور كبار الادباء فكان الى جوار </a:t>
            </a:r>
            <a:r>
              <a:rPr lang="ar-IQ" b="1" u="sng" dirty="0" err="1">
                <a:solidFill>
                  <a:srgbClr val="C00000"/>
                </a:solidFill>
                <a:latin typeface="Calibri"/>
                <a:ea typeface="Calibri"/>
              </a:rPr>
              <a:t>كورني</a:t>
            </a:r>
            <a:r>
              <a:rPr lang="ar-IQ" b="1" u="sng" dirty="0">
                <a:solidFill>
                  <a:srgbClr val="C00000"/>
                </a:solidFill>
                <a:latin typeface="Calibri"/>
                <a:ea typeface="Calibri"/>
              </a:rPr>
              <a:t> راسين </a:t>
            </a:r>
            <a:r>
              <a:rPr lang="ar-IQ" b="1" u="sng" dirty="0" err="1">
                <a:solidFill>
                  <a:srgbClr val="C00000"/>
                </a:solidFill>
                <a:latin typeface="Calibri"/>
                <a:ea typeface="Calibri"/>
              </a:rPr>
              <a:t>ومولير</a:t>
            </a:r>
            <a:r>
              <a:rPr lang="ar-IQ" b="1" u="sng" dirty="0">
                <a:solidFill>
                  <a:srgbClr val="C00000"/>
                </a:solidFill>
                <a:latin typeface="Calibri"/>
                <a:ea typeface="Calibri"/>
              </a:rPr>
              <a:t> )</a:t>
            </a:r>
            <a:endParaRPr lang="en-US" sz="16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4556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>
                <a:ln w="13335" cmpd="sng">
                  <a:solidFill>
                    <a:srgbClr val="FDA023">
                      <a:lumMod val="50000"/>
                    </a:srgbClr>
                  </a:solidFill>
                  <a:prstDash val="solid"/>
                </a:ln>
                <a:solidFill>
                  <a:prstClr val="black"/>
                </a:solidFill>
                <a:latin typeface="Calibri"/>
                <a:ea typeface="Calibri"/>
              </a:rPr>
              <a:t>تاريخ المذهب الكلاسيكي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فعصر النهضة يعد مرحلة تمهيد وليس مرحلة تقعيد لاسيما وان تاريخ المذهب الكلاسيكي يبدأ في القرن السابع عشر الذي هو نهاية لعصر النهضة الذي مهد لها .</a:t>
            </a:r>
            <a:endParaRPr lang="en-US" sz="16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تكفلت فرنسا بالتقعيد بسبب ظروف لم تؤت مثلها بقية الدول الاوربية،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فاصبحت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الرائدة فيه دون منازع  ، اما ايطاليا والمانيا واسبانيا فكان لها دور ثانوي ، اما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انكلتر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فتأخرت كثيرا في التزامها بتلك القواعد .</a:t>
            </a:r>
            <a:endParaRPr lang="en-US" sz="16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ادباء فرنسا ظلوا متمسكين بالقواعد التي وضعها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رونسار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وبوالو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وراسين وغيرهما حتى بدا عصرا جديدا يوشك ان يتمرد عليها ، ظهر ذلك من خلال نقد مسرحيات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كورني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وراسين ، فقد ظهر الكاتبان العملاقان وكأنهما يوشكان الخروج عليها </a:t>
            </a:r>
            <a:endParaRPr lang="en-US" sz="16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endParaRPr lang="ar-IQ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177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>
                <a:ln w="13335" cmpd="sng">
                  <a:solidFill>
                    <a:srgbClr val="FDA023">
                      <a:lumMod val="50000"/>
                    </a:srgbClr>
                  </a:solidFill>
                  <a:prstDash val="solid"/>
                </a:ln>
                <a:solidFill>
                  <a:prstClr val="black"/>
                </a:solidFill>
                <a:latin typeface="Calibri"/>
                <a:ea typeface="Calibri"/>
              </a:rPr>
              <a:t>تاريخ المذهب الكلاسيكي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rgbClr val="C00000"/>
                </a:solidFill>
                <a:latin typeface="Calibri"/>
                <a:ea typeface="Calibri"/>
              </a:rPr>
              <a:t>س/ هل فعلا ان </a:t>
            </a:r>
            <a:r>
              <a:rPr lang="ar-IQ" b="1" dirty="0" err="1">
                <a:solidFill>
                  <a:srgbClr val="C00000"/>
                </a:solidFill>
                <a:latin typeface="Calibri"/>
                <a:ea typeface="Calibri"/>
              </a:rPr>
              <a:t>كورني</a:t>
            </a:r>
            <a:r>
              <a:rPr lang="ar-IQ" b="1" dirty="0">
                <a:solidFill>
                  <a:srgbClr val="C00000"/>
                </a:solidFill>
                <a:latin typeface="Calibri"/>
                <a:ea typeface="Calibri"/>
              </a:rPr>
              <a:t> وراسين قد خرجا عن قواعد الكلاسيكية على حد قول بعض النقاد ؟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 smtClean="0">
                <a:solidFill>
                  <a:schemeClr val="bg1"/>
                </a:solidFill>
                <a:latin typeface="Calibri"/>
                <a:ea typeface="Calibri"/>
              </a:rPr>
              <a:t>ج/لم يكن الامر خروجا على القواعد الكلاسيكية بقدر ما كان تصحيحا لاستخدام تلك القواعد ، التي بدا فيها ان التقعيد كان عند المظاهر الخارجية دون ان تغوص الى روح التراث القديم فيها .فهي لم تكن حركة تصحيح جديدة ، الا ان النظرية الكلاسيكية الجديدة كانت تنطوي على مجموعة من المتناقضات ...كانت كامنة فيها طوال القرن 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السابع عشر ثم برزت الى السطح خلال القرن الثامن عشر ، فكان لابد للنقاد من تصحيحها على وفق ما </a:t>
            </a:r>
            <a:r>
              <a:rPr lang="ar-IQ" b="1" dirty="0" err="1">
                <a:solidFill>
                  <a:schemeClr val="bg1"/>
                </a:solidFill>
                <a:latin typeface="Calibri"/>
                <a:ea typeface="Calibri"/>
              </a:rPr>
              <a:t>يتطلبه</a:t>
            </a:r>
            <a:r>
              <a:rPr lang="ar-IQ" b="1" dirty="0">
                <a:solidFill>
                  <a:schemeClr val="bg1"/>
                </a:solidFill>
                <a:latin typeface="Calibri"/>
                <a:ea typeface="Calibri"/>
              </a:rPr>
              <a:t> تطور الحياة العقلية والعلمية .</a:t>
            </a:r>
            <a:endParaRPr lang="en-US" sz="16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36812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>معارضة النقاد للمذهب الكلاسيكي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rgbClr val="C00000"/>
                </a:solidFill>
                <a:latin typeface="Calibri"/>
                <a:ea typeface="Calibri"/>
              </a:rPr>
              <a:t>س/ </a:t>
            </a:r>
            <a:r>
              <a:rPr lang="ar-IQ" b="1" dirty="0" err="1">
                <a:solidFill>
                  <a:srgbClr val="C00000"/>
                </a:solidFill>
                <a:latin typeface="Calibri"/>
                <a:ea typeface="Calibri"/>
              </a:rPr>
              <a:t>مالذي</a:t>
            </a:r>
            <a:r>
              <a:rPr lang="ar-IQ" b="1" dirty="0">
                <a:solidFill>
                  <a:srgbClr val="C00000"/>
                </a:solidFill>
                <a:latin typeface="Calibri"/>
                <a:ea typeface="Calibri"/>
              </a:rPr>
              <a:t> دفع النقاد </a:t>
            </a:r>
            <a:r>
              <a:rPr lang="ar-IQ" b="1" dirty="0" err="1">
                <a:solidFill>
                  <a:srgbClr val="C00000"/>
                </a:solidFill>
                <a:latin typeface="Calibri"/>
                <a:ea typeface="Calibri"/>
              </a:rPr>
              <a:t>لاظهار</a:t>
            </a:r>
            <a:r>
              <a:rPr lang="ar-IQ" b="1" dirty="0">
                <a:solidFill>
                  <a:srgbClr val="C00000"/>
                </a:solidFill>
                <a:latin typeface="Calibri"/>
                <a:ea typeface="Calibri"/>
              </a:rPr>
              <a:t> معارضتهم لقواعد المذهب الكلاسيكي ؟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</a:rPr>
              <a:t>ج/ 1-ظهور الفلسفة التجريبية 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</a:rPr>
              <a:t>2-ظهور الطبقة البرجوازية 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</a:rPr>
              <a:t>3- العناية بالناحية العاطفية وبالطبيعة 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</a:rPr>
              <a:t>4- ازداد دراسة الادب خلال البيئة 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</a:rPr>
              <a:t>5- ازداد الاهتمام بتأثير الجو والظروف الاجتماعية والمناخ الفكري 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</a:rPr>
              <a:t>6- بدأ الناس يناقشون تأثير الاستقرار الاجتماعي والنظام والحرب والحرية والقهر على الادب</a:t>
            </a:r>
            <a:endParaRPr lang="en-US" sz="16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2156516"/>
      </p:ext>
    </p:extLst>
  </p:cSld>
  <p:clrMapOvr>
    <a:masterClrMapping/>
  </p:clrMapOvr>
</p:sld>
</file>

<file path=ppt/theme/theme1.xml><?xml version="1.0" encoding="utf-8"?>
<a:theme xmlns:a="http://schemas.openxmlformats.org/drawingml/2006/main" name="غماء">
  <a:themeElements>
    <a:clrScheme name="دبوس تثبيت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غماء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15</TotalTime>
  <Words>753</Words>
  <Application>Microsoft Office PowerPoint</Application>
  <PresentationFormat>عرض على الشاشة (3:4)‏</PresentationFormat>
  <Paragraphs>39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غماء</vt:lpstr>
      <vt:lpstr>المحاضرة السادسة في المذاهب الادبية </vt:lpstr>
      <vt:lpstr>مصطلح الكلاسيكية </vt:lpstr>
      <vt:lpstr>  طروحات رينيه ويليك حول الكلاسيكية : </vt:lpstr>
      <vt:lpstr>نشأة وتطور الكلاسيكية : </vt:lpstr>
      <vt:lpstr>نشأة وتطور الكلاسيكية</vt:lpstr>
      <vt:lpstr>تاريخ المذهب الكلاسيكي :</vt:lpstr>
      <vt:lpstr>تاريخ المذهب الكلاسيكي :</vt:lpstr>
      <vt:lpstr>تاريخ المذهب الكلاسيكي :</vt:lpstr>
      <vt:lpstr>معارضة النقاد للمذهب الكلاسيكي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السادسة في المذاهب الادبية</dc:title>
  <dc:creator>DR.Ahmed Saker 2o1O</dc:creator>
  <cp:lastModifiedBy>DR.Ahmed Saker 2o1O</cp:lastModifiedBy>
  <cp:revision>2</cp:revision>
  <dcterms:created xsi:type="dcterms:W3CDTF">2018-10-25T10:08:06Z</dcterms:created>
  <dcterms:modified xsi:type="dcterms:W3CDTF">2018-10-25T10:23:10Z</dcterms:modified>
</cp:coreProperties>
</file>