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>
            <a:lvl1pPr>
              <a:defRPr sz="3600" baseline="0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 w="190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النحو العربي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المرحلة الثانية – قسم اللغة العربية</a:t>
            </a:r>
          </a:p>
          <a:p>
            <a:r>
              <a:rPr lang="ar-SA" dirty="0"/>
              <a:t>د. وفاء عبد الغفور </a:t>
            </a:r>
            <a:r>
              <a:rPr lang="ar-SA" dirty="0" smtClean="0"/>
              <a:t>جبار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75397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/>
              <a:t>النحو العربي – المرحلة الثانية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ar-SA" b="1" dirty="0"/>
              <a:t>إنَّ واخواتها :</a:t>
            </a:r>
            <a:endParaRPr lang="en-US" b="1" dirty="0"/>
          </a:p>
          <a:p>
            <a:pPr marL="0" indent="0" algn="r" rtl="1">
              <a:buNone/>
            </a:pPr>
            <a:r>
              <a:rPr lang="ar-SA" dirty="0"/>
              <a:t>حروف ناسخة للإبتداء ، تنصب الأول وترفع الثاني مثال ذلك ( الطالب ناجحٌ ) ـــ ( إنَّ الطالبَ ناجحٌ) ، وهي ستة أحرف : إنَّ ـ أسقطها سيبويه ـ إنَّ ، كأنَّ كلمة مركبة من أنَّ التوكيدية والكاف التشبيهية ـ ليتَ ـ لعلَّ ـ لكنَّ .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معانيــــــــــها :</a:t>
            </a:r>
            <a:endParaRPr lang="en-US" b="1" dirty="0"/>
          </a:p>
          <a:p>
            <a:pPr marL="0" lvl="0" indent="0" algn="r" rtl="1">
              <a:buNone/>
            </a:pPr>
            <a:r>
              <a:rPr lang="ar-SA" dirty="0"/>
              <a:t>إنَّ ، إنَّ ــــ للتوكيد ـــــ إنَّ الطالبَ ناجحٌ</a:t>
            </a:r>
            <a:endParaRPr lang="en-US" dirty="0"/>
          </a:p>
          <a:p>
            <a:pPr marL="0" lvl="0" indent="0" algn="r" rtl="1">
              <a:buNone/>
            </a:pPr>
            <a:r>
              <a:rPr lang="ar-SA" dirty="0"/>
              <a:t>كأنَّ ــــــ للتشبيه ــــــ كأنَّ الحيةَ حبلٌ</a:t>
            </a:r>
            <a:endParaRPr lang="en-US" dirty="0"/>
          </a:p>
          <a:p>
            <a:pPr marL="0" lvl="0" indent="0" algn="r" rtl="1">
              <a:buNone/>
            </a:pPr>
            <a:r>
              <a:rPr lang="ar-SA" dirty="0"/>
              <a:t>ليتَ ــــــ للتمني ـــــــ ليتك تسافر</a:t>
            </a:r>
            <a:endParaRPr lang="en-US" dirty="0"/>
          </a:p>
          <a:p>
            <a:pPr marL="0" lvl="0" indent="0" algn="r" rtl="1">
              <a:buNone/>
            </a:pPr>
            <a:r>
              <a:rPr lang="ar-SA" dirty="0"/>
              <a:t>لعلَّ ـــــــ للترجي ـــــ لعليّ أنجح</a:t>
            </a:r>
            <a:endParaRPr lang="en-US" dirty="0"/>
          </a:p>
          <a:p>
            <a:pPr marL="0" lvl="0" indent="0" algn="r" rtl="1">
              <a:buNone/>
            </a:pPr>
            <a:r>
              <a:rPr lang="ar-SA" dirty="0"/>
              <a:t>لكنَّ ـــــــ للإستدراك ـــــ خالدٌ شجاعٌ لكنَّه بخيلٌ</a:t>
            </a:r>
            <a:endParaRPr lang="en-US" dirty="0"/>
          </a:p>
          <a:p>
            <a:pPr marL="0" indent="0" algn="r" rtl="1">
              <a:buNone/>
            </a:pPr>
            <a:r>
              <a:rPr lang="ar-SA" dirty="0"/>
              <a:t> </a:t>
            </a:r>
            <a:endParaRPr lang="en-US" dirty="0"/>
          </a:p>
          <a:p>
            <a:pPr marL="0" indent="0" algn="r" rtl="1">
              <a:buNone/>
            </a:pPr>
            <a:r>
              <a:rPr lang="ar-SA" dirty="0"/>
              <a:t>تسمى هذه الحروف ( الحروف المشبهة بالفعل ) والسبب في ذلك : </a:t>
            </a:r>
            <a:endParaRPr lang="en-US" dirty="0"/>
          </a:p>
          <a:p>
            <a:pPr marL="0" lvl="0" indent="0" algn="r" rtl="1">
              <a:buNone/>
            </a:pPr>
            <a:r>
              <a:rPr lang="ar-SA" dirty="0"/>
              <a:t>أواخرها مفتوحة كالفعل الماضي .</a:t>
            </a:r>
            <a:endParaRPr lang="en-US" dirty="0"/>
          </a:p>
          <a:p>
            <a:pPr marL="0" lvl="0" indent="0" algn="r" rtl="1">
              <a:buNone/>
            </a:pPr>
            <a:r>
              <a:rPr lang="ar-SA" dirty="0"/>
              <a:t>إنَّ التأكيد ، التشبيه، والتمني ، والترجي ، والإستدراك إنما هي معاني الأفعال.</a:t>
            </a:r>
            <a:endParaRPr lang="en-US" dirty="0"/>
          </a:p>
          <a:p>
            <a:pPr marL="0" indent="0" algn="r" rtl="1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55619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النحو العربي – المرحلة الثانية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fontScale="55000" lnSpcReduction="20000"/>
          </a:bodyPr>
          <a:lstStyle/>
          <a:p>
            <a:pPr marL="0" indent="0" algn="r" rtl="1">
              <a:buNone/>
            </a:pPr>
            <a:r>
              <a:rPr lang="ar-SA" b="1" dirty="0"/>
              <a:t>الفروق بين معانيها:</a:t>
            </a:r>
            <a:endParaRPr lang="en-US" b="1" dirty="0"/>
          </a:p>
          <a:p>
            <a:pPr marL="0" indent="0" algn="r" rtl="1">
              <a:buNone/>
            </a:pPr>
            <a:r>
              <a:rPr lang="ar-SA" dirty="0"/>
              <a:t>الفرق بين الترجي والتمني ، فالتمني يكون في الممكن ( ليتَ زيداً قائمٌ ) ، ويكون في غير الممكن ( ليتَ الشبابَ يعودُ يوماً ) ، أما الترجي لا يكون إلاّ في الممكن فلا نقول ( لعلَّ الشباب يعود) .</a:t>
            </a:r>
            <a:endParaRPr lang="en-US" dirty="0"/>
          </a:p>
          <a:p>
            <a:pPr marL="0" indent="0" algn="r" rtl="1">
              <a:buNone/>
            </a:pPr>
            <a:r>
              <a:rPr lang="ar-SA" dirty="0"/>
              <a:t>والفرق بين الترجي والإشفاق ، فالترجي يكون في المحبوب ( لعلَّ الله برحمنا ) ، والإشفاق يكون في المكروه ( لعلَّ العدوَّ يقدمُ ).</a:t>
            </a:r>
            <a:endParaRPr lang="en-US" dirty="0"/>
          </a:p>
          <a:p>
            <a:pPr marL="0" indent="0" algn="r" rtl="1">
              <a:buNone/>
            </a:pPr>
            <a:r>
              <a:rPr lang="ar-SA" dirty="0"/>
              <a:t>الخلاف فيها عاملة في الجزأين عند البصريين أي تنصب الاسم وترفع الخبر ، وتكون عاملة في المبتدأ ( الاسم ) فقط عند الكوفيين ، أما الخبر باقٍ على رفعه قبل دخولها عليه . </a:t>
            </a:r>
            <a:endParaRPr lang="en-US" dirty="0"/>
          </a:p>
          <a:p>
            <a:pPr marL="0" indent="0" algn="r" rtl="1">
              <a:buNone/>
            </a:pPr>
            <a:r>
              <a:rPr lang="ar-SA" b="1" dirty="0"/>
              <a:t>أنواع خبر ( إنَّ وأخواتها ):</a:t>
            </a:r>
            <a:endParaRPr lang="en-US" b="1" dirty="0"/>
          </a:p>
          <a:p>
            <a:pPr marL="0" lvl="0" indent="0" algn="r" rtl="1">
              <a:buNone/>
            </a:pPr>
            <a:r>
              <a:rPr lang="ar-SA" dirty="0" smtClean="0"/>
              <a:t>1. يكون </a:t>
            </a:r>
            <a:r>
              <a:rPr lang="ar-SA" dirty="0"/>
              <a:t>فيها الخبر مفرداً ـــــــ إنَّك نشيطٌ ، " أنَّ المنافقين لكاذبون " سواء أكان يلفظ الواحد أم المثنى أم الجمع .</a:t>
            </a:r>
            <a:endParaRPr lang="en-US" dirty="0"/>
          </a:p>
          <a:p>
            <a:pPr marL="0" indent="0" algn="r" rtl="1">
              <a:buNone/>
            </a:pPr>
            <a:r>
              <a:rPr lang="ar-SA" dirty="0" smtClean="0"/>
              <a:t>2. يكون </a:t>
            </a:r>
            <a:r>
              <a:rPr lang="ar-SA" dirty="0"/>
              <a:t>الخبر فيها جملة أما أسمية ( ليتَ السماءَ بابها يُفتحُ ) ، أو جملة فعلية ( لعلَّ القطارَ يتحركُ)  ، بابها : مبتدأ وهو مضاف والهاء مضاف إليه ، يُفتح : فعل مضارع مبني للمجهول مرفوع بالضمة ، نائب الفاعل ضمير مستتر تقديره هو يعود على الباب وجملة يفتح في محل رفع خبر للمبتدأ ( بابها) وجملة ( بابها يُفتح) في محل رفع خبر ليت . </a:t>
            </a:r>
          </a:p>
          <a:p>
            <a:pPr marL="0" indent="0" algn="r" rtl="1">
              <a:buNone/>
            </a:pPr>
            <a:r>
              <a:rPr lang="ar-SA" dirty="0" smtClean="0"/>
              <a:t>3. يكون </a:t>
            </a:r>
            <a:r>
              <a:rPr lang="ar-SA" dirty="0"/>
              <a:t>الخبر شبه جملة أما ظرف ( إنَّ التلميذَ أمام بابِ الحديقةِ ) ،    أو جار ومجرور ( لعلَّ القطارَ في المحطةِ ) ، في المحطة جار وجرور متعلقان بخبر ( لعل) المحذوف في محل رفع تقديره كائن أو موجود.</a:t>
            </a:r>
            <a:endParaRPr lang="en-US" dirty="0"/>
          </a:p>
          <a:p>
            <a:pPr marL="0" indent="0" algn="r" rtl="1">
              <a:buNone/>
            </a:pPr>
            <a:r>
              <a:rPr lang="ar-SA" dirty="0"/>
              <a:t>أمام : ظرف مكان منصوب وهو مضاف وباب مضاف إليه مجرور والحديقة مضاف إليه مجرور وشبه الجملة متعلق بخبر أنَّ المحذوف في محل رفع وتقديره كائن ، والخبر في شبه الجملة دائماً يُقدر فيه محذوفاً مثل كائن أو مستقر أو موجود.</a:t>
            </a:r>
          </a:p>
        </p:txBody>
      </p:sp>
    </p:spTree>
    <p:extLst>
      <p:ext uri="{BB962C8B-B14F-4D97-AF65-F5344CB8AC3E}">
        <p14:creationId xmlns:p14="http://schemas.microsoft.com/office/powerpoint/2010/main" val="4150157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النحو العربي – المرحلة الثانية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ar-SA" b="1" dirty="0"/>
              <a:t>بين الفتح والكسر وجواز الأمرين :</a:t>
            </a:r>
            <a:endParaRPr lang="en-US" b="1" dirty="0"/>
          </a:p>
          <a:p>
            <a:pPr marL="0" indent="0" algn="r" rtl="1">
              <a:buNone/>
            </a:pPr>
            <a:r>
              <a:rPr lang="ar-SA" dirty="0" smtClean="0"/>
              <a:t>الفتح </a:t>
            </a:r>
            <a:r>
              <a:rPr lang="ar-SA" dirty="0"/>
              <a:t>:</a:t>
            </a:r>
            <a:endParaRPr lang="en-US" dirty="0"/>
          </a:p>
          <a:p>
            <a:pPr marL="0" indent="0" algn="r" rtl="1">
              <a:buNone/>
            </a:pPr>
            <a:r>
              <a:rPr lang="ar-SA" dirty="0"/>
              <a:t> يجب فيها فتح همزة أنَّ إذا أمكن تأويلها مع اسمها بمصدر يُقدرحسب موقعه في الجملة بين رفع ونصب وجر مثال ذلك :</a:t>
            </a:r>
            <a:endParaRPr lang="en-US" dirty="0"/>
          </a:p>
          <a:p>
            <a:pPr algn="r" rtl="1"/>
            <a:r>
              <a:rPr lang="ar-SA" dirty="0"/>
              <a:t>في محل رفع نحو : سرَّني أنَّك ناجحٌ ، المصدر المؤول من (ان ومعموليها) في محل رفع فاعل والتقدير : سرَّني نجاحك ، " أولم يكفيهم أنَّا أنزلنا عليك الكتاب </a:t>
            </a:r>
            <a:r>
              <a:rPr lang="ar-SA"/>
              <a:t>" </a:t>
            </a:r>
            <a:r>
              <a:rPr lang="ar-SA" smtClean="0"/>
              <a:t>(العنكبوت 51)</a:t>
            </a:r>
            <a:endParaRPr lang="en-US" dirty="0"/>
          </a:p>
          <a:p>
            <a:pPr algn="r" rtl="1"/>
            <a:r>
              <a:rPr lang="ar-SA" dirty="0"/>
              <a:t>إذا وقع في موضع رفع نائب فاعل كقوله تعالى " قُل أُوحي إليَّ أنه استمع نفرٌ من الجن " الجن 1، فالمصدر المؤول ( انه استمع) في محل رفع نائب فاعل لأن الفعل (أوحي) مبني للمجهول.</a:t>
            </a:r>
            <a:endParaRPr lang="en-US" dirty="0"/>
          </a:p>
          <a:p>
            <a:pPr algn="r" rtl="1"/>
            <a:r>
              <a:rPr lang="ar-SA" dirty="0"/>
              <a:t>في محل رفع مبتدأ كقوله تعالى " ومن آياته أنَّك ترى الأرض خاشعة" والتقدير ومن آياته رؤيتك في محل رفع مبتدأ.</a:t>
            </a:r>
            <a:endParaRPr lang="en-US" dirty="0"/>
          </a:p>
          <a:p>
            <a:pPr algn="r" rtl="1"/>
            <a:r>
              <a:rPr lang="ar-SA" dirty="0"/>
              <a:t>في محل نصب مفعول به ( علمتُ أنَّك مغادرُ ) المصدر المؤول من أن ومعموليها في محل نصب مفعول به والتقدير علمتُ مغادرتك.</a:t>
            </a:r>
            <a:endParaRPr lang="en-US" dirty="0"/>
          </a:p>
          <a:p>
            <a:pPr algn="r" rtl="1"/>
            <a:r>
              <a:rPr lang="ar-SA" dirty="0"/>
              <a:t>في محل جر بحرف الجر ( فرحتُ بأنَّك بريءٌ ) المصدر المؤول من ان ومعوليها في محل جر بحرف الجر وهو الباء والتقدير فرحت ببراءتك</a:t>
            </a:r>
            <a:r>
              <a:rPr lang="ar-SA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635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589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النحو العربي</vt:lpstr>
      <vt:lpstr>النحو العربي – المرحلة الثانية</vt:lpstr>
      <vt:lpstr>النحو العربي – المرحلة الثانية</vt:lpstr>
      <vt:lpstr>النحو العربي – المرحلة الثانية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النحو العربي</dc:title>
  <dc:creator>Hp</dc:creator>
  <cp:lastModifiedBy>Hp</cp:lastModifiedBy>
  <cp:revision>5</cp:revision>
  <dcterms:created xsi:type="dcterms:W3CDTF">2006-08-16T00:00:00Z</dcterms:created>
  <dcterms:modified xsi:type="dcterms:W3CDTF">2019-03-16T04:28:14Z</dcterms:modified>
</cp:coreProperties>
</file>