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1" r:id="rId3"/>
    <p:sldId id="257" r:id="rId4"/>
    <p:sldId id="262" r:id="rId5"/>
    <p:sldId id="282" r:id="rId6"/>
    <p:sldId id="258" r:id="rId7"/>
    <p:sldId id="259" r:id="rId8"/>
    <p:sldId id="260" r:id="rId9"/>
    <p:sldId id="283" r:id="rId10"/>
    <p:sldId id="261" r:id="rId11"/>
    <p:sldId id="263" r:id="rId12"/>
    <p:sldId id="264" r:id="rId13"/>
    <p:sldId id="284" r:id="rId14"/>
    <p:sldId id="265" r:id="rId15"/>
    <p:sldId id="285" r:id="rId16"/>
    <p:sldId id="266" r:id="rId17"/>
    <p:sldId id="286" r:id="rId18"/>
    <p:sldId id="267" r:id="rId19"/>
    <p:sldId id="268" r:id="rId20"/>
    <p:sldId id="269" r:id="rId21"/>
    <p:sldId id="270" r:id="rId22"/>
    <p:sldId id="287" r:id="rId23"/>
    <p:sldId id="271" r:id="rId24"/>
    <p:sldId id="277" r:id="rId25"/>
    <p:sldId id="288" r:id="rId26"/>
    <p:sldId id="272" r:id="rId27"/>
    <p:sldId id="289" r:id="rId28"/>
    <p:sldId id="273" r:id="rId29"/>
    <p:sldId id="278" r:id="rId30"/>
    <p:sldId id="290" r:id="rId31"/>
    <p:sldId id="274" r:id="rId32"/>
    <p:sldId id="279" r:id="rId33"/>
    <p:sldId id="291" r:id="rId34"/>
    <p:sldId id="275" r:id="rId35"/>
    <p:sldId id="280" r:id="rId36"/>
    <p:sldId id="292" r:id="rId37"/>
    <p:sldId id="276"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83" d="100"/>
          <a:sy n="83" d="100"/>
        </p:scale>
        <p:origin x="25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692E0-5D02-4175-AD4A-0ADC5D4A48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D3BCA82-ED4C-465F-B9A5-67417A26A6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7459014-73C6-4435-88F2-558FE15E169D}"/>
              </a:ext>
            </a:extLst>
          </p:cNvPr>
          <p:cNvSpPr>
            <a:spLocks noGrp="1"/>
          </p:cNvSpPr>
          <p:nvPr>
            <p:ph type="dt" sz="half" idx="10"/>
          </p:nvPr>
        </p:nvSpPr>
        <p:spPr/>
        <p:txBody>
          <a:bodyPr/>
          <a:lstStyle/>
          <a:p>
            <a:fld id="{5874BA53-C42E-4D03-AB62-D47CDCB939B3}" type="datetimeFigureOut">
              <a:rPr lang="en-US" smtClean="0"/>
              <a:t>4/19/2019</a:t>
            </a:fld>
            <a:endParaRPr lang="en-US"/>
          </a:p>
        </p:txBody>
      </p:sp>
      <p:sp>
        <p:nvSpPr>
          <p:cNvPr id="5" name="Footer Placeholder 4">
            <a:extLst>
              <a:ext uri="{FF2B5EF4-FFF2-40B4-BE49-F238E27FC236}">
                <a16:creationId xmlns:a16="http://schemas.microsoft.com/office/drawing/2014/main" id="{13B6AA6E-2DCC-4376-986F-40D5668E42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82B536-4942-499A-BD6E-0FF626F9F397}"/>
              </a:ext>
            </a:extLst>
          </p:cNvPr>
          <p:cNvSpPr>
            <a:spLocks noGrp="1"/>
          </p:cNvSpPr>
          <p:nvPr>
            <p:ph type="sldNum" sz="quarter" idx="12"/>
          </p:nvPr>
        </p:nvSpPr>
        <p:spPr/>
        <p:txBody>
          <a:bodyPr/>
          <a:lstStyle/>
          <a:p>
            <a:fld id="{CDF8896A-AA07-46A3-9379-EAE03025333B}" type="slidenum">
              <a:rPr lang="en-US" smtClean="0"/>
              <a:t>‹#›</a:t>
            </a:fld>
            <a:endParaRPr lang="en-US"/>
          </a:p>
        </p:txBody>
      </p:sp>
    </p:spTree>
    <p:extLst>
      <p:ext uri="{BB962C8B-B14F-4D97-AF65-F5344CB8AC3E}">
        <p14:creationId xmlns:p14="http://schemas.microsoft.com/office/powerpoint/2010/main" val="1891786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33683-0740-4C87-B2C0-7EE5F383B97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B9B464E-58C2-4104-BBC0-29B932C0318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8F008A-0DC4-4234-84A5-8FB4671A7AE2}"/>
              </a:ext>
            </a:extLst>
          </p:cNvPr>
          <p:cNvSpPr>
            <a:spLocks noGrp="1"/>
          </p:cNvSpPr>
          <p:nvPr>
            <p:ph type="dt" sz="half" idx="10"/>
          </p:nvPr>
        </p:nvSpPr>
        <p:spPr/>
        <p:txBody>
          <a:bodyPr/>
          <a:lstStyle/>
          <a:p>
            <a:fld id="{5874BA53-C42E-4D03-AB62-D47CDCB939B3}" type="datetimeFigureOut">
              <a:rPr lang="en-US" smtClean="0"/>
              <a:t>4/19/2019</a:t>
            </a:fld>
            <a:endParaRPr lang="en-US"/>
          </a:p>
        </p:txBody>
      </p:sp>
      <p:sp>
        <p:nvSpPr>
          <p:cNvPr id="5" name="Footer Placeholder 4">
            <a:extLst>
              <a:ext uri="{FF2B5EF4-FFF2-40B4-BE49-F238E27FC236}">
                <a16:creationId xmlns:a16="http://schemas.microsoft.com/office/drawing/2014/main" id="{4343DDD6-2299-4005-913F-7CEE0DE4BF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59C0F9-76C6-4EAE-A846-9AB2E538D3C4}"/>
              </a:ext>
            </a:extLst>
          </p:cNvPr>
          <p:cNvSpPr>
            <a:spLocks noGrp="1"/>
          </p:cNvSpPr>
          <p:nvPr>
            <p:ph type="sldNum" sz="quarter" idx="12"/>
          </p:nvPr>
        </p:nvSpPr>
        <p:spPr/>
        <p:txBody>
          <a:bodyPr/>
          <a:lstStyle/>
          <a:p>
            <a:fld id="{CDF8896A-AA07-46A3-9379-EAE03025333B}" type="slidenum">
              <a:rPr lang="en-US" smtClean="0"/>
              <a:t>‹#›</a:t>
            </a:fld>
            <a:endParaRPr lang="en-US"/>
          </a:p>
        </p:txBody>
      </p:sp>
    </p:spTree>
    <p:extLst>
      <p:ext uri="{BB962C8B-B14F-4D97-AF65-F5344CB8AC3E}">
        <p14:creationId xmlns:p14="http://schemas.microsoft.com/office/powerpoint/2010/main" val="2170560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22E884-B77E-4C1D-94DC-9574D40E15C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D6AAA5-7971-4CFF-A63B-B1E250EA878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9032A4-1CB2-4A29-9B63-EC4D1A410EA1}"/>
              </a:ext>
            </a:extLst>
          </p:cNvPr>
          <p:cNvSpPr>
            <a:spLocks noGrp="1"/>
          </p:cNvSpPr>
          <p:nvPr>
            <p:ph type="dt" sz="half" idx="10"/>
          </p:nvPr>
        </p:nvSpPr>
        <p:spPr/>
        <p:txBody>
          <a:bodyPr/>
          <a:lstStyle/>
          <a:p>
            <a:fld id="{5874BA53-C42E-4D03-AB62-D47CDCB939B3}" type="datetimeFigureOut">
              <a:rPr lang="en-US" smtClean="0"/>
              <a:t>4/19/2019</a:t>
            </a:fld>
            <a:endParaRPr lang="en-US"/>
          </a:p>
        </p:txBody>
      </p:sp>
      <p:sp>
        <p:nvSpPr>
          <p:cNvPr id="5" name="Footer Placeholder 4">
            <a:extLst>
              <a:ext uri="{FF2B5EF4-FFF2-40B4-BE49-F238E27FC236}">
                <a16:creationId xmlns:a16="http://schemas.microsoft.com/office/drawing/2014/main" id="{8FF7E172-704A-4651-B43C-B7863A923C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7FC2A5-39DB-429E-AA6B-C202CEE734C8}"/>
              </a:ext>
            </a:extLst>
          </p:cNvPr>
          <p:cNvSpPr>
            <a:spLocks noGrp="1"/>
          </p:cNvSpPr>
          <p:nvPr>
            <p:ph type="sldNum" sz="quarter" idx="12"/>
          </p:nvPr>
        </p:nvSpPr>
        <p:spPr/>
        <p:txBody>
          <a:bodyPr/>
          <a:lstStyle/>
          <a:p>
            <a:fld id="{CDF8896A-AA07-46A3-9379-EAE03025333B}" type="slidenum">
              <a:rPr lang="en-US" smtClean="0"/>
              <a:t>‹#›</a:t>
            </a:fld>
            <a:endParaRPr lang="en-US"/>
          </a:p>
        </p:txBody>
      </p:sp>
    </p:spTree>
    <p:extLst>
      <p:ext uri="{BB962C8B-B14F-4D97-AF65-F5344CB8AC3E}">
        <p14:creationId xmlns:p14="http://schemas.microsoft.com/office/powerpoint/2010/main" val="3549314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E0E81-37B5-4B40-B0BE-A5F330EE68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246A0E-AB4E-4CF0-9022-FBFEF33AD9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673CF2-9D49-4936-A6A2-4D213F3A46D9}"/>
              </a:ext>
            </a:extLst>
          </p:cNvPr>
          <p:cNvSpPr>
            <a:spLocks noGrp="1"/>
          </p:cNvSpPr>
          <p:nvPr>
            <p:ph type="dt" sz="half" idx="10"/>
          </p:nvPr>
        </p:nvSpPr>
        <p:spPr/>
        <p:txBody>
          <a:bodyPr/>
          <a:lstStyle/>
          <a:p>
            <a:fld id="{5874BA53-C42E-4D03-AB62-D47CDCB939B3}" type="datetimeFigureOut">
              <a:rPr lang="en-US" smtClean="0"/>
              <a:t>4/19/2019</a:t>
            </a:fld>
            <a:endParaRPr lang="en-US"/>
          </a:p>
        </p:txBody>
      </p:sp>
      <p:sp>
        <p:nvSpPr>
          <p:cNvPr id="5" name="Footer Placeholder 4">
            <a:extLst>
              <a:ext uri="{FF2B5EF4-FFF2-40B4-BE49-F238E27FC236}">
                <a16:creationId xmlns:a16="http://schemas.microsoft.com/office/drawing/2014/main" id="{CE24217C-7B79-4CD3-9B91-679AD9A325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489E56-4F0F-4E06-A9EE-AF0CE4461D22}"/>
              </a:ext>
            </a:extLst>
          </p:cNvPr>
          <p:cNvSpPr>
            <a:spLocks noGrp="1"/>
          </p:cNvSpPr>
          <p:nvPr>
            <p:ph type="sldNum" sz="quarter" idx="12"/>
          </p:nvPr>
        </p:nvSpPr>
        <p:spPr/>
        <p:txBody>
          <a:bodyPr/>
          <a:lstStyle/>
          <a:p>
            <a:fld id="{CDF8896A-AA07-46A3-9379-EAE03025333B}" type="slidenum">
              <a:rPr lang="en-US" smtClean="0"/>
              <a:t>‹#›</a:t>
            </a:fld>
            <a:endParaRPr lang="en-US"/>
          </a:p>
        </p:txBody>
      </p:sp>
    </p:spTree>
    <p:extLst>
      <p:ext uri="{BB962C8B-B14F-4D97-AF65-F5344CB8AC3E}">
        <p14:creationId xmlns:p14="http://schemas.microsoft.com/office/powerpoint/2010/main" val="1967998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25965-B401-49B3-81C7-04199962B1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69030E6-4EA2-489F-AD21-BC030EB485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FF0CE8-2C6F-43BA-A4D6-691BA3E562B4}"/>
              </a:ext>
            </a:extLst>
          </p:cNvPr>
          <p:cNvSpPr>
            <a:spLocks noGrp="1"/>
          </p:cNvSpPr>
          <p:nvPr>
            <p:ph type="dt" sz="half" idx="10"/>
          </p:nvPr>
        </p:nvSpPr>
        <p:spPr/>
        <p:txBody>
          <a:bodyPr/>
          <a:lstStyle/>
          <a:p>
            <a:fld id="{5874BA53-C42E-4D03-AB62-D47CDCB939B3}" type="datetimeFigureOut">
              <a:rPr lang="en-US" smtClean="0"/>
              <a:t>4/19/2019</a:t>
            </a:fld>
            <a:endParaRPr lang="en-US"/>
          </a:p>
        </p:txBody>
      </p:sp>
      <p:sp>
        <p:nvSpPr>
          <p:cNvPr id="5" name="Footer Placeholder 4">
            <a:extLst>
              <a:ext uri="{FF2B5EF4-FFF2-40B4-BE49-F238E27FC236}">
                <a16:creationId xmlns:a16="http://schemas.microsoft.com/office/drawing/2014/main" id="{3625527F-B2B5-478F-8E39-58A73B3484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2D8453-EEE0-488B-8C80-EF2E51CE70CE}"/>
              </a:ext>
            </a:extLst>
          </p:cNvPr>
          <p:cNvSpPr>
            <a:spLocks noGrp="1"/>
          </p:cNvSpPr>
          <p:nvPr>
            <p:ph type="sldNum" sz="quarter" idx="12"/>
          </p:nvPr>
        </p:nvSpPr>
        <p:spPr/>
        <p:txBody>
          <a:bodyPr/>
          <a:lstStyle/>
          <a:p>
            <a:fld id="{CDF8896A-AA07-46A3-9379-EAE03025333B}" type="slidenum">
              <a:rPr lang="en-US" smtClean="0"/>
              <a:t>‹#›</a:t>
            </a:fld>
            <a:endParaRPr lang="en-US"/>
          </a:p>
        </p:txBody>
      </p:sp>
    </p:spTree>
    <p:extLst>
      <p:ext uri="{BB962C8B-B14F-4D97-AF65-F5344CB8AC3E}">
        <p14:creationId xmlns:p14="http://schemas.microsoft.com/office/powerpoint/2010/main" val="2516170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2C17F-F795-4851-9DE2-881EBFFB83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97A08C-3F47-4C44-91A6-81E7B58DD00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6017CF-2E61-4B4E-857D-E7B46F9F60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80C981-D82D-4746-9444-0E4963C7BF74}"/>
              </a:ext>
            </a:extLst>
          </p:cNvPr>
          <p:cNvSpPr>
            <a:spLocks noGrp="1"/>
          </p:cNvSpPr>
          <p:nvPr>
            <p:ph type="dt" sz="half" idx="10"/>
          </p:nvPr>
        </p:nvSpPr>
        <p:spPr/>
        <p:txBody>
          <a:bodyPr/>
          <a:lstStyle/>
          <a:p>
            <a:fld id="{5874BA53-C42E-4D03-AB62-D47CDCB939B3}" type="datetimeFigureOut">
              <a:rPr lang="en-US" smtClean="0"/>
              <a:t>4/19/2019</a:t>
            </a:fld>
            <a:endParaRPr lang="en-US"/>
          </a:p>
        </p:txBody>
      </p:sp>
      <p:sp>
        <p:nvSpPr>
          <p:cNvPr id="6" name="Footer Placeholder 5">
            <a:extLst>
              <a:ext uri="{FF2B5EF4-FFF2-40B4-BE49-F238E27FC236}">
                <a16:creationId xmlns:a16="http://schemas.microsoft.com/office/drawing/2014/main" id="{7068C456-C139-43B8-990F-F8FAF9358A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272D1C-15B7-4FE5-AEA6-9E9DABA4FFDE}"/>
              </a:ext>
            </a:extLst>
          </p:cNvPr>
          <p:cNvSpPr>
            <a:spLocks noGrp="1"/>
          </p:cNvSpPr>
          <p:nvPr>
            <p:ph type="sldNum" sz="quarter" idx="12"/>
          </p:nvPr>
        </p:nvSpPr>
        <p:spPr/>
        <p:txBody>
          <a:bodyPr/>
          <a:lstStyle/>
          <a:p>
            <a:fld id="{CDF8896A-AA07-46A3-9379-EAE03025333B}" type="slidenum">
              <a:rPr lang="en-US" smtClean="0"/>
              <a:t>‹#›</a:t>
            </a:fld>
            <a:endParaRPr lang="en-US"/>
          </a:p>
        </p:txBody>
      </p:sp>
    </p:spTree>
    <p:extLst>
      <p:ext uri="{BB962C8B-B14F-4D97-AF65-F5344CB8AC3E}">
        <p14:creationId xmlns:p14="http://schemas.microsoft.com/office/powerpoint/2010/main" val="3952775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5225E-CB1F-4409-8272-822CC8B886E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3C8F218-2ACD-4252-8421-E32136B2CC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2ACBDB9-EEC5-4A93-808E-9C445962B3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6B045F-F4B2-43B2-8E96-8345BBE9EE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0984FA-542E-4438-B8E4-30C80237A26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93BA1FB-D546-47E0-B3A2-489062FAAC83}"/>
              </a:ext>
            </a:extLst>
          </p:cNvPr>
          <p:cNvSpPr>
            <a:spLocks noGrp="1"/>
          </p:cNvSpPr>
          <p:nvPr>
            <p:ph type="dt" sz="half" idx="10"/>
          </p:nvPr>
        </p:nvSpPr>
        <p:spPr/>
        <p:txBody>
          <a:bodyPr/>
          <a:lstStyle/>
          <a:p>
            <a:fld id="{5874BA53-C42E-4D03-AB62-D47CDCB939B3}" type="datetimeFigureOut">
              <a:rPr lang="en-US" smtClean="0"/>
              <a:t>4/19/2019</a:t>
            </a:fld>
            <a:endParaRPr lang="en-US"/>
          </a:p>
        </p:txBody>
      </p:sp>
      <p:sp>
        <p:nvSpPr>
          <p:cNvPr id="8" name="Footer Placeholder 7">
            <a:extLst>
              <a:ext uri="{FF2B5EF4-FFF2-40B4-BE49-F238E27FC236}">
                <a16:creationId xmlns:a16="http://schemas.microsoft.com/office/drawing/2014/main" id="{E9C378D6-CCA7-4459-8E84-09D5E8A0C80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52493F6-1E54-4789-A3B5-48293EE4E5A6}"/>
              </a:ext>
            </a:extLst>
          </p:cNvPr>
          <p:cNvSpPr>
            <a:spLocks noGrp="1"/>
          </p:cNvSpPr>
          <p:nvPr>
            <p:ph type="sldNum" sz="quarter" idx="12"/>
          </p:nvPr>
        </p:nvSpPr>
        <p:spPr/>
        <p:txBody>
          <a:bodyPr/>
          <a:lstStyle/>
          <a:p>
            <a:fld id="{CDF8896A-AA07-46A3-9379-EAE03025333B}" type="slidenum">
              <a:rPr lang="en-US" smtClean="0"/>
              <a:t>‹#›</a:t>
            </a:fld>
            <a:endParaRPr lang="en-US"/>
          </a:p>
        </p:txBody>
      </p:sp>
    </p:spTree>
    <p:extLst>
      <p:ext uri="{BB962C8B-B14F-4D97-AF65-F5344CB8AC3E}">
        <p14:creationId xmlns:p14="http://schemas.microsoft.com/office/powerpoint/2010/main" val="715708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494AF-8D5A-4753-86CB-A8035A60B6E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24203D8-AF05-41E4-802B-AA4ED7F15D74}"/>
              </a:ext>
            </a:extLst>
          </p:cNvPr>
          <p:cNvSpPr>
            <a:spLocks noGrp="1"/>
          </p:cNvSpPr>
          <p:nvPr>
            <p:ph type="dt" sz="half" idx="10"/>
          </p:nvPr>
        </p:nvSpPr>
        <p:spPr/>
        <p:txBody>
          <a:bodyPr/>
          <a:lstStyle/>
          <a:p>
            <a:fld id="{5874BA53-C42E-4D03-AB62-D47CDCB939B3}" type="datetimeFigureOut">
              <a:rPr lang="en-US" smtClean="0"/>
              <a:t>4/19/2019</a:t>
            </a:fld>
            <a:endParaRPr lang="en-US"/>
          </a:p>
        </p:txBody>
      </p:sp>
      <p:sp>
        <p:nvSpPr>
          <p:cNvPr id="4" name="Footer Placeholder 3">
            <a:extLst>
              <a:ext uri="{FF2B5EF4-FFF2-40B4-BE49-F238E27FC236}">
                <a16:creationId xmlns:a16="http://schemas.microsoft.com/office/drawing/2014/main" id="{4F12F6E8-6C1B-49C6-A013-F2FD840DDBC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CB66F2-9A0A-4E71-B86A-8D5EA8A81C23}"/>
              </a:ext>
            </a:extLst>
          </p:cNvPr>
          <p:cNvSpPr>
            <a:spLocks noGrp="1"/>
          </p:cNvSpPr>
          <p:nvPr>
            <p:ph type="sldNum" sz="quarter" idx="12"/>
          </p:nvPr>
        </p:nvSpPr>
        <p:spPr/>
        <p:txBody>
          <a:bodyPr/>
          <a:lstStyle/>
          <a:p>
            <a:fld id="{CDF8896A-AA07-46A3-9379-EAE03025333B}" type="slidenum">
              <a:rPr lang="en-US" smtClean="0"/>
              <a:t>‹#›</a:t>
            </a:fld>
            <a:endParaRPr lang="en-US"/>
          </a:p>
        </p:txBody>
      </p:sp>
    </p:spTree>
    <p:extLst>
      <p:ext uri="{BB962C8B-B14F-4D97-AF65-F5344CB8AC3E}">
        <p14:creationId xmlns:p14="http://schemas.microsoft.com/office/powerpoint/2010/main" val="3934023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42D0D3-7BD4-4501-8CA8-A9F7EB0BE8E0}"/>
              </a:ext>
            </a:extLst>
          </p:cNvPr>
          <p:cNvSpPr>
            <a:spLocks noGrp="1"/>
          </p:cNvSpPr>
          <p:nvPr>
            <p:ph type="dt" sz="half" idx="10"/>
          </p:nvPr>
        </p:nvSpPr>
        <p:spPr/>
        <p:txBody>
          <a:bodyPr/>
          <a:lstStyle/>
          <a:p>
            <a:fld id="{5874BA53-C42E-4D03-AB62-D47CDCB939B3}" type="datetimeFigureOut">
              <a:rPr lang="en-US" smtClean="0"/>
              <a:t>4/19/2019</a:t>
            </a:fld>
            <a:endParaRPr lang="en-US"/>
          </a:p>
        </p:txBody>
      </p:sp>
      <p:sp>
        <p:nvSpPr>
          <p:cNvPr id="3" name="Footer Placeholder 2">
            <a:extLst>
              <a:ext uri="{FF2B5EF4-FFF2-40B4-BE49-F238E27FC236}">
                <a16:creationId xmlns:a16="http://schemas.microsoft.com/office/drawing/2014/main" id="{89589B94-C79D-4388-8010-7CC890B125D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5DCB3E9-4393-4D4E-A382-7336B0E788C9}"/>
              </a:ext>
            </a:extLst>
          </p:cNvPr>
          <p:cNvSpPr>
            <a:spLocks noGrp="1"/>
          </p:cNvSpPr>
          <p:nvPr>
            <p:ph type="sldNum" sz="quarter" idx="12"/>
          </p:nvPr>
        </p:nvSpPr>
        <p:spPr/>
        <p:txBody>
          <a:bodyPr/>
          <a:lstStyle/>
          <a:p>
            <a:fld id="{CDF8896A-AA07-46A3-9379-EAE03025333B}" type="slidenum">
              <a:rPr lang="en-US" smtClean="0"/>
              <a:t>‹#›</a:t>
            </a:fld>
            <a:endParaRPr lang="en-US"/>
          </a:p>
        </p:txBody>
      </p:sp>
    </p:spTree>
    <p:extLst>
      <p:ext uri="{BB962C8B-B14F-4D97-AF65-F5344CB8AC3E}">
        <p14:creationId xmlns:p14="http://schemas.microsoft.com/office/powerpoint/2010/main" val="1349060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92A23-C701-4DEE-B806-F2E08BE12F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EBF4B4-9E51-4E3F-AEF9-8070D3FCF7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54A3A1-E898-46BE-92BE-B7708355BA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24F727-581F-4039-B4EC-2076CD025EBE}"/>
              </a:ext>
            </a:extLst>
          </p:cNvPr>
          <p:cNvSpPr>
            <a:spLocks noGrp="1"/>
          </p:cNvSpPr>
          <p:nvPr>
            <p:ph type="dt" sz="half" idx="10"/>
          </p:nvPr>
        </p:nvSpPr>
        <p:spPr/>
        <p:txBody>
          <a:bodyPr/>
          <a:lstStyle/>
          <a:p>
            <a:fld id="{5874BA53-C42E-4D03-AB62-D47CDCB939B3}" type="datetimeFigureOut">
              <a:rPr lang="en-US" smtClean="0"/>
              <a:t>4/19/2019</a:t>
            </a:fld>
            <a:endParaRPr lang="en-US"/>
          </a:p>
        </p:txBody>
      </p:sp>
      <p:sp>
        <p:nvSpPr>
          <p:cNvPr id="6" name="Footer Placeholder 5">
            <a:extLst>
              <a:ext uri="{FF2B5EF4-FFF2-40B4-BE49-F238E27FC236}">
                <a16:creationId xmlns:a16="http://schemas.microsoft.com/office/drawing/2014/main" id="{18A80F74-9DA7-43E3-8F8B-70FDFEA6F6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EF9917-CF4C-4F5C-A98B-CE9044ECD3DB}"/>
              </a:ext>
            </a:extLst>
          </p:cNvPr>
          <p:cNvSpPr>
            <a:spLocks noGrp="1"/>
          </p:cNvSpPr>
          <p:nvPr>
            <p:ph type="sldNum" sz="quarter" idx="12"/>
          </p:nvPr>
        </p:nvSpPr>
        <p:spPr/>
        <p:txBody>
          <a:bodyPr/>
          <a:lstStyle/>
          <a:p>
            <a:fld id="{CDF8896A-AA07-46A3-9379-EAE03025333B}" type="slidenum">
              <a:rPr lang="en-US" smtClean="0"/>
              <a:t>‹#›</a:t>
            </a:fld>
            <a:endParaRPr lang="en-US"/>
          </a:p>
        </p:txBody>
      </p:sp>
    </p:spTree>
    <p:extLst>
      <p:ext uri="{BB962C8B-B14F-4D97-AF65-F5344CB8AC3E}">
        <p14:creationId xmlns:p14="http://schemas.microsoft.com/office/powerpoint/2010/main" val="2752650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4C725-9AE0-40CE-898E-EAAA9F54F5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4B1FFFB-0D19-4835-8EC7-8EC74DD81B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7100989-5F7F-4E43-BB26-D8A0BCF548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056236-60AD-4EE2-9899-DBDA81C3CC71}"/>
              </a:ext>
            </a:extLst>
          </p:cNvPr>
          <p:cNvSpPr>
            <a:spLocks noGrp="1"/>
          </p:cNvSpPr>
          <p:nvPr>
            <p:ph type="dt" sz="half" idx="10"/>
          </p:nvPr>
        </p:nvSpPr>
        <p:spPr/>
        <p:txBody>
          <a:bodyPr/>
          <a:lstStyle/>
          <a:p>
            <a:fld id="{5874BA53-C42E-4D03-AB62-D47CDCB939B3}" type="datetimeFigureOut">
              <a:rPr lang="en-US" smtClean="0"/>
              <a:t>4/19/2019</a:t>
            </a:fld>
            <a:endParaRPr lang="en-US"/>
          </a:p>
        </p:txBody>
      </p:sp>
      <p:sp>
        <p:nvSpPr>
          <p:cNvPr id="6" name="Footer Placeholder 5">
            <a:extLst>
              <a:ext uri="{FF2B5EF4-FFF2-40B4-BE49-F238E27FC236}">
                <a16:creationId xmlns:a16="http://schemas.microsoft.com/office/drawing/2014/main" id="{4D3D1A9B-D988-4918-B4F2-01568EF7AE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B992D1-B03F-4813-83F1-A84CB1C083E0}"/>
              </a:ext>
            </a:extLst>
          </p:cNvPr>
          <p:cNvSpPr>
            <a:spLocks noGrp="1"/>
          </p:cNvSpPr>
          <p:nvPr>
            <p:ph type="sldNum" sz="quarter" idx="12"/>
          </p:nvPr>
        </p:nvSpPr>
        <p:spPr/>
        <p:txBody>
          <a:bodyPr/>
          <a:lstStyle/>
          <a:p>
            <a:fld id="{CDF8896A-AA07-46A3-9379-EAE03025333B}" type="slidenum">
              <a:rPr lang="en-US" smtClean="0"/>
              <a:t>‹#›</a:t>
            </a:fld>
            <a:endParaRPr lang="en-US"/>
          </a:p>
        </p:txBody>
      </p:sp>
    </p:spTree>
    <p:extLst>
      <p:ext uri="{BB962C8B-B14F-4D97-AF65-F5344CB8AC3E}">
        <p14:creationId xmlns:p14="http://schemas.microsoft.com/office/powerpoint/2010/main" val="3884929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6797EE-E9C1-474A-94F5-E6B78167A7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E0108E3-6E53-428B-A362-D01C34257A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F04A2F-64FF-413C-867B-AAF9768DFD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74BA53-C42E-4D03-AB62-D47CDCB939B3}" type="datetimeFigureOut">
              <a:rPr lang="en-US" smtClean="0"/>
              <a:t>4/19/2019</a:t>
            </a:fld>
            <a:endParaRPr lang="en-US"/>
          </a:p>
        </p:txBody>
      </p:sp>
      <p:sp>
        <p:nvSpPr>
          <p:cNvPr id="5" name="Footer Placeholder 4">
            <a:extLst>
              <a:ext uri="{FF2B5EF4-FFF2-40B4-BE49-F238E27FC236}">
                <a16:creationId xmlns:a16="http://schemas.microsoft.com/office/drawing/2014/main" id="{EA869BA0-CE8A-4F0B-81E0-0E90708EAC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0919B4A-1E8E-4491-AB1A-12A2800C85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F8896A-AA07-46A3-9379-EAE03025333B}" type="slidenum">
              <a:rPr lang="en-US" smtClean="0"/>
              <a:t>‹#›</a:t>
            </a:fld>
            <a:endParaRPr lang="en-US"/>
          </a:p>
        </p:txBody>
      </p:sp>
    </p:spTree>
    <p:extLst>
      <p:ext uri="{BB962C8B-B14F-4D97-AF65-F5344CB8AC3E}">
        <p14:creationId xmlns:p14="http://schemas.microsoft.com/office/powerpoint/2010/main" val="4887502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335E8-14C1-460D-9304-427CFCE4BF0F}"/>
              </a:ext>
            </a:extLst>
          </p:cNvPr>
          <p:cNvSpPr>
            <a:spLocks noGrp="1"/>
          </p:cNvSpPr>
          <p:nvPr>
            <p:ph type="ctrTitle"/>
          </p:nvPr>
        </p:nvSpPr>
        <p:spPr>
          <a:xfrm>
            <a:off x="0" y="0"/>
            <a:ext cx="12192000" cy="3255961"/>
          </a:xfrm>
        </p:spPr>
        <p:txBody>
          <a:bodyPr>
            <a:noAutofit/>
          </a:bodyPr>
          <a:lstStyle/>
          <a:p>
            <a:r>
              <a:rPr lang="en-US" sz="8000" b="1" dirty="0"/>
              <a:t>Philippines pushing for cashless society, but it’s a long way off</a:t>
            </a:r>
          </a:p>
        </p:txBody>
      </p:sp>
      <p:pic>
        <p:nvPicPr>
          <p:cNvPr id="4" name="Picture 3">
            <a:extLst>
              <a:ext uri="{FF2B5EF4-FFF2-40B4-BE49-F238E27FC236}">
                <a16:creationId xmlns:a16="http://schemas.microsoft.com/office/drawing/2014/main" id="{843E2E25-FBF2-4CDC-BFB6-1EF95AD00088}"/>
              </a:ext>
            </a:extLst>
          </p:cNvPr>
          <p:cNvPicPr>
            <a:picLocks noChangeAspect="1"/>
          </p:cNvPicPr>
          <p:nvPr/>
        </p:nvPicPr>
        <p:blipFill>
          <a:blip r:embed="rId3"/>
          <a:stretch>
            <a:fillRect/>
          </a:stretch>
        </p:blipFill>
        <p:spPr>
          <a:xfrm>
            <a:off x="0" y="3114674"/>
            <a:ext cx="12191999" cy="3743325"/>
          </a:xfrm>
          <a:prstGeom prst="rect">
            <a:avLst/>
          </a:prstGeom>
        </p:spPr>
      </p:pic>
      <p:sp>
        <p:nvSpPr>
          <p:cNvPr id="3" name="Subtitle 2">
            <a:extLst>
              <a:ext uri="{FF2B5EF4-FFF2-40B4-BE49-F238E27FC236}">
                <a16:creationId xmlns:a16="http://schemas.microsoft.com/office/drawing/2014/main" id="{6D9C7E08-4162-4BF5-811E-A2B06EC9996F}"/>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196010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1C6A6-1BB7-4848-AB35-BACE184BA570}"/>
              </a:ext>
            </a:extLst>
          </p:cNvPr>
          <p:cNvSpPr>
            <a:spLocks noGrp="1"/>
          </p:cNvSpPr>
          <p:nvPr>
            <p:ph type="ctrTitle"/>
          </p:nvPr>
        </p:nvSpPr>
        <p:spPr>
          <a:xfrm>
            <a:off x="0" y="0"/>
            <a:ext cx="12192000" cy="6858000"/>
          </a:xfrm>
        </p:spPr>
        <p:txBody>
          <a:bodyPr>
            <a:normAutofit/>
          </a:bodyPr>
          <a:lstStyle/>
          <a:p>
            <a:r>
              <a:rPr lang="en-US" sz="9600" b="1" dirty="0"/>
              <a:t>In Sweden, the homeless no longer ask passers-by for loose change; they have card readers instead. </a:t>
            </a:r>
          </a:p>
        </p:txBody>
      </p:sp>
      <p:sp>
        <p:nvSpPr>
          <p:cNvPr id="3" name="Subtitle 2">
            <a:extLst>
              <a:ext uri="{FF2B5EF4-FFF2-40B4-BE49-F238E27FC236}">
                <a16:creationId xmlns:a16="http://schemas.microsoft.com/office/drawing/2014/main" id="{46661DE7-93BC-4A90-B496-248BF4A84C1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1052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0B370A-6959-41C0-8216-44266555FB69}"/>
              </a:ext>
            </a:extLst>
          </p:cNvPr>
          <p:cNvPicPr>
            <a:picLocks noChangeAspect="1"/>
          </p:cNvPicPr>
          <p:nvPr/>
        </p:nvPicPr>
        <p:blipFill>
          <a:blip r:embed="rId3"/>
          <a:stretch>
            <a:fillRect/>
          </a:stretch>
        </p:blipFill>
        <p:spPr>
          <a:xfrm>
            <a:off x="7066844" y="0"/>
            <a:ext cx="5125155" cy="6857999"/>
          </a:xfrm>
          <a:prstGeom prst="rect">
            <a:avLst/>
          </a:prstGeom>
        </p:spPr>
      </p:pic>
      <p:sp>
        <p:nvSpPr>
          <p:cNvPr id="2" name="Title 1">
            <a:extLst>
              <a:ext uri="{FF2B5EF4-FFF2-40B4-BE49-F238E27FC236}">
                <a16:creationId xmlns:a16="http://schemas.microsoft.com/office/drawing/2014/main" id="{5AFC8964-E291-4DFF-B225-C1D009262DDE}"/>
              </a:ext>
            </a:extLst>
          </p:cNvPr>
          <p:cNvSpPr>
            <a:spLocks noGrp="1"/>
          </p:cNvSpPr>
          <p:nvPr>
            <p:ph type="title"/>
          </p:nvPr>
        </p:nvSpPr>
        <p:spPr>
          <a:xfrm>
            <a:off x="0" y="0"/>
            <a:ext cx="7066844" cy="4210755"/>
          </a:xfrm>
        </p:spPr>
        <p:txBody>
          <a:bodyPr/>
          <a:lstStyle/>
          <a:p>
            <a:r>
              <a:rPr lang="en-US" dirty="0"/>
              <a:t>  </a:t>
            </a:r>
            <a:r>
              <a:rPr lang="en-US" sz="8000" b="1" dirty="0">
                <a:solidFill>
                  <a:schemeClr val="accent6"/>
                </a:solidFill>
              </a:rPr>
              <a:t>LOOSE CHANGE</a:t>
            </a:r>
          </a:p>
        </p:txBody>
      </p:sp>
      <p:sp>
        <p:nvSpPr>
          <p:cNvPr id="3" name="Content Placeholder 2">
            <a:extLst>
              <a:ext uri="{FF2B5EF4-FFF2-40B4-BE49-F238E27FC236}">
                <a16:creationId xmlns:a16="http://schemas.microsoft.com/office/drawing/2014/main" id="{23BB6CA9-D10B-4EE1-9E87-E3464EBED051}"/>
              </a:ext>
            </a:extLst>
          </p:cNvPr>
          <p:cNvSpPr>
            <a:spLocks noGrp="1"/>
          </p:cNvSpPr>
          <p:nvPr>
            <p:ph idx="1"/>
          </p:nvPr>
        </p:nvSpPr>
        <p:spPr>
          <a:xfrm>
            <a:off x="0" y="4210756"/>
            <a:ext cx="7066844" cy="2647243"/>
          </a:xfrm>
        </p:spPr>
        <p:txBody>
          <a:bodyPr>
            <a:normAutofit/>
          </a:bodyPr>
          <a:lstStyle/>
          <a:p>
            <a:r>
              <a:rPr lang="en-US" sz="6000" b="1" dirty="0">
                <a:solidFill>
                  <a:srgbClr val="FF0000"/>
                </a:solidFill>
              </a:rPr>
              <a:t>Coins of little value kept in one's pocket or bag</a:t>
            </a:r>
          </a:p>
        </p:txBody>
      </p:sp>
    </p:spTree>
    <p:extLst>
      <p:ext uri="{BB962C8B-B14F-4D97-AF65-F5344CB8AC3E}">
        <p14:creationId xmlns:p14="http://schemas.microsoft.com/office/powerpoint/2010/main" val="2073795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457DE7-2462-4E63-AEC6-C88DF6959851}"/>
              </a:ext>
            </a:extLst>
          </p:cNvPr>
          <p:cNvPicPr>
            <a:picLocks noChangeAspect="1"/>
          </p:cNvPicPr>
          <p:nvPr/>
        </p:nvPicPr>
        <p:blipFill>
          <a:blip r:embed="rId3"/>
          <a:stretch>
            <a:fillRect/>
          </a:stretch>
        </p:blipFill>
        <p:spPr>
          <a:xfrm>
            <a:off x="5400674" y="0"/>
            <a:ext cx="6791325" cy="6858000"/>
          </a:xfrm>
          <a:prstGeom prst="rect">
            <a:avLst/>
          </a:prstGeom>
        </p:spPr>
      </p:pic>
      <p:sp>
        <p:nvSpPr>
          <p:cNvPr id="2" name="Title 1">
            <a:extLst>
              <a:ext uri="{FF2B5EF4-FFF2-40B4-BE49-F238E27FC236}">
                <a16:creationId xmlns:a16="http://schemas.microsoft.com/office/drawing/2014/main" id="{ACDCA091-B8E2-4A3B-879F-4B2CBC46F514}"/>
              </a:ext>
            </a:extLst>
          </p:cNvPr>
          <p:cNvSpPr>
            <a:spLocks noGrp="1"/>
          </p:cNvSpPr>
          <p:nvPr>
            <p:ph type="ctrTitle"/>
          </p:nvPr>
        </p:nvSpPr>
        <p:spPr>
          <a:xfrm>
            <a:off x="0" y="0"/>
            <a:ext cx="5400674" cy="6858000"/>
          </a:xfrm>
        </p:spPr>
        <p:txBody>
          <a:bodyPr>
            <a:normAutofit/>
          </a:bodyPr>
          <a:lstStyle/>
          <a:p>
            <a:r>
              <a:rPr lang="en-US" b="1" dirty="0">
                <a:solidFill>
                  <a:srgbClr val="0070C0"/>
                </a:solidFill>
              </a:rPr>
              <a:t>A card reader is a data input device that reads data from a card-shaped storage medium</a:t>
            </a:r>
          </a:p>
        </p:txBody>
      </p:sp>
      <p:sp>
        <p:nvSpPr>
          <p:cNvPr id="3" name="Subtitle 2">
            <a:extLst>
              <a:ext uri="{FF2B5EF4-FFF2-40B4-BE49-F238E27FC236}">
                <a16:creationId xmlns:a16="http://schemas.microsoft.com/office/drawing/2014/main" id="{554E9B3A-ADAE-43A2-9E61-BF114270BDE8}"/>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39582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47F5E-8A89-40DD-9090-F4F257C2F529}"/>
              </a:ext>
            </a:extLst>
          </p:cNvPr>
          <p:cNvSpPr>
            <a:spLocks noGrp="1"/>
          </p:cNvSpPr>
          <p:nvPr>
            <p:ph type="ctrTitle"/>
          </p:nvPr>
        </p:nvSpPr>
        <p:spPr>
          <a:xfrm>
            <a:off x="0" y="0"/>
            <a:ext cx="12192000" cy="6858000"/>
          </a:xfrm>
        </p:spPr>
        <p:txBody>
          <a:bodyPr>
            <a:normAutofit fontScale="90000"/>
          </a:bodyPr>
          <a:lstStyle/>
          <a:p>
            <a:r>
              <a:rPr lang="ar-IQ" sz="7200" b="1" dirty="0"/>
              <a:t>اما في السويد، فلم يعد المشردون  / الاشخاص الذين لا يمتلكون مأوى يلتمسون الحصول على مبالغ نقدية ضئيلة من المارة، اذ أصبحوا يستقبلون تبرعات المارة عبر بطاقات خاصة / لجأوا الى استخدام اجهزة قراءة البطاقات.</a:t>
            </a:r>
            <a:br>
              <a:rPr lang="ar-IQ" dirty="0"/>
            </a:br>
            <a:br>
              <a:rPr lang="ar-IQ" dirty="0"/>
            </a:br>
            <a:endParaRPr lang="en-US" dirty="0"/>
          </a:p>
        </p:txBody>
      </p:sp>
      <p:sp>
        <p:nvSpPr>
          <p:cNvPr id="3" name="Subtitle 2">
            <a:extLst>
              <a:ext uri="{FF2B5EF4-FFF2-40B4-BE49-F238E27FC236}">
                <a16:creationId xmlns:a16="http://schemas.microsoft.com/office/drawing/2014/main" id="{BC49DBF3-051C-405F-9240-21A934FB3775}"/>
              </a:ext>
            </a:extLst>
          </p:cNvPr>
          <p:cNvSpPr>
            <a:spLocks noGrp="1"/>
          </p:cNvSpPr>
          <p:nvPr>
            <p:ph type="subTitle" idx="1"/>
          </p:nvPr>
        </p:nvSpPr>
        <p:spPr>
          <a:xfrm>
            <a:off x="5353050" y="1773238"/>
            <a:ext cx="9144000" cy="1655762"/>
          </a:xfrm>
        </p:spPr>
        <p:txBody>
          <a:bodyPr/>
          <a:lstStyle/>
          <a:p>
            <a:endParaRPr lang="en-US"/>
          </a:p>
        </p:txBody>
      </p:sp>
    </p:spTree>
    <p:extLst>
      <p:ext uri="{BB962C8B-B14F-4D97-AF65-F5344CB8AC3E}">
        <p14:creationId xmlns:p14="http://schemas.microsoft.com/office/powerpoint/2010/main" val="1457116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DE81F-B9F8-448E-AFF3-CDB0C8404C4E}"/>
              </a:ext>
            </a:extLst>
          </p:cNvPr>
          <p:cNvSpPr>
            <a:spLocks noGrp="1"/>
          </p:cNvSpPr>
          <p:nvPr>
            <p:ph type="ctrTitle"/>
          </p:nvPr>
        </p:nvSpPr>
        <p:spPr>
          <a:xfrm>
            <a:off x="0" y="0"/>
            <a:ext cx="12192000" cy="6858000"/>
          </a:xfrm>
        </p:spPr>
        <p:txBody>
          <a:bodyPr>
            <a:normAutofit/>
          </a:bodyPr>
          <a:lstStyle/>
          <a:p>
            <a:r>
              <a:rPr lang="en-US" sz="7200" b="1" dirty="0"/>
              <a:t>While the cashless journeys of some may be advanced, those of most, especially developing nations like the Philippines, have only just begun.</a:t>
            </a:r>
            <a:br>
              <a:rPr lang="en-US" sz="7200" b="1" dirty="0"/>
            </a:br>
            <a:br>
              <a:rPr lang="en-US" dirty="0"/>
            </a:br>
            <a:endParaRPr lang="en-US" dirty="0"/>
          </a:p>
        </p:txBody>
      </p:sp>
      <p:sp>
        <p:nvSpPr>
          <p:cNvPr id="3" name="Subtitle 2">
            <a:extLst>
              <a:ext uri="{FF2B5EF4-FFF2-40B4-BE49-F238E27FC236}">
                <a16:creationId xmlns:a16="http://schemas.microsoft.com/office/drawing/2014/main" id="{9B080FA9-343F-410A-B635-09282DD7F702}"/>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191562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E4D4-6228-44C0-B4B4-11834AFF1ED3}"/>
              </a:ext>
            </a:extLst>
          </p:cNvPr>
          <p:cNvSpPr>
            <a:spLocks noGrp="1"/>
          </p:cNvSpPr>
          <p:nvPr>
            <p:ph type="ctrTitle"/>
          </p:nvPr>
        </p:nvSpPr>
        <p:spPr>
          <a:xfrm>
            <a:off x="0" y="0"/>
            <a:ext cx="12192000" cy="6857999"/>
          </a:xfrm>
        </p:spPr>
        <p:txBody>
          <a:bodyPr>
            <a:normAutofit/>
          </a:bodyPr>
          <a:lstStyle/>
          <a:p>
            <a:r>
              <a:rPr lang="ar-IQ" sz="8000" b="1" dirty="0"/>
              <a:t>وفيما تتسم مسيرة بعض البلدان نحو بلوغ هدفها بالوصول الى مجتمع غير نقدي بكونها متطورة، غير ان اغلبية البلدان وخصوصا البلدان النامية مثل الفلبين قد بدأت للتو مسيرتها في هذا الصدد.</a:t>
            </a:r>
            <a:endParaRPr lang="en-US" sz="8000" b="1" dirty="0"/>
          </a:p>
        </p:txBody>
      </p:sp>
      <p:sp>
        <p:nvSpPr>
          <p:cNvPr id="3" name="Subtitle 2">
            <a:extLst>
              <a:ext uri="{FF2B5EF4-FFF2-40B4-BE49-F238E27FC236}">
                <a16:creationId xmlns:a16="http://schemas.microsoft.com/office/drawing/2014/main" id="{2CB29680-AE00-4727-BEB0-68CA3E8C6128}"/>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696035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CF09C-EEE4-4098-A35C-F2040F01F91A}"/>
              </a:ext>
            </a:extLst>
          </p:cNvPr>
          <p:cNvSpPr>
            <a:spLocks noGrp="1"/>
          </p:cNvSpPr>
          <p:nvPr>
            <p:ph type="ctrTitle"/>
          </p:nvPr>
        </p:nvSpPr>
        <p:spPr>
          <a:xfrm>
            <a:off x="0" y="0"/>
            <a:ext cx="12192000" cy="6858000"/>
          </a:xfrm>
        </p:spPr>
        <p:txBody>
          <a:bodyPr>
            <a:normAutofit/>
          </a:bodyPr>
          <a:lstStyle/>
          <a:p>
            <a:r>
              <a:rPr lang="en-US" sz="6600" b="1" dirty="0"/>
              <a:t>In the Philippines, the government has launched an initiative to create a single electronic payments platform for all transactions in the country. The initiative is part of a bilateral agreement between the Philippine and US governments. </a:t>
            </a:r>
          </a:p>
        </p:txBody>
      </p:sp>
      <p:sp>
        <p:nvSpPr>
          <p:cNvPr id="3" name="Subtitle 2">
            <a:extLst>
              <a:ext uri="{FF2B5EF4-FFF2-40B4-BE49-F238E27FC236}">
                <a16:creationId xmlns:a16="http://schemas.microsoft.com/office/drawing/2014/main" id="{1F669622-D84D-4D3F-80EE-592611D74E5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43868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84539-FC3A-473E-B4F8-83AA3E2778EA}"/>
              </a:ext>
            </a:extLst>
          </p:cNvPr>
          <p:cNvSpPr>
            <a:spLocks noGrp="1"/>
          </p:cNvSpPr>
          <p:nvPr>
            <p:ph type="ctrTitle"/>
          </p:nvPr>
        </p:nvSpPr>
        <p:spPr>
          <a:xfrm>
            <a:off x="0" y="0"/>
            <a:ext cx="12192000" cy="6857999"/>
          </a:xfrm>
        </p:spPr>
        <p:txBody>
          <a:bodyPr>
            <a:normAutofit/>
          </a:bodyPr>
          <a:lstStyle/>
          <a:p>
            <a:r>
              <a:rPr lang="ar-IQ" sz="8000" b="1" dirty="0"/>
              <a:t>اطلقت الحكومة في الفلبين مبادرة لانشاء منصة واحدة للمدفوعات الالكترونية لجميع التعاملات في البلاد. ويذكر ان هذه المبادرة هي جزء من اتفاقية ثنائية بين حكومتي الفلبين والولايات المتحدة. </a:t>
            </a:r>
            <a:endParaRPr lang="en-US" sz="8000" b="1" dirty="0"/>
          </a:p>
        </p:txBody>
      </p:sp>
      <p:sp>
        <p:nvSpPr>
          <p:cNvPr id="3" name="Subtitle 2">
            <a:extLst>
              <a:ext uri="{FF2B5EF4-FFF2-40B4-BE49-F238E27FC236}">
                <a16:creationId xmlns:a16="http://schemas.microsoft.com/office/drawing/2014/main" id="{0CF89CE6-47A2-43A0-81CB-768A2E950FA3}"/>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214701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62523-319D-485C-8540-CB0716F648AC}"/>
              </a:ext>
            </a:extLst>
          </p:cNvPr>
          <p:cNvSpPr>
            <a:spLocks noGrp="1"/>
          </p:cNvSpPr>
          <p:nvPr>
            <p:ph type="ctrTitle"/>
          </p:nvPr>
        </p:nvSpPr>
        <p:spPr>
          <a:xfrm>
            <a:off x="0" y="0"/>
            <a:ext cx="12192000" cy="6857999"/>
          </a:xfrm>
        </p:spPr>
        <p:txBody>
          <a:bodyPr>
            <a:noAutofit/>
          </a:bodyPr>
          <a:lstStyle/>
          <a:p>
            <a:r>
              <a:rPr lang="en-US" sz="7200" b="1" dirty="0"/>
              <a:t>The USAID has awarded a US$25-million, five-year project to a company called Chemonics to support the Philippine government in the promotion and adoption of </a:t>
            </a:r>
            <a:r>
              <a:rPr lang="en-US" sz="7200" b="1" dirty="0" err="1"/>
              <a:t>epayments</a:t>
            </a:r>
            <a:r>
              <a:rPr lang="en-US" sz="7200" b="1" dirty="0"/>
              <a:t> in the Philippines.</a:t>
            </a:r>
          </a:p>
        </p:txBody>
      </p:sp>
      <p:sp>
        <p:nvSpPr>
          <p:cNvPr id="3" name="Subtitle 2">
            <a:extLst>
              <a:ext uri="{FF2B5EF4-FFF2-40B4-BE49-F238E27FC236}">
                <a16:creationId xmlns:a16="http://schemas.microsoft.com/office/drawing/2014/main" id="{BD5D8E91-32A1-4B4D-BB8C-003EF72174C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250929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DC487F-9EE7-4BC7-A101-57C9877D9A7D}"/>
              </a:ext>
            </a:extLst>
          </p:cNvPr>
          <p:cNvPicPr>
            <a:picLocks noChangeAspect="1"/>
          </p:cNvPicPr>
          <p:nvPr/>
        </p:nvPicPr>
        <p:blipFill>
          <a:blip r:embed="rId3"/>
          <a:stretch>
            <a:fillRect/>
          </a:stretch>
        </p:blipFill>
        <p:spPr>
          <a:xfrm>
            <a:off x="0" y="0"/>
            <a:ext cx="12191999" cy="6858000"/>
          </a:xfrm>
          <a:prstGeom prst="rect">
            <a:avLst/>
          </a:prstGeom>
        </p:spPr>
      </p:pic>
      <p:sp>
        <p:nvSpPr>
          <p:cNvPr id="2" name="Title 1">
            <a:extLst>
              <a:ext uri="{FF2B5EF4-FFF2-40B4-BE49-F238E27FC236}">
                <a16:creationId xmlns:a16="http://schemas.microsoft.com/office/drawing/2014/main" id="{334F2FCD-966E-4F5F-A894-6ACF70D9D349}"/>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22D53E56-A76A-4E92-92CD-F35C9B077E9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82443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5989C-982C-41D2-B60B-614547BA410C}"/>
              </a:ext>
            </a:extLst>
          </p:cNvPr>
          <p:cNvSpPr>
            <a:spLocks noGrp="1"/>
          </p:cNvSpPr>
          <p:nvPr>
            <p:ph type="ctrTitle"/>
          </p:nvPr>
        </p:nvSpPr>
        <p:spPr>
          <a:xfrm>
            <a:off x="0" y="0"/>
            <a:ext cx="12192000" cy="3255962"/>
          </a:xfrm>
        </p:spPr>
        <p:txBody>
          <a:bodyPr>
            <a:noAutofit/>
          </a:bodyPr>
          <a:lstStyle/>
          <a:p>
            <a:r>
              <a:rPr lang="ar-IQ" sz="8000" b="1" dirty="0"/>
              <a:t>الفلبين تبذل جهدا جهيدا كي تصبح مجتمعا غير نقدي / بلا نقود، ولكن ماتزال غايتها بعيدة المنال</a:t>
            </a:r>
            <a:endParaRPr lang="en-US" sz="8000" b="1" dirty="0"/>
          </a:p>
        </p:txBody>
      </p:sp>
      <p:pic>
        <p:nvPicPr>
          <p:cNvPr id="4" name="Picture 3">
            <a:extLst>
              <a:ext uri="{FF2B5EF4-FFF2-40B4-BE49-F238E27FC236}">
                <a16:creationId xmlns:a16="http://schemas.microsoft.com/office/drawing/2014/main" id="{C3AFCA5A-C3DC-4E49-9465-58DD3F1D1C90}"/>
              </a:ext>
            </a:extLst>
          </p:cNvPr>
          <p:cNvPicPr>
            <a:picLocks noChangeAspect="1"/>
          </p:cNvPicPr>
          <p:nvPr/>
        </p:nvPicPr>
        <p:blipFill>
          <a:blip r:embed="rId3"/>
          <a:stretch>
            <a:fillRect/>
          </a:stretch>
        </p:blipFill>
        <p:spPr>
          <a:xfrm>
            <a:off x="0" y="3086100"/>
            <a:ext cx="12191999" cy="3771900"/>
          </a:xfrm>
          <a:prstGeom prst="rect">
            <a:avLst/>
          </a:prstGeom>
        </p:spPr>
      </p:pic>
      <p:sp>
        <p:nvSpPr>
          <p:cNvPr id="3" name="Subtitle 2">
            <a:extLst>
              <a:ext uri="{FF2B5EF4-FFF2-40B4-BE49-F238E27FC236}">
                <a16:creationId xmlns:a16="http://schemas.microsoft.com/office/drawing/2014/main" id="{92FA57C6-AA73-470C-B8B8-D6B4929259A0}"/>
              </a:ext>
            </a:extLst>
          </p:cNvPr>
          <p:cNvSpPr>
            <a:spLocks noGrp="1"/>
          </p:cNvSpPr>
          <p:nvPr>
            <p:ph type="subTitle" idx="1"/>
          </p:nvPr>
        </p:nvSpPr>
        <p:spPr>
          <a:xfrm>
            <a:off x="1524000" y="3602038"/>
            <a:ext cx="9144000" cy="1655762"/>
          </a:xfrm>
        </p:spPr>
        <p:txBody>
          <a:bodyPr/>
          <a:lstStyle/>
          <a:p>
            <a:endParaRPr lang="en-US" dirty="0"/>
          </a:p>
        </p:txBody>
      </p:sp>
    </p:spTree>
    <p:extLst>
      <p:ext uri="{BB962C8B-B14F-4D97-AF65-F5344CB8AC3E}">
        <p14:creationId xmlns:p14="http://schemas.microsoft.com/office/powerpoint/2010/main" val="40173069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1645CD-D018-434A-BDAE-450CC70F5114}"/>
              </a:ext>
            </a:extLst>
          </p:cNvPr>
          <p:cNvPicPr>
            <a:picLocks noChangeAspect="1"/>
          </p:cNvPicPr>
          <p:nvPr/>
        </p:nvPicPr>
        <p:blipFill>
          <a:blip r:embed="rId3"/>
          <a:stretch>
            <a:fillRect/>
          </a:stretch>
        </p:blipFill>
        <p:spPr>
          <a:xfrm>
            <a:off x="7786688" y="0"/>
            <a:ext cx="4405312" cy="6857999"/>
          </a:xfrm>
          <a:prstGeom prst="rect">
            <a:avLst/>
          </a:prstGeom>
        </p:spPr>
      </p:pic>
      <p:sp>
        <p:nvSpPr>
          <p:cNvPr id="2" name="Title 1">
            <a:extLst>
              <a:ext uri="{FF2B5EF4-FFF2-40B4-BE49-F238E27FC236}">
                <a16:creationId xmlns:a16="http://schemas.microsoft.com/office/drawing/2014/main" id="{70AD1D7A-87A9-414D-BAE8-80428E602684}"/>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4FF9E5D0-547F-428A-927A-0ADAFEBFC56E}"/>
              </a:ext>
            </a:extLst>
          </p:cNvPr>
          <p:cNvSpPr>
            <a:spLocks noGrp="1"/>
          </p:cNvSpPr>
          <p:nvPr>
            <p:ph type="subTitle" idx="1"/>
          </p:nvPr>
        </p:nvSpPr>
        <p:spPr>
          <a:xfrm>
            <a:off x="1" y="0"/>
            <a:ext cx="7786688" cy="6858000"/>
          </a:xfrm>
        </p:spPr>
        <p:txBody>
          <a:bodyPr>
            <a:noAutofit/>
          </a:bodyPr>
          <a:lstStyle/>
          <a:p>
            <a:r>
              <a:rPr lang="en-US" sz="5400" b="1" dirty="0">
                <a:solidFill>
                  <a:srgbClr val="C00000"/>
                </a:solidFill>
              </a:rPr>
              <a:t>Chemonics International is a private international development company that works for bilateral and multilateral donors and the private sector to manage projects in developing countries. </a:t>
            </a:r>
          </a:p>
        </p:txBody>
      </p:sp>
    </p:spTree>
    <p:extLst>
      <p:ext uri="{BB962C8B-B14F-4D97-AF65-F5344CB8AC3E}">
        <p14:creationId xmlns:p14="http://schemas.microsoft.com/office/powerpoint/2010/main" val="29583614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6BC1AE-6313-4973-920C-00A65E5BA05C}"/>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37BCF18-62EA-4F2F-A661-C5CE9FE41D7F}"/>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532D77FE-800A-42F8-B99D-FF10B30FE1F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353393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756B9-6719-4DF9-A940-9B693B42C57F}"/>
              </a:ext>
            </a:extLst>
          </p:cNvPr>
          <p:cNvSpPr>
            <a:spLocks noGrp="1"/>
          </p:cNvSpPr>
          <p:nvPr>
            <p:ph type="ctrTitle"/>
          </p:nvPr>
        </p:nvSpPr>
        <p:spPr>
          <a:xfrm>
            <a:off x="0" y="0"/>
            <a:ext cx="12192000" cy="6858000"/>
          </a:xfrm>
        </p:spPr>
        <p:txBody>
          <a:bodyPr>
            <a:normAutofit/>
          </a:bodyPr>
          <a:lstStyle/>
          <a:p>
            <a:r>
              <a:rPr lang="ar-IQ" sz="7200" b="1" dirty="0"/>
              <a:t>منحت الوكالة الأمريكية للتنمية الدولية خمسة وعشرين مليون دولار امريكي على هيئة مشروع تبلغ مدته خمس سنوات الى شركة تدعى تشيمونكس لدعم الحكومة الفلبينية في الترويج وتبني عمليات الدفع الالكترونية في الفلبين.</a:t>
            </a:r>
            <a:endParaRPr lang="en-US" sz="7200" b="1" dirty="0"/>
          </a:p>
        </p:txBody>
      </p:sp>
      <p:sp>
        <p:nvSpPr>
          <p:cNvPr id="3" name="Subtitle 2">
            <a:extLst>
              <a:ext uri="{FF2B5EF4-FFF2-40B4-BE49-F238E27FC236}">
                <a16:creationId xmlns:a16="http://schemas.microsoft.com/office/drawing/2014/main" id="{FCDD9B1F-B8C6-4F73-98EB-8E596AD1966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428671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853C1-567E-4F56-B345-87373E6BAC6C}"/>
              </a:ext>
            </a:extLst>
          </p:cNvPr>
          <p:cNvSpPr>
            <a:spLocks noGrp="1"/>
          </p:cNvSpPr>
          <p:nvPr>
            <p:ph type="ctrTitle"/>
          </p:nvPr>
        </p:nvSpPr>
        <p:spPr>
          <a:xfrm>
            <a:off x="0" y="0"/>
            <a:ext cx="12192000" cy="6858000"/>
          </a:xfrm>
        </p:spPr>
        <p:txBody>
          <a:bodyPr>
            <a:noAutofit/>
          </a:bodyPr>
          <a:lstStyle/>
          <a:p>
            <a:r>
              <a:rPr lang="en-US" sz="7200" b="1" dirty="0"/>
              <a:t>The overarching goal, really, is simple: to eliminate, if not substantially reduce, the use of cash in financial transactions; turning the Philippines into a “cash-lite” economy within 20 years. </a:t>
            </a:r>
          </a:p>
        </p:txBody>
      </p:sp>
      <p:sp>
        <p:nvSpPr>
          <p:cNvPr id="3" name="Subtitle 2">
            <a:extLst>
              <a:ext uri="{FF2B5EF4-FFF2-40B4-BE49-F238E27FC236}">
                <a16:creationId xmlns:a16="http://schemas.microsoft.com/office/drawing/2014/main" id="{EC8122BD-792A-4D0A-BF7F-8DC5C70B452F}"/>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2879524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96D210-0F80-4B7D-9590-A7A46138FD50}"/>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D8D99DC-F297-4270-B51E-E6A27DB5B6FC}"/>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9CEB8D30-01A3-4F2B-AF43-4A1220A5957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201609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F1065-F051-4ACD-BF0B-B5C9ED6AB844}"/>
              </a:ext>
            </a:extLst>
          </p:cNvPr>
          <p:cNvSpPr>
            <a:spLocks noGrp="1"/>
          </p:cNvSpPr>
          <p:nvPr>
            <p:ph type="ctrTitle"/>
          </p:nvPr>
        </p:nvSpPr>
        <p:spPr>
          <a:xfrm>
            <a:off x="0" y="0"/>
            <a:ext cx="12192000" cy="6858000"/>
          </a:xfrm>
        </p:spPr>
        <p:txBody>
          <a:bodyPr>
            <a:noAutofit/>
          </a:bodyPr>
          <a:lstStyle/>
          <a:p>
            <a:r>
              <a:rPr lang="ar-IQ" sz="7200" b="1" dirty="0"/>
              <a:t>ومن الجدير بالذكر ان الهدف الشامل في حقيقة الامر هو هدف بسيط: الا وهو التخلص من / الغاء استخدام النقد في التعاملات المالية ، ان لم يكن التقليل من استخدامه فعليا، وبذلك يتحول اقتصاد البلاد الى " اقتصاد قليل النقد" في غضون السنوات العشرين القادمة.</a:t>
            </a:r>
            <a:endParaRPr lang="en-US" sz="7200" b="1" dirty="0"/>
          </a:p>
        </p:txBody>
      </p:sp>
      <p:sp>
        <p:nvSpPr>
          <p:cNvPr id="3" name="Subtitle 2">
            <a:extLst>
              <a:ext uri="{FF2B5EF4-FFF2-40B4-BE49-F238E27FC236}">
                <a16:creationId xmlns:a16="http://schemas.microsoft.com/office/drawing/2014/main" id="{5F47C6C6-A1C8-4B36-976E-034950D29C14}"/>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511080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C85B0-DB68-4E2A-835C-E60B3021A0B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67F14F75-C0D9-4BD2-8DA4-5AB7FABA6C9C}"/>
              </a:ext>
            </a:extLst>
          </p:cNvPr>
          <p:cNvSpPr>
            <a:spLocks noGrp="1"/>
          </p:cNvSpPr>
          <p:nvPr>
            <p:ph type="subTitle" idx="1"/>
          </p:nvPr>
        </p:nvSpPr>
        <p:spPr>
          <a:xfrm>
            <a:off x="0" y="0"/>
            <a:ext cx="12192000" cy="6858000"/>
          </a:xfrm>
        </p:spPr>
        <p:txBody>
          <a:bodyPr>
            <a:normAutofit/>
          </a:bodyPr>
          <a:lstStyle/>
          <a:p>
            <a:r>
              <a:rPr lang="en-US" sz="8000" b="1" dirty="0"/>
              <a:t>Here’s the problem with the use of cash: it’s inefficient, costly, and can be dangerous for consumers and businesses.</a:t>
            </a:r>
          </a:p>
        </p:txBody>
      </p:sp>
    </p:spTree>
    <p:extLst>
      <p:ext uri="{BB962C8B-B14F-4D97-AF65-F5344CB8AC3E}">
        <p14:creationId xmlns:p14="http://schemas.microsoft.com/office/powerpoint/2010/main" val="22991464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5D2A7-4225-4991-A7C0-B59B9C2D6C3D}"/>
              </a:ext>
            </a:extLst>
          </p:cNvPr>
          <p:cNvSpPr>
            <a:spLocks noGrp="1"/>
          </p:cNvSpPr>
          <p:nvPr>
            <p:ph type="ctrTitle"/>
          </p:nvPr>
        </p:nvSpPr>
        <p:spPr>
          <a:xfrm>
            <a:off x="0" y="0"/>
            <a:ext cx="12192000" cy="6858000"/>
          </a:xfrm>
        </p:spPr>
        <p:txBody>
          <a:bodyPr>
            <a:normAutofit/>
          </a:bodyPr>
          <a:lstStyle/>
          <a:p>
            <a:r>
              <a:rPr lang="ar-IQ" sz="9600" b="1" dirty="0"/>
              <a:t>وهنا تكمن مشكلة استخدام النقد: يعد استخدام النقد غير كفوء ومكلف وقد يشكل خطرا على المستهلكين واصحاب الاعمال التجارية.</a:t>
            </a:r>
            <a:endParaRPr lang="en-US" sz="9600" b="1" dirty="0"/>
          </a:p>
        </p:txBody>
      </p:sp>
      <p:sp>
        <p:nvSpPr>
          <p:cNvPr id="3" name="Subtitle 2">
            <a:extLst>
              <a:ext uri="{FF2B5EF4-FFF2-40B4-BE49-F238E27FC236}">
                <a16:creationId xmlns:a16="http://schemas.microsoft.com/office/drawing/2014/main" id="{EBA89DB2-FD5D-49BE-81A4-4BCD3DA5C88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808745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D8DA7-8F83-4D22-B82E-79CBBE022F69}"/>
              </a:ext>
            </a:extLst>
          </p:cNvPr>
          <p:cNvSpPr>
            <a:spLocks noGrp="1"/>
          </p:cNvSpPr>
          <p:nvPr>
            <p:ph type="ctrTitle"/>
          </p:nvPr>
        </p:nvSpPr>
        <p:spPr>
          <a:xfrm>
            <a:off x="0" y="0"/>
            <a:ext cx="12192000" cy="6858000"/>
          </a:xfrm>
        </p:spPr>
        <p:txBody>
          <a:bodyPr>
            <a:noAutofit/>
          </a:bodyPr>
          <a:lstStyle/>
          <a:p>
            <a:r>
              <a:rPr lang="en-US" sz="7200" b="1" dirty="0"/>
              <a:t>President </a:t>
            </a:r>
            <a:r>
              <a:rPr lang="en-US" sz="7200" b="1" dirty="0" err="1"/>
              <a:t>Benigno</a:t>
            </a:r>
            <a:r>
              <a:rPr lang="en-US" sz="7200" b="1" dirty="0"/>
              <a:t> Aquino III announced early this year that cashless purchase cards will be used for medical supplies, meals, transportation, airline tickets, and construction supplies for government agencies. </a:t>
            </a:r>
          </a:p>
        </p:txBody>
      </p:sp>
      <p:sp>
        <p:nvSpPr>
          <p:cNvPr id="3" name="Subtitle 2">
            <a:extLst>
              <a:ext uri="{FF2B5EF4-FFF2-40B4-BE49-F238E27FC236}">
                <a16:creationId xmlns:a16="http://schemas.microsoft.com/office/drawing/2014/main" id="{EAE9B134-C837-48CD-8DD6-EE6133C90A9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6978255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472A7A-AEDC-42D3-9B1F-A948926A6BCC}"/>
              </a:ext>
            </a:extLst>
          </p:cNvPr>
          <p:cNvPicPr>
            <a:picLocks noChangeAspect="1"/>
          </p:cNvPicPr>
          <p:nvPr/>
        </p:nvPicPr>
        <p:blipFill>
          <a:blip r:embed="rId2"/>
          <a:stretch>
            <a:fillRect/>
          </a:stretch>
        </p:blipFill>
        <p:spPr>
          <a:xfrm>
            <a:off x="0" y="0"/>
            <a:ext cx="12191999" cy="6858000"/>
          </a:xfrm>
          <a:prstGeom prst="rect">
            <a:avLst/>
          </a:prstGeom>
        </p:spPr>
      </p:pic>
      <p:sp>
        <p:nvSpPr>
          <p:cNvPr id="2" name="Title 1">
            <a:extLst>
              <a:ext uri="{FF2B5EF4-FFF2-40B4-BE49-F238E27FC236}">
                <a16:creationId xmlns:a16="http://schemas.microsoft.com/office/drawing/2014/main" id="{703B42F7-F07E-468C-9168-8B4C7A07B8E4}"/>
              </a:ext>
            </a:extLst>
          </p:cNvPr>
          <p:cNvSpPr>
            <a:spLocks noGrp="1"/>
          </p:cNvSpPr>
          <p:nvPr>
            <p:ph type="ctrTitle"/>
          </p:nvPr>
        </p:nvSpPr>
        <p:spPr>
          <a:xfrm>
            <a:off x="1524000" y="1122363"/>
            <a:ext cx="9144000" cy="2387600"/>
          </a:xfrm>
        </p:spPr>
        <p:txBody>
          <a:bodyPr/>
          <a:lstStyle/>
          <a:p>
            <a:endParaRPr lang="en-US" dirty="0"/>
          </a:p>
        </p:txBody>
      </p:sp>
      <p:sp>
        <p:nvSpPr>
          <p:cNvPr id="3" name="Subtitle 2">
            <a:extLst>
              <a:ext uri="{FF2B5EF4-FFF2-40B4-BE49-F238E27FC236}">
                <a16:creationId xmlns:a16="http://schemas.microsoft.com/office/drawing/2014/main" id="{727C698C-4473-42EA-BF70-C410C84924BA}"/>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597086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67EA0-7382-44F0-84B5-23A5FEC78C9C}"/>
              </a:ext>
            </a:extLst>
          </p:cNvPr>
          <p:cNvSpPr>
            <a:spLocks noGrp="1"/>
          </p:cNvSpPr>
          <p:nvPr>
            <p:ph type="ctrTitle"/>
          </p:nvPr>
        </p:nvSpPr>
        <p:spPr>
          <a:xfrm>
            <a:off x="0" y="-1"/>
            <a:ext cx="12192000" cy="6858001"/>
          </a:xfrm>
        </p:spPr>
        <p:txBody>
          <a:bodyPr>
            <a:normAutofit/>
          </a:bodyPr>
          <a:lstStyle/>
          <a:p>
            <a:r>
              <a:rPr lang="en-US" sz="7200" b="1" dirty="0"/>
              <a:t>The world dreams of a cashless society. And as it acquires a multitude of non-cash payment options, this dream only comes closer. The progress of economies varies, though. </a:t>
            </a:r>
          </a:p>
        </p:txBody>
      </p:sp>
      <p:sp>
        <p:nvSpPr>
          <p:cNvPr id="3" name="Subtitle 2">
            <a:extLst>
              <a:ext uri="{FF2B5EF4-FFF2-40B4-BE49-F238E27FC236}">
                <a16:creationId xmlns:a16="http://schemas.microsoft.com/office/drawing/2014/main" id="{2D882142-2A16-446A-B93F-7A1B0D857128}"/>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0129948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B96DB-0F5D-4587-A643-CFD1A9A8A568}"/>
              </a:ext>
            </a:extLst>
          </p:cNvPr>
          <p:cNvSpPr>
            <a:spLocks noGrp="1"/>
          </p:cNvSpPr>
          <p:nvPr>
            <p:ph type="ctrTitle"/>
          </p:nvPr>
        </p:nvSpPr>
        <p:spPr>
          <a:xfrm>
            <a:off x="0" y="0"/>
            <a:ext cx="12192000" cy="6858000"/>
          </a:xfrm>
        </p:spPr>
        <p:txBody>
          <a:bodyPr>
            <a:normAutofit/>
          </a:bodyPr>
          <a:lstStyle/>
          <a:p>
            <a:r>
              <a:rPr lang="ar-IQ" sz="7200" b="1" dirty="0"/>
              <a:t>اعلن الرئيس بنيغنو آكينو الثالث في مطلع هذا العام ان بطاقات الشراء غير النقدية ستستخدم في المستلزمات الطبية والوجبات والمواصلات وتذاكر الطيران وتجهيزات الانشاءات للوكالات الحكومية.</a:t>
            </a:r>
            <a:endParaRPr lang="en-US" sz="7200" b="1" dirty="0"/>
          </a:p>
        </p:txBody>
      </p:sp>
      <p:sp>
        <p:nvSpPr>
          <p:cNvPr id="3" name="Subtitle 2">
            <a:extLst>
              <a:ext uri="{FF2B5EF4-FFF2-40B4-BE49-F238E27FC236}">
                <a16:creationId xmlns:a16="http://schemas.microsoft.com/office/drawing/2014/main" id="{5180DDD3-7CE1-409C-9DF7-9417F5845D90}"/>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7675595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F7C51-CDA4-4A8D-AAB9-D4962DDF62DC}"/>
              </a:ext>
            </a:extLst>
          </p:cNvPr>
          <p:cNvSpPr>
            <a:spLocks noGrp="1"/>
          </p:cNvSpPr>
          <p:nvPr>
            <p:ph type="ctrTitle"/>
          </p:nvPr>
        </p:nvSpPr>
        <p:spPr>
          <a:xfrm>
            <a:off x="0" y="0"/>
            <a:ext cx="12192000" cy="6858000"/>
          </a:xfrm>
        </p:spPr>
        <p:txBody>
          <a:bodyPr>
            <a:normAutofit/>
          </a:bodyPr>
          <a:lstStyle/>
          <a:p>
            <a:r>
              <a:rPr lang="en-US" sz="8000" b="1" dirty="0"/>
              <a:t>The central bank will also take on the role of regulating and overseeing the country’s payment system. Rules for consumer protection must be in place.</a:t>
            </a:r>
          </a:p>
        </p:txBody>
      </p:sp>
      <p:sp>
        <p:nvSpPr>
          <p:cNvPr id="3" name="Subtitle 2">
            <a:extLst>
              <a:ext uri="{FF2B5EF4-FFF2-40B4-BE49-F238E27FC236}">
                <a16:creationId xmlns:a16="http://schemas.microsoft.com/office/drawing/2014/main" id="{5BFB0657-0479-407F-A9BC-E7AFC7FA1CA3}"/>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8799754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1D684DE-EB96-4550-8F08-92A88D1AEE61}"/>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2569FFF-EA2B-4E62-B1A4-E7302DCB8BCD}"/>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3841AEB8-0FF7-4A00-82DF-B846EB0AB8D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089190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E0C44-BBA1-4BCF-AAB5-8021822EE030}"/>
              </a:ext>
            </a:extLst>
          </p:cNvPr>
          <p:cNvSpPr>
            <a:spLocks noGrp="1"/>
          </p:cNvSpPr>
          <p:nvPr>
            <p:ph type="ctrTitle"/>
          </p:nvPr>
        </p:nvSpPr>
        <p:spPr>
          <a:xfrm>
            <a:off x="0" y="0"/>
            <a:ext cx="12192000" cy="6857999"/>
          </a:xfrm>
        </p:spPr>
        <p:txBody>
          <a:bodyPr>
            <a:normAutofit/>
          </a:bodyPr>
          <a:lstStyle/>
          <a:p>
            <a:r>
              <a:rPr lang="ar-IQ" sz="8000" b="1" dirty="0"/>
              <a:t>وسيتولى البنك المركزي مهمة التنظيم والاشراف على نظام مدفوعات البلاد. وينبغي ان تدخل قوانين حماية المستهلك حيز التنفيذ.</a:t>
            </a:r>
            <a:br>
              <a:rPr lang="ar-IQ" sz="8000" b="1" dirty="0"/>
            </a:br>
            <a:br>
              <a:rPr lang="ar-IQ" dirty="0"/>
            </a:br>
            <a:endParaRPr lang="en-US" dirty="0"/>
          </a:p>
        </p:txBody>
      </p:sp>
      <p:sp>
        <p:nvSpPr>
          <p:cNvPr id="3" name="Subtitle 2">
            <a:extLst>
              <a:ext uri="{FF2B5EF4-FFF2-40B4-BE49-F238E27FC236}">
                <a16:creationId xmlns:a16="http://schemas.microsoft.com/office/drawing/2014/main" id="{FBDA84C6-E467-462C-8D49-D5F61FFA5819}"/>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3241405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D10E2-A0AA-4308-AEDD-92431F67D836}"/>
              </a:ext>
            </a:extLst>
          </p:cNvPr>
          <p:cNvSpPr>
            <a:spLocks noGrp="1"/>
          </p:cNvSpPr>
          <p:nvPr>
            <p:ph type="ctrTitle"/>
          </p:nvPr>
        </p:nvSpPr>
        <p:spPr>
          <a:xfrm>
            <a:off x="0" y="0"/>
            <a:ext cx="12192000" cy="6858000"/>
          </a:xfrm>
        </p:spPr>
        <p:txBody>
          <a:bodyPr>
            <a:normAutofit/>
          </a:bodyPr>
          <a:lstStyle/>
          <a:p>
            <a:r>
              <a:rPr lang="en-US" sz="8000" b="1" dirty="0"/>
              <a:t>The Philippines is a young and dynamic population with a proven track record that it can adapt to technology and embrace it hard. </a:t>
            </a:r>
          </a:p>
        </p:txBody>
      </p:sp>
      <p:sp>
        <p:nvSpPr>
          <p:cNvPr id="3" name="Subtitle 2">
            <a:extLst>
              <a:ext uri="{FF2B5EF4-FFF2-40B4-BE49-F238E27FC236}">
                <a16:creationId xmlns:a16="http://schemas.microsoft.com/office/drawing/2014/main" id="{212CA113-D553-4072-AAF7-65697C7574E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704829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001E17-3C42-440C-984D-25E898FFD6ED}"/>
              </a:ext>
            </a:extLst>
          </p:cNvPr>
          <p:cNvPicPr>
            <a:picLocks noChangeAspect="1"/>
          </p:cNvPicPr>
          <p:nvPr/>
        </p:nvPicPr>
        <p:blipFill>
          <a:blip r:embed="rId3"/>
          <a:stretch>
            <a:fillRect/>
          </a:stretch>
        </p:blipFill>
        <p:spPr>
          <a:xfrm>
            <a:off x="0" y="0"/>
            <a:ext cx="12192000" cy="3509963"/>
          </a:xfrm>
          <a:prstGeom prst="rect">
            <a:avLst/>
          </a:prstGeom>
        </p:spPr>
      </p:pic>
      <p:sp>
        <p:nvSpPr>
          <p:cNvPr id="2" name="Title 1">
            <a:extLst>
              <a:ext uri="{FF2B5EF4-FFF2-40B4-BE49-F238E27FC236}">
                <a16:creationId xmlns:a16="http://schemas.microsoft.com/office/drawing/2014/main" id="{7E541872-0E42-49EF-AE8B-BE8D11FA067A}"/>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8EEFC460-6B59-4E35-B850-832A1169D522}"/>
              </a:ext>
            </a:extLst>
          </p:cNvPr>
          <p:cNvSpPr>
            <a:spLocks noGrp="1"/>
          </p:cNvSpPr>
          <p:nvPr>
            <p:ph type="subTitle" idx="1"/>
          </p:nvPr>
        </p:nvSpPr>
        <p:spPr>
          <a:xfrm>
            <a:off x="0" y="3429000"/>
            <a:ext cx="12192000" cy="3428999"/>
          </a:xfrm>
        </p:spPr>
        <p:txBody>
          <a:bodyPr>
            <a:noAutofit/>
          </a:bodyPr>
          <a:lstStyle/>
          <a:p>
            <a:r>
              <a:rPr lang="en-US" sz="6000" b="1" dirty="0">
                <a:solidFill>
                  <a:schemeClr val="accent1">
                    <a:lumMod val="50000"/>
                  </a:schemeClr>
                </a:solidFill>
              </a:rPr>
              <a:t>The past performance of a person, organization, or product, viewed in its entirety and usually for the purpose of making a judgment. </a:t>
            </a:r>
          </a:p>
        </p:txBody>
      </p:sp>
    </p:spTree>
    <p:extLst>
      <p:ext uri="{BB962C8B-B14F-4D97-AF65-F5344CB8AC3E}">
        <p14:creationId xmlns:p14="http://schemas.microsoft.com/office/powerpoint/2010/main" val="37893436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E9C5-3CBB-4A53-B80D-1C650C310FA4}"/>
              </a:ext>
            </a:extLst>
          </p:cNvPr>
          <p:cNvSpPr>
            <a:spLocks noGrp="1"/>
          </p:cNvSpPr>
          <p:nvPr>
            <p:ph type="ctrTitle"/>
          </p:nvPr>
        </p:nvSpPr>
        <p:spPr>
          <a:xfrm>
            <a:off x="0" y="0"/>
            <a:ext cx="12192000" cy="6857999"/>
          </a:xfrm>
        </p:spPr>
        <p:txBody>
          <a:bodyPr>
            <a:normAutofit/>
          </a:bodyPr>
          <a:lstStyle/>
          <a:p>
            <a:r>
              <a:rPr lang="ar-IQ" sz="9600" b="1" dirty="0"/>
              <a:t>تمتلك الفلبين شعبا فتيا وحيويا وتشير التجارب ان لديه سجل حافل يؤكد انه قادر على التكيف مع التكنلوجيا والاستفادة منها الى اقصى حد.</a:t>
            </a:r>
            <a:endParaRPr lang="en-US" sz="9600" b="1" dirty="0"/>
          </a:p>
        </p:txBody>
      </p:sp>
      <p:sp>
        <p:nvSpPr>
          <p:cNvPr id="3" name="Subtitle 2">
            <a:extLst>
              <a:ext uri="{FF2B5EF4-FFF2-40B4-BE49-F238E27FC236}">
                <a16:creationId xmlns:a16="http://schemas.microsoft.com/office/drawing/2014/main" id="{03DD72EB-F5CC-4B9D-B93C-BEB2AC3489F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174164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DFF479F-AC8D-49BD-B209-9672418D0D40}"/>
              </a:ext>
            </a:extLst>
          </p:cNvPr>
          <p:cNvPicPr>
            <a:picLocks noChangeAspect="1"/>
          </p:cNvPicPr>
          <p:nvPr/>
        </p:nvPicPr>
        <p:blipFill>
          <a:blip r:embed="rId3"/>
          <a:stretch>
            <a:fillRect/>
          </a:stretch>
        </p:blipFill>
        <p:spPr>
          <a:xfrm>
            <a:off x="1" y="0"/>
            <a:ext cx="12191998" cy="6858000"/>
          </a:xfrm>
          <a:prstGeom prst="rect">
            <a:avLst/>
          </a:prstGeom>
        </p:spPr>
      </p:pic>
      <p:sp>
        <p:nvSpPr>
          <p:cNvPr id="2" name="Title 1">
            <a:extLst>
              <a:ext uri="{FF2B5EF4-FFF2-40B4-BE49-F238E27FC236}">
                <a16:creationId xmlns:a16="http://schemas.microsoft.com/office/drawing/2014/main" id="{097EFFA4-23D2-4748-B8F4-7A48C2F2FD3B}"/>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657AF80A-796C-40B7-91BF-71EBFE74AC6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79099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0B0C9B9-7002-4BC8-8132-2C1711DCFA66}"/>
              </a:ext>
            </a:extLst>
          </p:cNvPr>
          <p:cNvPicPr>
            <a:picLocks noChangeAspect="1"/>
          </p:cNvPicPr>
          <p:nvPr/>
        </p:nvPicPr>
        <p:blipFill>
          <a:blip r:embed="rId2"/>
          <a:stretch>
            <a:fillRect/>
          </a:stretch>
        </p:blipFill>
        <p:spPr>
          <a:xfrm>
            <a:off x="0" y="0"/>
            <a:ext cx="12191999" cy="6858000"/>
          </a:xfrm>
          <a:prstGeom prst="rect">
            <a:avLst/>
          </a:prstGeom>
        </p:spPr>
      </p:pic>
      <p:sp>
        <p:nvSpPr>
          <p:cNvPr id="2" name="Title 1">
            <a:extLst>
              <a:ext uri="{FF2B5EF4-FFF2-40B4-BE49-F238E27FC236}">
                <a16:creationId xmlns:a16="http://schemas.microsoft.com/office/drawing/2014/main" id="{34CC10B9-77F0-45B7-B013-8C922738FAD4}"/>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E5432D1E-E1B2-4A5F-9322-8505CC25B1B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825943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14E9F-CC15-4F97-9F73-EE68BC166C33}"/>
              </a:ext>
            </a:extLst>
          </p:cNvPr>
          <p:cNvSpPr>
            <a:spLocks noGrp="1"/>
          </p:cNvSpPr>
          <p:nvPr>
            <p:ph type="ctrTitle"/>
          </p:nvPr>
        </p:nvSpPr>
        <p:spPr>
          <a:xfrm>
            <a:off x="1" y="0"/>
            <a:ext cx="12192000" cy="6857999"/>
          </a:xfrm>
        </p:spPr>
        <p:txBody>
          <a:bodyPr>
            <a:normAutofit/>
          </a:bodyPr>
          <a:lstStyle/>
          <a:p>
            <a:r>
              <a:rPr lang="ar-IQ" sz="8000" b="1" dirty="0"/>
              <a:t>يحلم العالم بمجتمع غير نقدي / بلا نقود. ويتطلب عالما كهذا وفرة من خيارات الدفع غير النقدية كي يصبح الحلم قابلا للتحقيق. بيد ان ثمة تفاوت في درجة تطور الاقتصادات.</a:t>
            </a:r>
            <a:endParaRPr lang="en-US" sz="8000" b="1" dirty="0"/>
          </a:p>
        </p:txBody>
      </p:sp>
      <p:sp>
        <p:nvSpPr>
          <p:cNvPr id="3" name="Subtitle 2">
            <a:extLst>
              <a:ext uri="{FF2B5EF4-FFF2-40B4-BE49-F238E27FC236}">
                <a16:creationId xmlns:a16="http://schemas.microsoft.com/office/drawing/2014/main" id="{125F6332-1F1F-4AA3-8D95-A18AEC7A2022}"/>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707685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DF8F8-1B8E-4C3B-A5D6-2971C0BC87AD}"/>
              </a:ext>
            </a:extLst>
          </p:cNvPr>
          <p:cNvSpPr>
            <a:spLocks noGrp="1"/>
          </p:cNvSpPr>
          <p:nvPr>
            <p:ph type="ctrTitle"/>
          </p:nvPr>
        </p:nvSpPr>
        <p:spPr>
          <a:xfrm>
            <a:off x="0" y="0"/>
            <a:ext cx="12192000" cy="6858000"/>
          </a:xfrm>
        </p:spPr>
        <p:txBody>
          <a:bodyPr>
            <a:noAutofit/>
          </a:bodyPr>
          <a:lstStyle/>
          <a:p>
            <a:r>
              <a:rPr lang="en-US" sz="9600" b="1" dirty="0"/>
              <a:t>In Hong Kong, one can purchase tickets or eat in fast food outlets using the Octopus value card. </a:t>
            </a:r>
          </a:p>
        </p:txBody>
      </p:sp>
      <p:sp>
        <p:nvSpPr>
          <p:cNvPr id="3" name="Subtitle 2">
            <a:extLst>
              <a:ext uri="{FF2B5EF4-FFF2-40B4-BE49-F238E27FC236}">
                <a16:creationId xmlns:a16="http://schemas.microsoft.com/office/drawing/2014/main" id="{6B7DE726-1833-4453-93CD-1D4BE757B013}"/>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41498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958B86-1289-4D0A-819E-0ADC4361EC53}"/>
              </a:ext>
            </a:extLst>
          </p:cNvPr>
          <p:cNvPicPr>
            <a:picLocks noChangeAspect="1"/>
          </p:cNvPicPr>
          <p:nvPr/>
        </p:nvPicPr>
        <p:blipFill>
          <a:blip r:embed="rId3"/>
          <a:stretch>
            <a:fillRect/>
          </a:stretch>
        </p:blipFill>
        <p:spPr>
          <a:xfrm>
            <a:off x="0" y="0"/>
            <a:ext cx="12192000" cy="4429125"/>
          </a:xfrm>
          <a:prstGeom prst="rect">
            <a:avLst/>
          </a:prstGeom>
        </p:spPr>
      </p:pic>
      <p:sp>
        <p:nvSpPr>
          <p:cNvPr id="2" name="Title 1">
            <a:extLst>
              <a:ext uri="{FF2B5EF4-FFF2-40B4-BE49-F238E27FC236}">
                <a16:creationId xmlns:a16="http://schemas.microsoft.com/office/drawing/2014/main" id="{D2BC4B32-3397-4912-AE23-4408BA372FD6}"/>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48B13F01-E471-478E-B0C7-84930F93A0C3}"/>
              </a:ext>
            </a:extLst>
          </p:cNvPr>
          <p:cNvSpPr>
            <a:spLocks noGrp="1"/>
          </p:cNvSpPr>
          <p:nvPr>
            <p:ph type="subTitle" idx="1"/>
          </p:nvPr>
        </p:nvSpPr>
        <p:spPr>
          <a:xfrm>
            <a:off x="0" y="4429124"/>
            <a:ext cx="12192000" cy="2428875"/>
          </a:xfrm>
        </p:spPr>
        <p:txBody>
          <a:bodyPr>
            <a:normAutofit/>
          </a:bodyPr>
          <a:lstStyle/>
          <a:p>
            <a:r>
              <a:rPr lang="en-US" sz="7200" b="1" dirty="0">
                <a:solidFill>
                  <a:srgbClr val="FF0000"/>
                </a:solidFill>
              </a:rPr>
              <a:t>Standard version of the Octopus card</a:t>
            </a:r>
          </a:p>
        </p:txBody>
      </p:sp>
    </p:spTree>
    <p:extLst>
      <p:ext uri="{BB962C8B-B14F-4D97-AF65-F5344CB8AC3E}">
        <p14:creationId xmlns:p14="http://schemas.microsoft.com/office/powerpoint/2010/main" val="3608379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E53AA-39F5-4FDF-8EA0-E2DC85CB268E}"/>
              </a:ext>
            </a:extLst>
          </p:cNvPr>
          <p:cNvSpPr>
            <a:spLocks noGrp="1"/>
          </p:cNvSpPr>
          <p:nvPr>
            <p:ph type="ctrTitle"/>
          </p:nvPr>
        </p:nvSpPr>
        <p:spPr>
          <a:xfrm>
            <a:off x="0" y="0"/>
            <a:ext cx="12192000" cy="6857999"/>
          </a:xfrm>
        </p:spPr>
        <p:txBody>
          <a:bodyPr>
            <a:normAutofit fontScale="90000"/>
          </a:bodyPr>
          <a:lstStyle/>
          <a:p>
            <a:r>
              <a:rPr lang="ar-IQ" b="1" dirty="0">
                <a:solidFill>
                  <a:schemeClr val="accent5">
                    <a:lumMod val="75000"/>
                  </a:schemeClr>
                </a:solidFill>
              </a:rPr>
              <a:t>الاسم الإنجليزي لبطاقة أوكتوبوس: تعني (أخطبوط) تم اختياره أيضاً من مسابقة لتحديد الاسم والذي يتوافق مع رقم ثمانية في الكاتونية وذلك لأن الإخطبوط يملك ثمانية مجسات وهو مناسب تماماً حيث أن الأخطبوط قادر على الحصول على العديد من الأشياء في الوقت نفسه وهذه القدرة تمنح لحاملي البطاقة والذي تمكنه من استخدامها في العديد من الأنواع المختلفة من المعاملات</a:t>
            </a:r>
            <a:r>
              <a:rPr lang="ar-IQ" dirty="0"/>
              <a:t>.</a:t>
            </a:r>
            <a:endParaRPr lang="en-US" dirty="0"/>
          </a:p>
        </p:txBody>
      </p:sp>
      <p:sp>
        <p:nvSpPr>
          <p:cNvPr id="3" name="Subtitle 2">
            <a:extLst>
              <a:ext uri="{FF2B5EF4-FFF2-40B4-BE49-F238E27FC236}">
                <a16:creationId xmlns:a16="http://schemas.microsoft.com/office/drawing/2014/main" id="{B719AED4-5572-413B-8F3E-21AEE912838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79045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F3C41-857B-4279-9BFC-B57C487A73FB}"/>
              </a:ext>
            </a:extLst>
          </p:cNvPr>
          <p:cNvSpPr>
            <a:spLocks noGrp="1"/>
          </p:cNvSpPr>
          <p:nvPr>
            <p:ph type="ctrTitle"/>
          </p:nvPr>
        </p:nvSpPr>
        <p:spPr>
          <a:xfrm>
            <a:off x="0" y="0"/>
            <a:ext cx="12192000" cy="6858000"/>
          </a:xfrm>
        </p:spPr>
        <p:txBody>
          <a:bodyPr>
            <a:normAutofit/>
          </a:bodyPr>
          <a:lstStyle/>
          <a:p>
            <a:r>
              <a:rPr lang="ar-IQ" sz="9600" b="1" dirty="0"/>
              <a:t>ففي هونج هونج يتسنى للمرء شراء تذاكر او تناول طعامه في منافذ الوجبات السريعة باستخدام بطاقة اوكتوبس.</a:t>
            </a:r>
            <a:endParaRPr lang="en-US" sz="9600" b="1" dirty="0"/>
          </a:p>
        </p:txBody>
      </p:sp>
      <p:sp>
        <p:nvSpPr>
          <p:cNvPr id="3" name="Subtitle 2">
            <a:extLst>
              <a:ext uri="{FF2B5EF4-FFF2-40B4-BE49-F238E27FC236}">
                <a16:creationId xmlns:a16="http://schemas.microsoft.com/office/drawing/2014/main" id="{C15BD857-D153-448F-8B8B-AF37EE09BE9A}"/>
              </a:ext>
            </a:extLst>
          </p:cNvPr>
          <p:cNvSpPr>
            <a:spLocks noGrp="1"/>
          </p:cNvSpPr>
          <p:nvPr>
            <p:ph type="subTitle" idx="1"/>
          </p:nvPr>
        </p:nvSpPr>
        <p:spPr>
          <a:xfrm flipV="1">
            <a:off x="1524000" y="6858000"/>
            <a:ext cx="9144000" cy="387752"/>
          </a:xfrm>
        </p:spPr>
        <p:txBody>
          <a:bodyPr>
            <a:normAutofit fontScale="92500" lnSpcReduction="10000"/>
          </a:bodyPr>
          <a:lstStyle/>
          <a:p>
            <a:endParaRPr lang="en-US" dirty="0"/>
          </a:p>
        </p:txBody>
      </p:sp>
    </p:spTree>
    <p:extLst>
      <p:ext uri="{BB962C8B-B14F-4D97-AF65-F5344CB8AC3E}">
        <p14:creationId xmlns:p14="http://schemas.microsoft.com/office/powerpoint/2010/main" val="11386877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TotalTime>
  <Words>819</Words>
  <Application>Microsoft Office PowerPoint</Application>
  <PresentationFormat>Widescreen</PresentationFormat>
  <Paragraphs>31</Paragraphs>
  <Slides>37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Calibri Light</vt:lpstr>
      <vt:lpstr>Office Theme</vt:lpstr>
      <vt:lpstr>Philippines pushing for cashless society, but it’s a long way off</vt:lpstr>
      <vt:lpstr>الفلبين تبذل جهدا جهيدا كي تصبح مجتمعا غير نقدي / بلا نقود، ولكن ماتزال غايتها بعيدة المنال</vt:lpstr>
      <vt:lpstr>The world dreams of a cashless society. And as it acquires a multitude of non-cash payment options, this dream only comes closer. The progress of economies varies, though. </vt:lpstr>
      <vt:lpstr>PowerPoint Presentation</vt:lpstr>
      <vt:lpstr>يحلم العالم بمجتمع غير نقدي / بلا نقود. ويتطلب عالما كهذا وفرة من خيارات الدفع غير النقدية كي يصبح الحلم قابلا للتحقيق. بيد ان ثمة تفاوت في درجة تطور الاقتصادات.</vt:lpstr>
      <vt:lpstr>In Hong Kong, one can purchase tickets or eat in fast food outlets using the Octopus value card. </vt:lpstr>
      <vt:lpstr>PowerPoint Presentation</vt:lpstr>
      <vt:lpstr>الاسم الإنجليزي لبطاقة أوكتوبوس: تعني (أخطبوط) تم اختياره أيضاً من مسابقة لتحديد الاسم والذي يتوافق مع رقم ثمانية في الكاتونية وذلك لأن الإخطبوط يملك ثمانية مجسات وهو مناسب تماماً حيث أن الأخطبوط قادر على الحصول على العديد من الأشياء في الوقت نفسه وهذه القدرة تمنح لحاملي البطاقة والذي تمكنه من استخدامها في العديد من الأنواع المختلفة من المعاملات.</vt:lpstr>
      <vt:lpstr>ففي هونج هونج يتسنى للمرء شراء تذاكر او تناول طعامه في منافذ الوجبات السريعة باستخدام بطاقة اوكتوبس.</vt:lpstr>
      <vt:lpstr>In Sweden, the homeless no longer ask passers-by for loose change; they have card readers instead. </vt:lpstr>
      <vt:lpstr>  LOOSE CHANGE</vt:lpstr>
      <vt:lpstr>A card reader is a data input device that reads data from a card-shaped storage medium</vt:lpstr>
      <vt:lpstr>اما في السويد، فلم يعد المشردون  / الاشخاص الذين لا يمتلكون مأوى يلتمسون الحصول على مبالغ نقدية ضئيلة من المارة، اذ أصبحوا يستقبلون تبرعات المارة عبر بطاقات خاصة / لجأوا الى استخدام اجهزة قراءة البطاقات.  </vt:lpstr>
      <vt:lpstr>While the cashless journeys of some may be advanced, those of most, especially developing nations like the Philippines, have only just begun.  </vt:lpstr>
      <vt:lpstr>وفيما تتسم مسيرة بعض البلدان نحو بلوغ هدفها بالوصول الى مجتمع غير نقدي بكونها متطورة، غير ان اغلبية البلدان وخصوصا البلدان النامية مثل الفلبين قد بدأت للتو مسيرتها في هذا الصدد.</vt:lpstr>
      <vt:lpstr>In the Philippines, the government has launched an initiative to create a single electronic payments platform for all transactions in the country. The initiative is part of a bilateral agreement between the Philippine and US governments. </vt:lpstr>
      <vt:lpstr>اطلقت الحكومة في الفلبين مبادرة لانشاء منصة واحدة للمدفوعات الالكترونية لجميع التعاملات في البلاد. ويذكر ان هذه المبادرة هي جزء من اتفاقية ثنائية بين حكومتي الفلبين والولايات المتحدة. </vt:lpstr>
      <vt:lpstr>The USAID has awarded a US$25-million, five-year project to a company called Chemonics to support the Philippine government in the promotion and adoption of epayments in the Philippines.</vt:lpstr>
      <vt:lpstr>PowerPoint Presentation</vt:lpstr>
      <vt:lpstr>PowerPoint Presentation</vt:lpstr>
      <vt:lpstr>PowerPoint Presentation</vt:lpstr>
      <vt:lpstr>منحت الوكالة الأمريكية للتنمية الدولية خمسة وعشرين مليون دولار امريكي على هيئة مشروع تبلغ مدته خمس سنوات الى شركة تدعى تشيمونكس لدعم الحكومة الفلبينية في الترويج وتبني عمليات الدفع الالكترونية في الفلبين.</vt:lpstr>
      <vt:lpstr>The overarching goal, really, is simple: to eliminate, if not substantially reduce, the use of cash in financial transactions; turning the Philippines into a “cash-lite” economy within 20 years. </vt:lpstr>
      <vt:lpstr>PowerPoint Presentation</vt:lpstr>
      <vt:lpstr>ومن الجدير بالذكر ان الهدف الشامل في حقيقة الامر هو هدف بسيط: الا وهو التخلص من / الغاء استخدام النقد في التعاملات المالية ، ان لم يكن التقليل من استخدامه فعليا، وبذلك يتحول اقتصاد البلاد الى " اقتصاد قليل النقد" في غضون السنوات العشرين القادمة.</vt:lpstr>
      <vt:lpstr>PowerPoint Presentation</vt:lpstr>
      <vt:lpstr>وهنا تكمن مشكلة استخدام النقد: يعد استخدام النقد غير كفوء ومكلف وقد يشكل خطرا على المستهلكين واصحاب الاعمال التجارية.</vt:lpstr>
      <vt:lpstr>President Benigno Aquino III announced early this year that cashless purchase cards will be used for medical supplies, meals, transportation, airline tickets, and construction supplies for government agencies. </vt:lpstr>
      <vt:lpstr>PowerPoint Presentation</vt:lpstr>
      <vt:lpstr>اعلن الرئيس بنيغنو آكينو الثالث في مطلع هذا العام ان بطاقات الشراء غير النقدية ستستخدم في المستلزمات الطبية والوجبات والمواصلات وتذاكر الطيران وتجهيزات الانشاءات للوكالات الحكومية.</vt:lpstr>
      <vt:lpstr>The central bank will also take on the role of regulating and overseeing the country’s payment system. Rules for consumer protection must be in place.</vt:lpstr>
      <vt:lpstr>PowerPoint Presentation</vt:lpstr>
      <vt:lpstr>وسيتولى البنك المركزي مهمة التنظيم والاشراف على نظام مدفوعات البلاد. وينبغي ان تدخل قوانين حماية المستهلك حيز التنفيذ.  </vt:lpstr>
      <vt:lpstr>The Philippines is a young and dynamic population with a proven track record that it can adapt to technology and embrace it hard. </vt:lpstr>
      <vt:lpstr>PowerPoint Presentation</vt:lpstr>
      <vt:lpstr>تمتلك الفلبين شعبا فتيا وحيويا وتشير التجارب ان لديه سجل حافل يؤكد انه قادر على التكيف مع التكنلوجيا والاستفادة منها الى اقصى حد.</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Philippines pushing for cashless society, but it’s a long way off</dc:title>
  <dc:creator>Noona</dc:creator>
  <cp:lastModifiedBy>Noona</cp:lastModifiedBy>
  <cp:revision>60</cp:revision>
  <dcterms:created xsi:type="dcterms:W3CDTF">2019-04-13T15:23:38Z</dcterms:created>
  <dcterms:modified xsi:type="dcterms:W3CDTF">2019-04-19T18:30:08Z</dcterms:modified>
</cp:coreProperties>
</file>