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58" r:id="rId5"/>
    <p:sldId id="259" r:id="rId6"/>
    <p:sldId id="283" r:id="rId7"/>
    <p:sldId id="260" r:id="rId8"/>
    <p:sldId id="261" r:id="rId9"/>
    <p:sldId id="262" r:id="rId10"/>
    <p:sldId id="263" r:id="rId11"/>
    <p:sldId id="284" r:id="rId12"/>
    <p:sldId id="264" r:id="rId13"/>
    <p:sldId id="265" r:id="rId14"/>
    <p:sldId id="266" r:id="rId15"/>
    <p:sldId id="267" r:id="rId16"/>
    <p:sldId id="268" r:id="rId17"/>
    <p:sldId id="285" r:id="rId18"/>
    <p:sldId id="269" r:id="rId19"/>
    <p:sldId id="271" r:id="rId20"/>
    <p:sldId id="273" r:id="rId21"/>
    <p:sldId id="274" r:id="rId22"/>
    <p:sldId id="286" r:id="rId23"/>
    <p:sldId id="272" r:id="rId24"/>
    <p:sldId id="275" r:id="rId25"/>
    <p:sldId id="276" r:id="rId26"/>
    <p:sldId id="287" r:id="rId27"/>
    <p:sldId id="277" r:id="rId28"/>
    <p:sldId id="278" r:id="rId29"/>
    <p:sldId id="288" r:id="rId30"/>
    <p:sldId id="279" r:id="rId31"/>
    <p:sldId id="280" r:id="rId32"/>
    <p:sldId id="289" r:id="rId33"/>
    <p:sldId id="2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1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7CAE-7265-44BA-BA5B-C79F66AD5F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309AD4-6564-41A3-94D3-E4284DF81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AE14F3-BB23-44EC-A129-2C1EBFEE8CED}"/>
              </a:ext>
            </a:extLst>
          </p:cNvPr>
          <p:cNvSpPr>
            <a:spLocks noGrp="1"/>
          </p:cNvSpPr>
          <p:nvPr>
            <p:ph type="dt" sz="half" idx="10"/>
          </p:nvPr>
        </p:nvSpPr>
        <p:spPr/>
        <p:txBody>
          <a:bodyPr/>
          <a:lstStyle/>
          <a:p>
            <a:fld id="{55D86EDD-1B92-49A3-98AF-CB3FFDFC8517}" type="datetimeFigureOut">
              <a:rPr lang="en-US" smtClean="0"/>
              <a:t>4/13/2019</a:t>
            </a:fld>
            <a:endParaRPr lang="en-US"/>
          </a:p>
        </p:txBody>
      </p:sp>
      <p:sp>
        <p:nvSpPr>
          <p:cNvPr id="5" name="Footer Placeholder 4">
            <a:extLst>
              <a:ext uri="{FF2B5EF4-FFF2-40B4-BE49-F238E27FC236}">
                <a16:creationId xmlns:a16="http://schemas.microsoft.com/office/drawing/2014/main" id="{3F4320EE-F8CA-4694-A7BB-615CE0EF1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9EDF0-137B-4B17-BD8A-6CD156640ECA}"/>
              </a:ext>
            </a:extLst>
          </p:cNvPr>
          <p:cNvSpPr>
            <a:spLocks noGrp="1"/>
          </p:cNvSpPr>
          <p:nvPr>
            <p:ph type="sldNum" sz="quarter" idx="12"/>
          </p:nvPr>
        </p:nvSpPr>
        <p:spPr/>
        <p:txBody>
          <a:bodyPr/>
          <a:lstStyle/>
          <a:p>
            <a:fld id="{6513BB60-1B79-4481-B9EC-7DE0E4CE2DD2}" type="slidenum">
              <a:rPr lang="en-US" smtClean="0"/>
              <a:t>‹#›</a:t>
            </a:fld>
            <a:endParaRPr lang="en-US"/>
          </a:p>
        </p:txBody>
      </p:sp>
    </p:spTree>
    <p:extLst>
      <p:ext uri="{BB962C8B-B14F-4D97-AF65-F5344CB8AC3E}">
        <p14:creationId xmlns:p14="http://schemas.microsoft.com/office/powerpoint/2010/main" val="181310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D55E-7FEC-4181-8834-979FBE352A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01744F-6E9C-468E-9266-EA6275803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29848-7C4E-4A51-92CC-E4CE8CED742A}"/>
              </a:ext>
            </a:extLst>
          </p:cNvPr>
          <p:cNvSpPr>
            <a:spLocks noGrp="1"/>
          </p:cNvSpPr>
          <p:nvPr>
            <p:ph type="dt" sz="half" idx="10"/>
          </p:nvPr>
        </p:nvSpPr>
        <p:spPr/>
        <p:txBody>
          <a:bodyPr/>
          <a:lstStyle/>
          <a:p>
            <a:fld id="{55D86EDD-1B92-49A3-98AF-CB3FFDFC8517}" type="datetimeFigureOut">
              <a:rPr lang="en-US" smtClean="0"/>
              <a:t>4/13/2019</a:t>
            </a:fld>
            <a:endParaRPr lang="en-US"/>
          </a:p>
        </p:txBody>
      </p:sp>
      <p:sp>
        <p:nvSpPr>
          <p:cNvPr id="5" name="Footer Placeholder 4">
            <a:extLst>
              <a:ext uri="{FF2B5EF4-FFF2-40B4-BE49-F238E27FC236}">
                <a16:creationId xmlns:a16="http://schemas.microsoft.com/office/drawing/2014/main" id="{33FC3730-22E4-4C7A-9E6E-FD0546577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0088E-5365-45E1-BB5D-0A770B8626C3}"/>
              </a:ext>
            </a:extLst>
          </p:cNvPr>
          <p:cNvSpPr>
            <a:spLocks noGrp="1"/>
          </p:cNvSpPr>
          <p:nvPr>
            <p:ph type="sldNum" sz="quarter" idx="12"/>
          </p:nvPr>
        </p:nvSpPr>
        <p:spPr/>
        <p:txBody>
          <a:bodyPr/>
          <a:lstStyle/>
          <a:p>
            <a:fld id="{6513BB60-1B79-4481-B9EC-7DE0E4CE2DD2}" type="slidenum">
              <a:rPr lang="en-US" smtClean="0"/>
              <a:t>‹#›</a:t>
            </a:fld>
            <a:endParaRPr lang="en-US"/>
          </a:p>
        </p:txBody>
      </p:sp>
    </p:spTree>
    <p:extLst>
      <p:ext uri="{BB962C8B-B14F-4D97-AF65-F5344CB8AC3E}">
        <p14:creationId xmlns:p14="http://schemas.microsoft.com/office/powerpoint/2010/main" val="349821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74C3D2-623F-4C6A-8141-1349A0A733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653E9F-A507-48BA-96D5-0A719C28BA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31619-9EE0-4580-8665-14E6A93A7B4A}"/>
              </a:ext>
            </a:extLst>
          </p:cNvPr>
          <p:cNvSpPr>
            <a:spLocks noGrp="1"/>
          </p:cNvSpPr>
          <p:nvPr>
            <p:ph type="dt" sz="half" idx="10"/>
          </p:nvPr>
        </p:nvSpPr>
        <p:spPr/>
        <p:txBody>
          <a:bodyPr/>
          <a:lstStyle/>
          <a:p>
            <a:fld id="{55D86EDD-1B92-49A3-98AF-CB3FFDFC8517}" type="datetimeFigureOut">
              <a:rPr lang="en-US" smtClean="0"/>
              <a:t>4/13/2019</a:t>
            </a:fld>
            <a:endParaRPr lang="en-US"/>
          </a:p>
        </p:txBody>
      </p:sp>
      <p:sp>
        <p:nvSpPr>
          <p:cNvPr id="5" name="Footer Placeholder 4">
            <a:extLst>
              <a:ext uri="{FF2B5EF4-FFF2-40B4-BE49-F238E27FC236}">
                <a16:creationId xmlns:a16="http://schemas.microsoft.com/office/drawing/2014/main" id="{34B71A40-61DE-41D0-BBCC-ACAC1ECA4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C9FCE-6D4C-4109-8B8C-8E3562E2D4E7}"/>
              </a:ext>
            </a:extLst>
          </p:cNvPr>
          <p:cNvSpPr>
            <a:spLocks noGrp="1"/>
          </p:cNvSpPr>
          <p:nvPr>
            <p:ph type="sldNum" sz="quarter" idx="12"/>
          </p:nvPr>
        </p:nvSpPr>
        <p:spPr/>
        <p:txBody>
          <a:bodyPr/>
          <a:lstStyle/>
          <a:p>
            <a:fld id="{6513BB60-1B79-4481-B9EC-7DE0E4CE2DD2}" type="slidenum">
              <a:rPr lang="en-US" smtClean="0"/>
              <a:t>‹#›</a:t>
            </a:fld>
            <a:endParaRPr lang="en-US"/>
          </a:p>
        </p:txBody>
      </p:sp>
    </p:spTree>
    <p:extLst>
      <p:ext uri="{BB962C8B-B14F-4D97-AF65-F5344CB8AC3E}">
        <p14:creationId xmlns:p14="http://schemas.microsoft.com/office/powerpoint/2010/main" val="4106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832A-8481-4F75-8AC2-E98993A38A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6FD1C-4DEB-4B15-8208-4D92C9C121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A606C-8B06-4FAC-97C6-8558E43247FC}"/>
              </a:ext>
            </a:extLst>
          </p:cNvPr>
          <p:cNvSpPr>
            <a:spLocks noGrp="1"/>
          </p:cNvSpPr>
          <p:nvPr>
            <p:ph type="dt" sz="half" idx="10"/>
          </p:nvPr>
        </p:nvSpPr>
        <p:spPr/>
        <p:txBody>
          <a:bodyPr/>
          <a:lstStyle/>
          <a:p>
            <a:fld id="{55D86EDD-1B92-49A3-98AF-CB3FFDFC8517}" type="datetimeFigureOut">
              <a:rPr lang="en-US" smtClean="0"/>
              <a:t>4/13/2019</a:t>
            </a:fld>
            <a:endParaRPr lang="en-US"/>
          </a:p>
        </p:txBody>
      </p:sp>
      <p:sp>
        <p:nvSpPr>
          <p:cNvPr id="5" name="Footer Placeholder 4">
            <a:extLst>
              <a:ext uri="{FF2B5EF4-FFF2-40B4-BE49-F238E27FC236}">
                <a16:creationId xmlns:a16="http://schemas.microsoft.com/office/drawing/2014/main" id="{10CB7060-E1EE-4CF9-B487-EE437254F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7CF-DF5F-4B36-9364-F5ADBFC67F91}"/>
              </a:ext>
            </a:extLst>
          </p:cNvPr>
          <p:cNvSpPr>
            <a:spLocks noGrp="1"/>
          </p:cNvSpPr>
          <p:nvPr>
            <p:ph type="sldNum" sz="quarter" idx="12"/>
          </p:nvPr>
        </p:nvSpPr>
        <p:spPr/>
        <p:txBody>
          <a:bodyPr/>
          <a:lstStyle/>
          <a:p>
            <a:fld id="{6513BB60-1B79-4481-B9EC-7DE0E4CE2DD2}" type="slidenum">
              <a:rPr lang="en-US" smtClean="0"/>
              <a:t>‹#›</a:t>
            </a:fld>
            <a:endParaRPr lang="en-US"/>
          </a:p>
        </p:txBody>
      </p:sp>
    </p:spTree>
    <p:extLst>
      <p:ext uri="{BB962C8B-B14F-4D97-AF65-F5344CB8AC3E}">
        <p14:creationId xmlns:p14="http://schemas.microsoft.com/office/powerpoint/2010/main" val="204302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4CAF-C0EB-48B7-9BB4-486685C224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9C5290-1204-4E40-8864-2CB7DF831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7469D3-7900-4538-B36E-9CEA48E813FF}"/>
              </a:ext>
            </a:extLst>
          </p:cNvPr>
          <p:cNvSpPr>
            <a:spLocks noGrp="1"/>
          </p:cNvSpPr>
          <p:nvPr>
            <p:ph type="dt" sz="half" idx="10"/>
          </p:nvPr>
        </p:nvSpPr>
        <p:spPr/>
        <p:txBody>
          <a:bodyPr/>
          <a:lstStyle/>
          <a:p>
            <a:fld id="{55D86EDD-1B92-49A3-98AF-CB3FFDFC8517}" type="datetimeFigureOut">
              <a:rPr lang="en-US" smtClean="0"/>
              <a:t>4/13/2019</a:t>
            </a:fld>
            <a:endParaRPr lang="en-US"/>
          </a:p>
        </p:txBody>
      </p:sp>
      <p:sp>
        <p:nvSpPr>
          <p:cNvPr id="5" name="Footer Placeholder 4">
            <a:extLst>
              <a:ext uri="{FF2B5EF4-FFF2-40B4-BE49-F238E27FC236}">
                <a16:creationId xmlns:a16="http://schemas.microsoft.com/office/drawing/2014/main" id="{790A7173-A55A-4F50-AB7A-EF4547873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E8583-0950-45E3-9971-44CA88C53A72}"/>
              </a:ext>
            </a:extLst>
          </p:cNvPr>
          <p:cNvSpPr>
            <a:spLocks noGrp="1"/>
          </p:cNvSpPr>
          <p:nvPr>
            <p:ph type="sldNum" sz="quarter" idx="12"/>
          </p:nvPr>
        </p:nvSpPr>
        <p:spPr/>
        <p:txBody>
          <a:bodyPr/>
          <a:lstStyle/>
          <a:p>
            <a:fld id="{6513BB60-1B79-4481-B9EC-7DE0E4CE2DD2}" type="slidenum">
              <a:rPr lang="en-US" smtClean="0"/>
              <a:t>‹#›</a:t>
            </a:fld>
            <a:endParaRPr lang="en-US"/>
          </a:p>
        </p:txBody>
      </p:sp>
    </p:spTree>
    <p:extLst>
      <p:ext uri="{BB962C8B-B14F-4D97-AF65-F5344CB8AC3E}">
        <p14:creationId xmlns:p14="http://schemas.microsoft.com/office/powerpoint/2010/main" val="76228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B452-5BE7-4700-9592-FB4187F425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AC452-9653-4B14-BE22-F7650436F4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C7B664-947C-461B-A85F-3BB14AF0EB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D02C64-8F98-4868-B740-ED38B78E916C}"/>
              </a:ext>
            </a:extLst>
          </p:cNvPr>
          <p:cNvSpPr>
            <a:spLocks noGrp="1"/>
          </p:cNvSpPr>
          <p:nvPr>
            <p:ph type="dt" sz="half" idx="10"/>
          </p:nvPr>
        </p:nvSpPr>
        <p:spPr/>
        <p:txBody>
          <a:bodyPr/>
          <a:lstStyle/>
          <a:p>
            <a:fld id="{55D86EDD-1B92-49A3-98AF-CB3FFDFC8517}" type="datetimeFigureOut">
              <a:rPr lang="en-US" smtClean="0"/>
              <a:t>4/13/2019</a:t>
            </a:fld>
            <a:endParaRPr lang="en-US"/>
          </a:p>
        </p:txBody>
      </p:sp>
      <p:sp>
        <p:nvSpPr>
          <p:cNvPr id="6" name="Footer Placeholder 5">
            <a:extLst>
              <a:ext uri="{FF2B5EF4-FFF2-40B4-BE49-F238E27FC236}">
                <a16:creationId xmlns:a16="http://schemas.microsoft.com/office/drawing/2014/main" id="{2AA6E233-F954-4B75-82CF-DA180C3EB4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BD3F3-0E33-40C9-A832-BD9D17803671}"/>
              </a:ext>
            </a:extLst>
          </p:cNvPr>
          <p:cNvSpPr>
            <a:spLocks noGrp="1"/>
          </p:cNvSpPr>
          <p:nvPr>
            <p:ph type="sldNum" sz="quarter" idx="12"/>
          </p:nvPr>
        </p:nvSpPr>
        <p:spPr/>
        <p:txBody>
          <a:bodyPr/>
          <a:lstStyle/>
          <a:p>
            <a:fld id="{6513BB60-1B79-4481-B9EC-7DE0E4CE2DD2}" type="slidenum">
              <a:rPr lang="en-US" smtClean="0"/>
              <a:t>‹#›</a:t>
            </a:fld>
            <a:endParaRPr lang="en-US"/>
          </a:p>
        </p:txBody>
      </p:sp>
    </p:spTree>
    <p:extLst>
      <p:ext uri="{BB962C8B-B14F-4D97-AF65-F5344CB8AC3E}">
        <p14:creationId xmlns:p14="http://schemas.microsoft.com/office/powerpoint/2010/main" val="228676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E1D3-7A3C-4DAC-9742-A164697311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419C51-3355-47BE-BE56-D9B41534F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3160F1-1AEF-4650-B975-A1FAE9E2BE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71EC9E-91F0-45A2-9C4E-BCF84B5D1D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BC6A1-889F-4CA2-89BA-18D38037CF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34BD27-BB67-41C8-B59A-B4DD2C29B500}"/>
              </a:ext>
            </a:extLst>
          </p:cNvPr>
          <p:cNvSpPr>
            <a:spLocks noGrp="1"/>
          </p:cNvSpPr>
          <p:nvPr>
            <p:ph type="dt" sz="half" idx="10"/>
          </p:nvPr>
        </p:nvSpPr>
        <p:spPr/>
        <p:txBody>
          <a:bodyPr/>
          <a:lstStyle/>
          <a:p>
            <a:fld id="{55D86EDD-1B92-49A3-98AF-CB3FFDFC8517}" type="datetimeFigureOut">
              <a:rPr lang="en-US" smtClean="0"/>
              <a:t>4/13/2019</a:t>
            </a:fld>
            <a:endParaRPr lang="en-US"/>
          </a:p>
        </p:txBody>
      </p:sp>
      <p:sp>
        <p:nvSpPr>
          <p:cNvPr id="8" name="Footer Placeholder 7">
            <a:extLst>
              <a:ext uri="{FF2B5EF4-FFF2-40B4-BE49-F238E27FC236}">
                <a16:creationId xmlns:a16="http://schemas.microsoft.com/office/drawing/2014/main" id="{5936809A-90BB-4DB5-B66D-85F283FEF0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C73688-1395-41BF-9BA6-30B0E7EABF7A}"/>
              </a:ext>
            </a:extLst>
          </p:cNvPr>
          <p:cNvSpPr>
            <a:spLocks noGrp="1"/>
          </p:cNvSpPr>
          <p:nvPr>
            <p:ph type="sldNum" sz="quarter" idx="12"/>
          </p:nvPr>
        </p:nvSpPr>
        <p:spPr/>
        <p:txBody>
          <a:bodyPr/>
          <a:lstStyle/>
          <a:p>
            <a:fld id="{6513BB60-1B79-4481-B9EC-7DE0E4CE2DD2}" type="slidenum">
              <a:rPr lang="en-US" smtClean="0"/>
              <a:t>‹#›</a:t>
            </a:fld>
            <a:endParaRPr lang="en-US"/>
          </a:p>
        </p:txBody>
      </p:sp>
    </p:spTree>
    <p:extLst>
      <p:ext uri="{BB962C8B-B14F-4D97-AF65-F5344CB8AC3E}">
        <p14:creationId xmlns:p14="http://schemas.microsoft.com/office/powerpoint/2010/main" val="212821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E667-C78F-4564-B4ED-63D76DDFD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352D92-CC4F-4B77-936B-3256EEAC8D91}"/>
              </a:ext>
            </a:extLst>
          </p:cNvPr>
          <p:cNvSpPr>
            <a:spLocks noGrp="1"/>
          </p:cNvSpPr>
          <p:nvPr>
            <p:ph type="dt" sz="half" idx="10"/>
          </p:nvPr>
        </p:nvSpPr>
        <p:spPr/>
        <p:txBody>
          <a:bodyPr/>
          <a:lstStyle/>
          <a:p>
            <a:fld id="{55D86EDD-1B92-49A3-98AF-CB3FFDFC8517}" type="datetimeFigureOut">
              <a:rPr lang="en-US" smtClean="0"/>
              <a:t>4/13/2019</a:t>
            </a:fld>
            <a:endParaRPr lang="en-US"/>
          </a:p>
        </p:txBody>
      </p:sp>
      <p:sp>
        <p:nvSpPr>
          <p:cNvPr id="4" name="Footer Placeholder 3">
            <a:extLst>
              <a:ext uri="{FF2B5EF4-FFF2-40B4-BE49-F238E27FC236}">
                <a16:creationId xmlns:a16="http://schemas.microsoft.com/office/drawing/2014/main" id="{E435C3BA-47DD-49C8-A672-6CA697C2E9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121929-B917-49B2-83EC-5D11EA08D53A}"/>
              </a:ext>
            </a:extLst>
          </p:cNvPr>
          <p:cNvSpPr>
            <a:spLocks noGrp="1"/>
          </p:cNvSpPr>
          <p:nvPr>
            <p:ph type="sldNum" sz="quarter" idx="12"/>
          </p:nvPr>
        </p:nvSpPr>
        <p:spPr/>
        <p:txBody>
          <a:bodyPr/>
          <a:lstStyle/>
          <a:p>
            <a:fld id="{6513BB60-1B79-4481-B9EC-7DE0E4CE2DD2}" type="slidenum">
              <a:rPr lang="en-US" smtClean="0"/>
              <a:t>‹#›</a:t>
            </a:fld>
            <a:endParaRPr lang="en-US"/>
          </a:p>
        </p:txBody>
      </p:sp>
    </p:spTree>
    <p:extLst>
      <p:ext uri="{BB962C8B-B14F-4D97-AF65-F5344CB8AC3E}">
        <p14:creationId xmlns:p14="http://schemas.microsoft.com/office/powerpoint/2010/main" val="1127062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34D958-EE80-4708-810B-6C1FDF6DFCB1}"/>
              </a:ext>
            </a:extLst>
          </p:cNvPr>
          <p:cNvSpPr>
            <a:spLocks noGrp="1"/>
          </p:cNvSpPr>
          <p:nvPr>
            <p:ph type="dt" sz="half" idx="10"/>
          </p:nvPr>
        </p:nvSpPr>
        <p:spPr/>
        <p:txBody>
          <a:bodyPr/>
          <a:lstStyle/>
          <a:p>
            <a:fld id="{55D86EDD-1B92-49A3-98AF-CB3FFDFC8517}" type="datetimeFigureOut">
              <a:rPr lang="en-US" smtClean="0"/>
              <a:t>4/13/2019</a:t>
            </a:fld>
            <a:endParaRPr lang="en-US"/>
          </a:p>
        </p:txBody>
      </p:sp>
      <p:sp>
        <p:nvSpPr>
          <p:cNvPr id="3" name="Footer Placeholder 2">
            <a:extLst>
              <a:ext uri="{FF2B5EF4-FFF2-40B4-BE49-F238E27FC236}">
                <a16:creationId xmlns:a16="http://schemas.microsoft.com/office/drawing/2014/main" id="{2C671B31-8A7B-4733-8248-0833FED3A1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07AFCA-E8B5-45F6-9B71-341701E11E1C}"/>
              </a:ext>
            </a:extLst>
          </p:cNvPr>
          <p:cNvSpPr>
            <a:spLocks noGrp="1"/>
          </p:cNvSpPr>
          <p:nvPr>
            <p:ph type="sldNum" sz="quarter" idx="12"/>
          </p:nvPr>
        </p:nvSpPr>
        <p:spPr/>
        <p:txBody>
          <a:bodyPr/>
          <a:lstStyle/>
          <a:p>
            <a:fld id="{6513BB60-1B79-4481-B9EC-7DE0E4CE2DD2}" type="slidenum">
              <a:rPr lang="en-US" smtClean="0"/>
              <a:t>‹#›</a:t>
            </a:fld>
            <a:endParaRPr lang="en-US"/>
          </a:p>
        </p:txBody>
      </p:sp>
    </p:spTree>
    <p:extLst>
      <p:ext uri="{BB962C8B-B14F-4D97-AF65-F5344CB8AC3E}">
        <p14:creationId xmlns:p14="http://schemas.microsoft.com/office/powerpoint/2010/main" val="227736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E2A8-01EA-4B98-96E6-4942156AEC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798D8D-1D73-43F1-A072-41AFBB107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613B88-A1B2-47F1-A04E-D1B023A6C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31C75-2AFA-41D8-A54A-57447F442FB8}"/>
              </a:ext>
            </a:extLst>
          </p:cNvPr>
          <p:cNvSpPr>
            <a:spLocks noGrp="1"/>
          </p:cNvSpPr>
          <p:nvPr>
            <p:ph type="dt" sz="half" idx="10"/>
          </p:nvPr>
        </p:nvSpPr>
        <p:spPr/>
        <p:txBody>
          <a:bodyPr/>
          <a:lstStyle/>
          <a:p>
            <a:fld id="{55D86EDD-1B92-49A3-98AF-CB3FFDFC8517}" type="datetimeFigureOut">
              <a:rPr lang="en-US" smtClean="0"/>
              <a:t>4/13/2019</a:t>
            </a:fld>
            <a:endParaRPr lang="en-US"/>
          </a:p>
        </p:txBody>
      </p:sp>
      <p:sp>
        <p:nvSpPr>
          <p:cNvPr id="6" name="Footer Placeholder 5">
            <a:extLst>
              <a:ext uri="{FF2B5EF4-FFF2-40B4-BE49-F238E27FC236}">
                <a16:creationId xmlns:a16="http://schemas.microsoft.com/office/drawing/2014/main" id="{92FCD9EC-8577-478C-85D4-C3C884503D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B7DF3-B1CB-4967-8E77-B40A115E589E}"/>
              </a:ext>
            </a:extLst>
          </p:cNvPr>
          <p:cNvSpPr>
            <a:spLocks noGrp="1"/>
          </p:cNvSpPr>
          <p:nvPr>
            <p:ph type="sldNum" sz="quarter" idx="12"/>
          </p:nvPr>
        </p:nvSpPr>
        <p:spPr/>
        <p:txBody>
          <a:bodyPr/>
          <a:lstStyle/>
          <a:p>
            <a:fld id="{6513BB60-1B79-4481-B9EC-7DE0E4CE2DD2}" type="slidenum">
              <a:rPr lang="en-US" smtClean="0"/>
              <a:t>‹#›</a:t>
            </a:fld>
            <a:endParaRPr lang="en-US"/>
          </a:p>
        </p:txBody>
      </p:sp>
    </p:spTree>
    <p:extLst>
      <p:ext uri="{BB962C8B-B14F-4D97-AF65-F5344CB8AC3E}">
        <p14:creationId xmlns:p14="http://schemas.microsoft.com/office/powerpoint/2010/main" val="152781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89CB-4D31-4067-8C85-D55B40B470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F29329-A8B8-4B47-8F9B-879F6D9115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4D3A8E-F0BB-451E-9E97-03CDF8235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CBDE3-221B-4AC2-B8BE-0C6080AE1733}"/>
              </a:ext>
            </a:extLst>
          </p:cNvPr>
          <p:cNvSpPr>
            <a:spLocks noGrp="1"/>
          </p:cNvSpPr>
          <p:nvPr>
            <p:ph type="dt" sz="half" idx="10"/>
          </p:nvPr>
        </p:nvSpPr>
        <p:spPr/>
        <p:txBody>
          <a:bodyPr/>
          <a:lstStyle/>
          <a:p>
            <a:fld id="{55D86EDD-1B92-49A3-98AF-CB3FFDFC8517}" type="datetimeFigureOut">
              <a:rPr lang="en-US" smtClean="0"/>
              <a:t>4/13/2019</a:t>
            </a:fld>
            <a:endParaRPr lang="en-US"/>
          </a:p>
        </p:txBody>
      </p:sp>
      <p:sp>
        <p:nvSpPr>
          <p:cNvPr id="6" name="Footer Placeholder 5">
            <a:extLst>
              <a:ext uri="{FF2B5EF4-FFF2-40B4-BE49-F238E27FC236}">
                <a16:creationId xmlns:a16="http://schemas.microsoft.com/office/drawing/2014/main" id="{C752CF58-9289-44C7-90BE-7CBD915EF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6CABC-0D2D-4203-9D22-50D39CAFD925}"/>
              </a:ext>
            </a:extLst>
          </p:cNvPr>
          <p:cNvSpPr>
            <a:spLocks noGrp="1"/>
          </p:cNvSpPr>
          <p:nvPr>
            <p:ph type="sldNum" sz="quarter" idx="12"/>
          </p:nvPr>
        </p:nvSpPr>
        <p:spPr/>
        <p:txBody>
          <a:bodyPr/>
          <a:lstStyle/>
          <a:p>
            <a:fld id="{6513BB60-1B79-4481-B9EC-7DE0E4CE2DD2}" type="slidenum">
              <a:rPr lang="en-US" smtClean="0"/>
              <a:t>‹#›</a:t>
            </a:fld>
            <a:endParaRPr lang="en-US"/>
          </a:p>
        </p:txBody>
      </p:sp>
    </p:spTree>
    <p:extLst>
      <p:ext uri="{BB962C8B-B14F-4D97-AF65-F5344CB8AC3E}">
        <p14:creationId xmlns:p14="http://schemas.microsoft.com/office/powerpoint/2010/main" val="122561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6F1FFB-7CCB-4D59-8C6D-607A6F64D1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987975-F124-4212-B407-A5691066E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8B1ED-2FE7-4564-BD11-7751B113E6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86EDD-1B92-49A3-98AF-CB3FFDFC8517}" type="datetimeFigureOut">
              <a:rPr lang="en-US" smtClean="0"/>
              <a:t>4/13/2019</a:t>
            </a:fld>
            <a:endParaRPr lang="en-US"/>
          </a:p>
        </p:txBody>
      </p:sp>
      <p:sp>
        <p:nvSpPr>
          <p:cNvPr id="5" name="Footer Placeholder 4">
            <a:extLst>
              <a:ext uri="{FF2B5EF4-FFF2-40B4-BE49-F238E27FC236}">
                <a16:creationId xmlns:a16="http://schemas.microsoft.com/office/drawing/2014/main" id="{F0A224B1-875A-4EFC-80F6-23654FF77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59311F-21A3-40E2-9CBB-568DA1446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3BB60-1B79-4481-B9EC-7DE0E4CE2DD2}" type="slidenum">
              <a:rPr lang="en-US" smtClean="0"/>
              <a:t>‹#›</a:t>
            </a:fld>
            <a:endParaRPr lang="en-US"/>
          </a:p>
        </p:txBody>
      </p:sp>
    </p:spTree>
    <p:extLst>
      <p:ext uri="{BB962C8B-B14F-4D97-AF65-F5344CB8AC3E}">
        <p14:creationId xmlns:p14="http://schemas.microsoft.com/office/powerpoint/2010/main" val="7185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847E-642B-4311-BA7E-48762AE38DC2}"/>
              </a:ext>
            </a:extLst>
          </p:cNvPr>
          <p:cNvSpPr>
            <a:spLocks noGrp="1"/>
          </p:cNvSpPr>
          <p:nvPr>
            <p:ph type="ctrTitle"/>
          </p:nvPr>
        </p:nvSpPr>
        <p:spPr>
          <a:xfrm>
            <a:off x="0" y="1"/>
            <a:ext cx="12192000" cy="2028824"/>
          </a:xfrm>
        </p:spPr>
        <p:txBody>
          <a:bodyPr>
            <a:noAutofit/>
          </a:bodyPr>
          <a:lstStyle/>
          <a:p>
            <a:r>
              <a:rPr lang="en-US" sz="7200" b="1" dirty="0"/>
              <a:t>Taiwan solar power trio merging to face Chinese competition</a:t>
            </a:r>
          </a:p>
        </p:txBody>
      </p:sp>
      <p:pic>
        <p:nvPicPr>
          <p:cNvPr id="4" name="Picture 3">
            <a:extLst>
              <a:ext uri="{FF2B5EF4-FFF2-40B4-BE49-F238E27FC236}">
                <a16:creationId xmlns:a16="http://schemas.microsoft.com/office/drawing/2014/main" id="{C33311E7-7F23-4DBD-8253-4CA6317B094A}"/>
              </a:ext>
            </a:extLst>
          </p:cNvPr>
          <p:cNvPicPr>
            <a:picLocks noChangeAspect="1"/>
          </p:cNvPicPr>
          <p:nvPr/>
        </p:nvPicPr>
        <p:blipFill>
          <a:blip r:embed="rId3"/>
          <a:stretch>
            <a:fillRect/>
          </a:stretch>
        </p:blipFill>
        <p:spPr>
          <a:xfrm>
            <a:off x="0" y="1900238"/>
            <a:ext cx="12192000" cy="4957762"/>
          </a:xfrm>
          <a:prstGeom prst="rect">
            <a:avLst/>
          </a:prstGeom>
        </p:spPr>
      </p:pic>
      <p:sp>
        <p:nvSpPr>
          <p:cNvPr id="3" name="Subtitle 2">
            <a:extLst>
              <a:ext uri="{FF2B5EF4-FFF2-40B4-BE49-F238E27FC236}">
                <a16:creationId xmlns:a16="http://schemas.microsoft.com/office/drawing/2014/main" id="{591CA10D-E227-474F-8423-1CCD18BE0720}"/>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56CECC8B-AF9D-46A9-8CB3-7E388DAD0A33}"/>
              </a:ext>
            </a:extLst>
          </p:cNvPr>
          <p:cNvPicPr>
            <a:picLocks noChangeAspect="1"/>
          </p:cNvPicPr>
          <p:nvPr/>
        </p:nvPicPr>
        <p:blipFill>
          <a:blip r:embed="rId4"/>
          <a:stretch>
            <a:fillRect/>
          </a:stretch>
        </p:blipFill>
        <p:spPr>
          <a:xfrm>
            <a:off x="0" y="1900237"/>
            <a:ext cx="12192000" cy="4957761"/>
          </a:xfrm>
          <a:prstGeom prst="rect">
            <a:avLst/>
          </a:prstGeom>
        </p:spPr>
      </p:pic>
    </p:spTree>
    <p:extLst>
      <p:ext uri="{BB962C8B-B14F-4D97-AF65-F5344CB8AC3E}">
        <p14:creationId xmlns:p14="http://schemas.microsoft.com/office/powerpoint/2010/main" val="281577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4DAD0-505E-4D48-8B63-D21E8D536F47}"/>
              </a:ext>
            </a:extLst>
          </p:cNvPr>
          <p:cNvPicPr>
            <a:picLocks noChangeAspect="1"/>
          </p:cNvPicPr>
          <p:nvPr/>
        </p:nvPicPr>
        <p:blipFill>
          <a:blip r:embed="rId3"/>
          <a:stretch>
            <a:fillRect/>
          </a:stretch>
        </p:blipFill>
        <p:spPr>
          <a:xfrm>
            <a:off x="0" y="0"/>
            <a:ext cx="12191999" cy="4357688"/>
          </a:xfrm>
          <a:prstGeom prst="rect">
            <a:avLst/>
          </a:prstGeom>
        </p:spPr>
      </p:pic>
      <p:sp>
        <p:nvSpPr>
          <p:cNvPr id="2" name="Title 1">
            <a:extLst>
              <a:ext uri="{FF2B5EF4-FFF2-40B4-BE49-F238E27FC236}">
                <a16:creationId xmlns:a16="http://schemas.microsoft.com/office/drawing/2014/main" id="{38FE4A83-3B57-4FE5-8A63-938E1063C066}"/>
              </a:ext>
            </a:extLst>
          </p:cNvPr>
          <p:cNvSpPr>
            <a:spLocks noGrp="1"/>
          </p:cNvSpPr>
          <p:nvPr>
            <p:ph type="ctrTitle"/>
          </p:nvPr>
        </p:nvSpPr>
        <p:spPr/>
        <p:txBody>
          <a:bodyPr/>
          <a:lstStyle/>
          <a:p>
            <a:endParaRPr lang="en-US" dirty="0"/>
          </a:p>
        </p:txBody>
      </p:sp>
      <p:pic>
        <p:nvPicPr>
          <p:cNvPr id="4" name="Picture 3">
            <a:extLst>
              <a:ext uri="{FF2B5EF4-FFF2-40B4-BE49-F238E27FC236}">
                <a16:creationId xmlns:a16="http://schemas.microsoft.com/office/drawing/2014/main" id="{8BE34992-F8B4-48F3-80CF-528333E05083}"/>
              </a:ext>
            </a:extLst>
          </p:cNvPr>
          <p:cNvPicPr>
            <a:picLocks noChangeAspect="1"/>
          </p:cNvPicPr>
          <p:nvPr/>
        </p:nvPicPr>
        <p:blipFill>
          <a:blip r:embed="rId4"/>
          <a:stretch>
            <a:fillRect/>
          </a:stretch>
        </p:blipFill>
        <p:spPr>
          <a:xfrm>
            <a:off x="0" y="4357688"/>
            <a:ext cx="12192000" cy="2500312"/>
          </a:xfrm>
          <a:prstGeom prst="rect">
            <a:avLst/>
          </a:prstGeom>
        </p:spPr>
      </p:pic>
      <p:sp>
        <p:nvSpPr>
          <p:cNvPr id="3" name="Subtitle 2">
            <a:extLst>
              <a:ext uri="{FF2B5EF4-FFF2-40B4-BE49-F238E27FC236}">
                <a16:creationId xmlns:a16="http://schemas.microsoft.com/office/drawing/2014/main" id="{37F649EB-E788-47B9-869A-A980051167D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6002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D6A8-7F36-4E82-B09C-DB28723B34D3}"/>
              </a:ext>
            </a:extLst>
          </p:cNvPr>
          <p:cNvSpPr>
            <a:spLocks noGrp="1"/>
          </p:cNvSpPr>
          <p:nvPr>
            <p:ph type="ctrTitle"/>
          </p:nvPr>
        </p:nvSpPr>
        <p:spPr>
          <a:xfrm>
            <a:off x="0" y="0"/>
            <a:ext cx="12192000" cy="6857999"/>
          </a:xfrm>
        </p:spPr>
        <p:txBody>
          <a:bodyPr>
            <a:noAutofit/>
          </a:bodyPr>
          <a:lstStyle/>
          <a:p>
            <a:r>
              <a:rPr lang="ar-IQ" b="1" dirty="0"/>
              <a:t>اكد سام هونغ ، رئيس شركة نيو سولار باور في مؤتمر صحفي عقد في السادس عشر من اكتوبر / تشرين الاول ان كلا من نيوسولار باور وجينتك انرجي وسولارتيك انرجي وقعت اتفاقًا في أكتوبر/ تشرين الاول لتوحيد / لدمج أعمالها. ولا يعد هذا اندماجا كبيرا فحسب ، لأن الشركات تهدف إلى إنشاء نموذج جديد للعمليات .</a:t>
            </a:r>
            <a:endParaRPr lang="en-US" b="1" dirty="0"/>
          </a:p>
        </p:txBody>
      </p:sp>
      <p:sp>
        <p:nvSpPr>
          <p:cNvPr id="3" name="Subtitle 2">
            <a:extLst>
              <a:ext uri="{FF2B5EF4-FFF2-40B4-BE49-F238E27FC236}">
                <a16:creationId xmlns:a16="http://schemas.microsoft.com/office/drawing/2014/main" id="{BD7CA57C-95E6-4CEF-B653-2BDF8AA0B7F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8095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6A9E-C506-4506-94BF-E15F47DCAF86}"/>
              </a:ext>
            </a:extLst>
          </p:cNvPr>
          <p:cNvSpPr>
            <a:spLocks noGrp="1"/>
          </p:cNvSpPr>
          <p:nvPr>
            <p:ph type="ctrTitle"/>
          </p:nvPr>
        </p:nvSpPr>
        <p:spPr>
          <a:xfrm>
            <a:off x="0" y="0"/>
            <a:ext cx="12192000" cy="6857999"/>
          </a:xfrm>
        </p:spPr>
        <p:txBody>
          <a:bodyPr>
            <a:noAutofit/>
          </a:bodyPr>
          <a:lstStyle/>
          <a:p>
            <a:r>
              <a:rPr lang="en-US" b="1" dirty="0">
                <a:latin typeface="Times New Roman" panose="02020603050405020304" pitchFamily="18" charset="0"/>
                <a:cs typeface="Times New Roman" panose="02020603050405020304" pitchFamily="18" charset="0"/>
              </a:rPr>
              <a:t>The trio is looking to take advantage of their complementary strengths and create a vertically integrated solar panel operation. </a:t>
            </a:r>
            <a:r>
              <a:rPr lang="en-US" b="1" dirty="0" err="1">
                <a:latin typeface="Times New Roman" panose="02020603050405020304" pitchFamily="18" charset="0"/>
                <a:cs typeface="Times New Roman" panose="02020603050405020304" pitchFamily="18" charset="0"/>
              </a:rPr>
              <a:t>Gintech</a:t>
            </a:r>
            <a:r>
              <a:rPr lang="en-US" b="1" dirty="0">
                <a:latin typeface="Times New Roman" panose="02020603050405020304" pitchFamily="18" charset="0"/>
                <a:cs typeface="Times New Roman" panose="02020603050405020304" pitchFamily="18" charset="0"/>
              </a:rPr>
              <a:t>, for instance, is strong in solar cells, while Neo Solar Power's expertise lies in solar-cell connecting modules.</a:t>
            </a:r>
          </a:p>
        </p:txBody>
      </p:sp>
      <p:sp>
        <p:nvSpPr>
          <p:cNvPr id="3" name="Subtitle 2">
            <a:extLst>
              <a:ext uri="{FF2B5EF4-FFF2-40B4-BE49-F238E27FC236}">
                <a16:creationId xmlns:a16="http://schemas.microsoft.com/office/drawing/2014/main" id="{EE807062-EB6F-4DCD-A75C-FD7DA5E30B1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922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05E764-DD35-4A68-BD94-D0326C61DFE1}"/>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3D34337B-BD00-4630-A7A5-0BC063A69C2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0A7EEDB-2CE6-4C9F-8522-B2E9197BEF7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7626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8ACF78-3B50-4353-8424-C02708EDD6BB}"/>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9BA0DC3B-9549-49D0-A429-4836630205E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3C532D9-1DC1-4206-B4FC-0567B71F3F0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689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10878D-90AF-473D-9C85-F5C08B60798B}"/>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9D2E97E4-C7B6-4E45-9822-49088821BFE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69B44DF-865E-4A7A-BA3A-C07B43DF9EE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409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86A50B-E60B-4E2C-96B6-2DFB4C3E0CA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5E5188-CBD7-45A9-BB72-5BEBE14A2E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93A746C-EC58-4FE8-A8CA-04580F33B3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666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4EF2-F026-462A-8BB8-0767E5827D2B}"/>
              </a:ext>
            </a:extLst>
          </p:cNvPr>
          <p:cNvSpPr>
            <a:spLocks noGrp="1"/>
          </p:cNvSpPr>
          <p:nvPr>
            <p:ph type="ctrTitle"/>
          </p:nvPr>
        </p:nvSpPr>
        <p:spPr>
          <a:xfrm>
            <a:off x="0" y="0"/>
            <a:ext cx="12192000" cy="6857999"/>
          </a:xfrm>
        </p:spPr>
        <p:txBody>
          <a:bodyPr>
            <a:noAutofit/>
          </a:bodyPr>
          <a:lstStyle/>
          <a:p>
            <a:r>
              <a:rPr lang="ar-IQ" sz="7200" b="1" dirty="0"/>
              <a:t>ويتطلع الثلاثي إلى الاستفادة من نقاط القوة التكميلية الخاصة بهم وإنشاء عملية تشغيل متكاملة عموديا للألواح الشمسية. فشركة جينتك ، على سبيل المثال ، تكمن قوتها في الخلايا الشمسية ، في حين أن خبرة شركة نيو سولار باورتكمن في وحدات توصيل الخلايا الشمسية.</a:t>
            </a:r>
            <a:endParaRPr lang="en-US" sz="7200" b="1" dirty="0"/>
          </a:p>
        </p:txBody>
      </p:sp>
      <p:sp>
        <p:nvSpPr>
          <p:cNvPr id="3" name="Subtitle 2">
            <a:extLst>
              <a:ext uri="{FF2B5EF4-FFF2-40B4-BE49-F238E27FC236}">
                <a16:creationId xmlns:a16="http://schemas.microsoft.com/office/drawing/2014/main" id="{59A409B7-1D33-44D3-B747-F3950F1244D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9586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2365-1029-447B-8A9F-CB38DCF8764F}"/>
              </a:ext>
            </a:extLst>
          </p:cNvPr>
          <p:cNvSpPr>
            <a:spLocks noGrp="1"/>
          </p:cNvSpPr>
          <p:nvPr>
            <p:ph type="ctrTitle"/>
          </p:nvPr>
        </p:nvSpPr>
        <p:spPr>
          <a:xfrm>
            <a:off x="1" y="0"/>
            <a:ext cx="12192000" cy="6858000"/>
          </a:xfrm>
        </p:spPr>
        <p:txBody>
          <a:bodyPr>
            <a:normAutofit/>
          </a:bodyPr>
          <a:lstStyle/>
          <a:p>
            <a:r>
              <a:rPr lang="en-US" sz="7200" b="1" dirty="0"/>
              <a:t>Once the process is completed in the July-September quarter of next year, Hong will take the helm of the entity, which will assume the name of United Renewable Energy.</a:t>
            </a:r>
          </a:p>
        </p:txBody>
      </p:sp>
      <p:sp>
        <p:nvSpPr>
          <p:cNvPr id="3" name="Subtitle 2">
            <a:extLst>
              <a:ext uri="{FF2B5EF4-FFF2-40B4-BE49-F238E27FC236}">
                <a16:creationId xmlns:a16="http://schemas.microsoft.com/office/drawing/2014/main" id="{115EF44C-0F2C-41D6-8C16-724BE9FE81D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6115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0584FE-30E0-468A-9B34-9DAEAAFB75A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14DA9A-F7CE-4F8B-85BF-9FBB500244EF}"/>
              </a:ext>
            </a:extLst>
          </p:cNvPr>
          <p:cNvSpPr>
            <a:spLocks noGrp="1"/>
          </p:cNvSpPr>
          <p:nvPr>
            <p:ph type="ctrTitle"/>
          </p:nvPr>
        </p:nvSpPr>
        <p:spPr>
          <a:xfrm>
            <a:off x="1524000" y="1122363"/>
            <a:ext cx="9144000" cy="2387600"/>
          </a:xfrm>
        </p:spPr>
        <p:txBody>
          <a:bodyPr/>
          <a:lstStyle/>
          <a:p>
            <a:endParaRPr lang="en-US" dirty="0"/>
          </a:p>
        </p:txBody>
      </p:sp>
      <p:sp>
        <p:nvSpPr>
          <p:cNvPr id="3" name="Subtitle 2">
            <a:extLst>
              <a:ext uri="{FF2B5EF4-FFF2-40B4-BE49-F238E27FC236}">
                <a16:creationId xmlns:a16="http://schemas.microsoft.com/office/drawing/2014/main" id="{B5EC3A86-2D66-4EA4-894E-BE87E728CCD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8020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16CD2-054A-43DF-9840-F2BB4625FD1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81F93C-6999-4FCB-A91D-C8C907CB08D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B5151D4-975F-40A1-A178-D91A771ED05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4582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C617-B4C8-448C-8FA6-553BD25FC4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90FDA9-BCE3-4096-9844-999E89EB74A9}"/>
              </a:ext>
            </a:extLst>
          </p:cNvPr>
          <p:cNvSpPr>
            <a:spLocks noGrp="1"/>
          </p:cNvSpPr>
          <p:nvPr>
            <p:ph idx="1"/>
          </p:nvPr>
        </p:nvSpPr>
        <p:spPr>
          <a:xfrm>
            <a:off x="0" y="0"/>
            <a:ext cx="12192000" cy="6857999"/>
          </a:xfrm>
        </p:spPr>
        <p:txBody>
          <a:bodyPr>
            <a:normAutofit lnSpcReduction="10000"/>
          </a:bodyPr>
          <a:lstStyle/>
          <a:p>
            <a:r>
              <a:rPr lang="en-US" sz="8000" b="1" dirty="0">
                <a:solidFill>
                  <a:srgbClr val="FF0000"/>
                </a:solidFill>
              </a:rPr>
              <a:t>the handle or wheel which controls the direction in which a ship or boat travels</a:t>
            </a:r>
          </a:p>
          <a:p>
            <a:endParaRPr lang="en-US" sz="8000" b="1" dirty="0">
              <a:solidFill>
                <a:srgbClr val="FF0000"/>
              </a:solidFill>
            </a:endParaRPr>
          </a:p>
          <a:p>
            <a:r>
              <a:rPr lang="en-US" sz="8000" b="1" dirty="0">
                <a:solidFill>
                  <a:schemeClr val="accent5">
                    <a:lumMod val="50000"/>
                  </a:schemeClr>
                </a:solidFill>
              </a:rPr>
              <a:t>to start to officially control an organization or company</a:t>
            </a:r>
          </a:p>
          <a:p>
            <a:endParaRPr lang="en-US" sz="6000" b="1" dirty="0">
              <a:solidFill>
                <a:srgbClr val="FF0000"/>
              </a:solidFill>
            </a:endParaRPr>
          </a:p>
        </p:txBody>
      </p:sp>
    </p:spTree>
    <p:extLst>
      <p:ext uri="{BB962C8B-B14F-4D97-AF65-F5344CB8AC3E}">
        <p14:creationId xmlns:p14="http://schemas.microsoft.com/office/powerpoint/2010/main" val="2364344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4E1E-52CE-4ED7-B764-9547B8CA00C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D67316C-BA20-48AE-B2D4-19B4C962E992}"/>
              </a:ext>
            </a:extLst>
          </p:cNvPr>
          <p:cNvSpPr>
            <a:spLocks noGrp="1"/>
          </p:cNvSpPr>
          <p:nvPr>
            <p:ph type="subTitle" idx="1"/>
          </p:nvPr>
        </p:nvSpPr>
        <p:spPr>
          <a:xfrm>
            <a:off x="0" y="4257674"/>
            <a:ext cx="12192000" cy="2600325"/>
          </a:xfrm>
        </p:spPr>
        <p:txBody>
          <a:bodyPr/>
          <a:lstStyle/>
          <a:p>
            <a:endParaRPr lang="en-US" dirty="0"/>
          </a:p>
        </p:txBody>
      </p:sp>
      <p:pic>
        <p:nvPicPr>
          <p:cNvPr id="4" name="Picture 3">
            <a:extLst>
              <a:ext uri="{FF2B5EF4-FFF2-40B4-BE49-F238E27FC236}">
                <a16:creationId xmlns:a16="http://schemas.microsoft.com/office/drawing/2014/main" id="{DE753F64-A06A-40E9-B360-64ED7BE7F336}"/>
              </a:ext>
            </a:extLst>
          </p:cNvPr>
          <p:cNvPicPr>
            <a:picLocks noChangeAspect="1"/>
          </p:cNvPicPr>
          <p:nvPr/>
        </p:nvPicPr>
        <p:blipFill>
          <a:blip r:embed="rId3"/>
          <a:stretch>
            <a:fillRect/>
          </a:stretch>
        </p:blipFill>
        <p:spPr>
          <a:xfrm>
            <a:off x="0" y="0"/>
            <a:ext cx="12192000" cy="6857998"/>
          </a:xfrm>
          <a:prstGeom prst="rect">
            <a:avLst/>
          </a:prstGeom>
        </p:spPr>
      </p:pic>
    </p:spTree>
    <p:extLst>
      <p:ext uri="{BB962C8B-B14F-4D97-AF65-F5344CB8AC3E}">
        <p14:creationId xmlns:p14="http://schemas.microsoft.com/office/powerpoint/2010/main" val="1569103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B09-5F55-42E3-9867-50F947C804C9}"/>
              </a:ext>
            </a:extLst>
          </p:cNvPr>
          <p:cNvSpPr>
            <a:spLocks noGrp="1"/>
          </p:cNvSpPr>
          <p:nvPr>
            <p:ph type="ctrTitle"/>
          </p:nvPr>
        </p:nvSpPr>
        <p:spPr>
          <a:xfrm>
            <a:off x="0" y="0"/>
            <a:ext cx="12192000" cy="6857999"/>
          </a:xfrm>
        </p:spPr>
        <p:txBody>
          <a:bodyPr>
            <a:normAutofit/>
          </a:bodyPr>
          <a:lstStyle/>
          <a:p>
            <a:r>
              <a:rPr lang="ar-IQ" sz="8000" b="1" dirty="0"/>
              <a:t>وحال انتهاء العملية في الربع الذي يبدأ في تموز / يوليو وينتهي في ايلول / سبتمبر من العام القادم، سيتولى هونغ زمام الامور بادارته للكيان والذي سيطلق عليه اسم يونايتد رينيوابل انرجي.</a:t>
            </a:r>
            <a:endParaRPr lang="en-US" sz="8000" b="1" dirty="0"/>
          </a:p>
        </p:txBody>
      </p:sp>
      <p:sp>
        <p:nvSpPr>
          <p:cNvPr id="3" name="Subtitle 2">
            <a:extLst>
              <a:ext uri="{FF2B5EF4-FFF2-40B4-BE49-F238E27FC236}">
                <a16:creationId xmlns:a16="http://schemas.microsoft.com/office/drawing/2014/main" id="{ED288C6C-106A-440A-9F4A-E3E4AF5054C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25755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0E94-DDB7-44FB-83D6-44B340ABD439}"/>
              </a:ext>
            </a:extLst>
          </p:cNvPr>
          <p:cNvSpPr>
            <a:spLocks noGrp="1"/>
          </p:cNvSpPr>
          <p:nvPr>
            <p:ph type="ctrTitle"/>
          </p:nvPr>
        </p:nvSpPr>
        <p:spPr>
          <a:xfrm>
            <a:off x="0" y="0"/>
            <a:ext cx="12192000" cy="6858000"/>
          </a:xfrm>
        </p:spPr>
        <p:txBody>
          <a:bodyPr>
            <a:noAutofit/>
          </a:bodyPr>
          <a:lstStyle/>
          <a:p>
            <a:r>
              <a:rPr lang="en-US" sz="5400" b="1" dirty="0">
                <a:latin typeface="Times New Roman" panose="02020603050405020304" pitchFamily="18" charset="0"/>
                <a:cs typeface="Times New Roman" panose="02020603050405020304" pitchFamily="18" charset="0"/>
              </a:rPr>
              <a:t>The three companies' combined sales total around $1.35 billion, and their combined output capacity reaches about 5 million kilowatts. United Renewable Energy will be the world's fifth-largest solar panel maker, trailing Chinese and South Korean rivals, according to the Taiwanese research company </a:t>
            </a:r>
            <a:r>
              <a:rPr lang="en-US" sz="5400" b="1" dirty="0" err="1">
                <a:latin typeface="Times New Roman" panose="02020603050405020304" pitchFamily="18" charset="0"/>
                <a:cs typeface="Times New Roman" panose="02020603050405020304" pitchFamily="18" charset="0"/>
              </a:rPr>
              <a:t>TrendForce</a:t>
            </a:r>
            <a:r>
              <a:rPr lang="en-US" sz="5400" b="1" dirty="0">
                <a:latin typeface="Times New Roman" panose="02020603050405020304" pitchFamily="18" charset="0"/>
                <a:cs typeface="Times New Roman" panose="02020603050405020304" pitchFamily="18" charset="0"/>
              </a:rPr>
              <a:t>.</a:t>
            </a:r>
          </a:p>
        </p:txBody>
      </p:sp>
      <p:sp>
        <p:nvSpPr>
          <p:cNvPr id="3" name="Subtitle 2">
            <a:extLst>
              <a:ext uri="{FF2B5EF4-FFF2-40B4-BE49-F238E27FC236}">
                <a16:creationId xmlns:a16="http://schemas.microsoft.com/office/drawing/2014/main" id="{52D6FAF2-2376-4B5E-989B-F7A063C701B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086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8423-4454-46ED-8A21-BEB6BB5D4DC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70E477E-969A-4DA6-9C7C-B6A8906F44CA}"/>
              </a:ext>
            </a:extLst>
          </p:cNvPr>
          <p:cNvPicPr>
            <a:picLocks noGrp="1" noChangeAspect="1"/>
          </p:cNvPicPr>
          <p:nvPr>
            <p:ph idx="1"/>
          </p:nvPr>
        </p:nvPicPr>
        <p:blipFill>
          <a:blip r:embed="rId3"/>
          <a:stretch>
            <a:fillRect/>
          </a:stretch>
        </p:blipFill>
        <p:spPr>
          <a:xfrm>
            <a:off x="1" y="0"/>
            <a:ext cx="12192000" cy="3057525"/>
          </a:xfrm>
          <a:prstGeom prst="rect">
            <a:avLst/>
          </a:prstGeom>
        </p:spPr>
      </p:pic>
      <p:sp>
        <p:nvSpPr>
          <p:cNvPr id="7" name="Rectangle 6">
            <a:extLst>
              <a:ext uri="{FF2B5EF4-FFF2-40B4-BE49-F238E27FC236}">
                <a16:creationId xmlns:a16="http://schemas.microsoft.com/office/drawing/2014/main" id="{188E9124-8126-4FE8-BDE2-A28A264B93E4}"/>
              </a:ext>
            </a:extLst>
          </p:cNvPr>
          <p:cNvSpPr/>
          <p:nvPr/>
        </p:nvSpPr>
        <p:spPr>
          <a:xfrm>
            <a:off x="0" y="3244334"/>
            <a:ext cx="14996449" cy="707886"/>
          </a:xfrm>
          <a:prstGeom prst="rect">
            <a:avLst/>
          </a:prstGeom>
        </p:spPr>
        <p:txBody>
          <a:bodyPr wrap="square">
            <a:spAutoFit/>
          </a:bodyPr>
          <a:lstStyle/>
          <a:p>
            <a:r>
              <a:rPr lang="en-US" sz="4000" b="1" dirty="0">
                <a:solidFill>
                  <a:srgbClr val="C00000"/>
                </a:solidFill>
              </a:rPr>
              <a:t>a measure of one thousand watts of electrical power</a:t>
            </a:r>
          </a:p>
        </p:txBody>
      </p:sp>
    </p:spTree>
    <p:extLst>
      <p:ext uri="{BB962C8B-B14F-4D97-AF65-F5344CB8AC3E}">
        <p14:creationId xmlns:p14="http://schemas.microsoft.com/office/powerpoint/2010/main" val="3162130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A71D45-048B-4DDF-BDBA-A25C058A890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F1C854-F2B4-4B86-8200-EB41BD738D2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D4A9D8A-A38E-4C26-A474-EBB1C46619F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137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DA9B4-2A50-4C94-A563-C7F1EE5DD1DF}"/>
              </a:ext>
            </a:extLst>
          </p:cNvPr>
          <p:cNvSpPr>
            <a:spLocks noGrp="1"/>
          </p:cNvSpPr>
          <p:nvPr>
            <p:ph type="ctrTitle"/>
          </p:nvPr>
        </p:nvSpPr>
        <p:spPr>
          <a:xfrm>
            <a:off x="0" y="0"/>
            <a:ext cx="12192000" cy="6857999"/>
          </a:xfrm>
        </p:spPr>
        <p:txBody>
          <a:bodyPr>
            <a:normAutofit/>
          </a:bodyPr>
          <a:lstStyle/>
          <a:p>
            <a:r>
              <a:rPr lang="ar-IQ" b="1" dirty="0"/>
              <a:t>ويصل إجمالي مبيعات الشركات الثلاث مجتمعة نحو 1.35 مليار دولار ، وتبلغ طاقتها الإنتاجية مجتمعة نحو خمسة ملايين كيلوواط. ووفقا  لشركة الأبحاث التايوانية تريندفورس ستصبح شركة يونايتد رينيوابل انرجي خامس أكبر شركة في العالم لتصنيع الألواح الشمسية ، وتحذو بذلك حذو منافسيها الصينيين والكوريين الجنوبيين.</a:t>
            </a:r>
            <a:endParaRPr lang="en-US" b="1" dirty="0"/>
          </a:p>
        </p:txBody>
      </p:sp>
      <p:sp>
        <p:nvSpPr>
          <p:cNvPr id="3" name="Subtitle 2">
            <a:extLst>
              <a:ext uri="{FF2B5EF4-FFF2-40B4-BE49-F238E27FC236}">
                <a16:creationId xmlns:a16="http://schemas.microsoft.com/office/drawing/2014/main" id="{ADAC5E58-B93D-4332-9346-83DE34FF7F1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4325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C39B-9769-4B9F-B074-7B0FCB70E5AE}"/>
              </a:ext>
            </a:extLst>
          </p:cNvPr>
          <p:cNvSpPr>
            <a:spLocks noGrp="1"/>
          </p:cNvSpPr>
          <p:nvPr>
            <p:ph type="ctrTitle"/>
          </p:nvPr>
        </p:nvSpPr>
        <p:spPr>
          <a:xfrm>
            <a:off x="0" y="0"/>
            <a:ext cx="12192000" cy="6857999"/>
          </a:xfrm>
        </p:spPr>
        <p:txBody>
          <a:bodyPr>
            <a:normAutofit/>
          </a:bodyPr>
          <a:lstStyle/>
          <a:p>
            <a:r>
              <a:rPr lang="en-US" b="1" dirty="0"/>
              <a:t>In line with President Tsai Ing-wen's goal of creating a nuclear-power-free Taiwan by 2025, her administration has been promoting wind and other renewable energy sources. It also seeks to develop related businesses to support this effort.</a:t>
            </a:r>
          </a:p>
        </p:txBody>
      </p:sp>
      <p:sp>
        <p:nvSpPr>
          <p:cNvPr id="3" name="Subtitle 2">
            <a:extLst>
              <a:ext uri="{FF2B5EF4-FFF2-40B4-BE49-F238E27FC236}">
                <a16:creationId xmlns:a16="http://schemas.microsoft.com/office/drawing/2014/main" id="{FE5FF52B-C2D7-43E3-B355-669B114DE3A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23425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8BE56B-7E3B-4825-8C9F-4E22EE756F7B}"/>
              </a:ext>
            </a:extLst>
          </p:cNvPr>
          <p:cNvPicPr>
            <a:picLocks noChangeAspect="1"/>
          </p:cNvPicPr>
          <p:nvPr/>
        </p:nvPicPr>
        <p:blipFill>
          <a:blip r:embed="rId3"/>
          <a:stretch>
            <a:fillRect/>
          </a:stretch>
        </p:blipFill>
        <p:spPr>
          <a:xfrm>
            <a:off x="6872288" y="0"/>
            <a:ext cx="5319712" cy="6858000"/>
          </a:xfrm>
          <a:prstGeom prst="rect">
            <a:avLst/>
          </a:prstGeom>
        </p:spPr>
      </p:pic>
      <p:sp>
        <p:nvSpPr>
          <p:cNvPr id="2" name="Title 1">
            <a:extLst>
              <a:ext uri="{FF2B5EF4-FFF2-40B4-BE49-F238E27FC236}">
                <a16:creationId xmlns:a16="http://schemas.microsoft.com/office/drawing/2014/main" id="{7D4C0B2D-D1ED-4717-B59A-027726172824}"/>
              </a:ext>
            </a:extLst>
          </p:cNvPr>
          <p:cNvSpPr>
            <a:spLocks noGrp="1"/>
          </p:cNvSpPr>
          <p:nvPr>
            <p:ph type="ctrTitle"/>
          </p:nvPr>
        </p:nvSpPr>
        <p:spPr>
          <a:xfrm>
            <a:off x="0" y="0"/>
            <a:ext cx="6872288" cy="6858000"/>
          </a:xfrm>
        </p:spPr>
        <p:txBody>
          <a:bodyPr>
            <a:normAutofit/>
          </a:bodyPr>
          <a:lstStyle/>
          <a:p>
            <a:r>
              <a:rPr lang="en-US" sz="4000" b="1" dirty="0">
                <a:solidFill>
                  <a:srgbClr val="C00000"/>
                </a:solidFill>
              </a:rPr>
              <a:t>Tsai Ing-wen (born 31 August 1956) is a Taiwanese politician, legal scholar, and lawyer currently serving as the President of the Republic of China, commonly known as Taiwan, since May 20, 2016. The first woman to be elected to the office, Tsai is the seventh president of the Republic of China under the 1947 Constitution </a:t>
            </a:r>
          </a:p>
        </p:txBody>
      </p:sp>
      <p:sp>
        <p:nvSpPr>
          <p:cNvPr id="3" name="Subtitle 2">
            <a:extLst>
              <a:ext uri="{FF2B5EF4-FFF2-40B4-BE49-F238E27FC236}">
                <a16:creationId xmlns:a16="http://schemas.microsoft.com/office/drawing/2014/main" id="{52D592D9-1C0C-4EAB-A1FF-3CC60FF5919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10368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4AAC-58F6-45AB-8EEE-5F2E9CFE5921}"/>
              </a:ext>
            </a:extLst>
          </p:cNvPr>
          <p:cNvSpPr>
            <a:spLocks noGrp="1"/>
          </p:cNvSpPr>
          <p:nvPr>
            <p:ph type="ctrTitle"/>
          </p:nvPr>
        </p:nvSpPr>
        <p:spPr>
          <a:xfrm>
            <a:off x="0" y="0"/>
            <a:ext cx="12192000" cy="6857999"/>
          </a:xfrm>
        </p:spPr>
        <p:txBody>
          <a:bodyPr>
            <a:noAutofit/>
          </a:bodyPr>
          <a:lstStyle/>
          <a:p>
            <a:r>
              <a:rPr lang="ar-IQ" sz="7200" b="1" dirty="0"/>
              <a:t>وتماشيا مع هدف رئيسة البلاد تساي إنغ ون في خلق تايوان خالية من الطاقة النووية بحلول عام 2025 ، كانت إدارتها تروج لمصادر الطاقة المستمدة من الرياح ومصادر الطاقة المتجددة الأخرى. كما تسعى الادارة الى تطوير الأعمال ذات الصلة لدعم هذا الجهد.</a:t>
            </a:r>
            <a:endParaRPr lang="en-US" sz="7200" b="1" dirty="0"/>
          </a:p>
        </p:txBody>
      </p:sp>
      <p:sp>
        <p:nvSpPr>
          <p:cNvPr id="3" name="Subtitle 2">
            <a:extLst>
              <a:ext uri="{FF2B5EF4-FFF2-40B4-BE49-F238E27FC236}">
                <a16:creationId xmlns:a16="http://schemas.microsoft.com/office/drawing/2014/main" id="{9378A670-D282-4F4E-B753-C64F9C3297E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919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029B-2EFC-4A5F-B208-DB502CC5B788}"/>
              </a:ext>
            </a:extLst>
          </p:cNvPr>
          <p:cNvSpPr>
            <a:spLocks noGrp="1"/>
          </p:cNvSpPr>
          <p:nvPr>
            <p:ph type="ctrTitle"/>
          </p:nvPr>
        </p:nvSpPr>
        <p:spPr>
          <a:xfrm>
            <a:off x="0" y="1"/>
            <a:ext cx="12192000" cy="2128838"/>
          </a:xfrm>
        </p:spPr>
        <p:txBody>
          <a:bodyPr>
            <a:normAutofit/>
          </a:bodyPr>
          <a:lstStyle/>
          <a:p>
            <a:r>
              <a:rPr lang="ar-IQ" sz="7200" b="1" dirty="0"/>
              <a:t>اندماج ثلاثي لشركات الطاقة الشمسية في تايوان لمواجهة المنافسة الصينية</a:t>
            </a:r>
            <a:endParaRPr lang="en-US" sz="7200" b="1" dirty="0"/>
          </a:p>
        </p:txBody>
      </p:sp>
      <p:pic>
        <p:nvPicPr>
          <p:cNvPr id="4" name="Picture 3">
            <a:extLst>
              <a:ext uri="{FF2B5EF4-FFF2-40B4-BE49-F238E27FC236}">
                <a16:creationId xmlns:a16="http://schemas.microsoft.com/office/drawing/2014/main" id="{997CEDE3-3E67-4BB1-A39D-62750EA83F64}"/>
              </a:ext>
            </a:extLst>
          </p:cNvPr>
          <p:cNvPicPr>
            <a:picLocks noChangeAspect="1"/>
          </p:cNvPicPr>
          <p:nvPr/>
        </p:nvPicPr>
        <p:blipFill>
          <a:blip r:embed="rId3"/>
          <a:stretch>
            <a:fillRect/>
          </a:stretch>
        </p:blipFill>
        <p:spPr>
          <a:xfrm>
            <a:off x="0" y="2000249"/>
            <a:ext cx="12192000" cy="4857749"/>
          </a:xfrm>
          <a:prstGeom prst="rect">
            <a:avLst/>
          </a:prstGeom>
        </p:spPr>
      </p:pic>
      <p:sp>
        <p:nvSpPr>
          <p:cNvPr id="3" name="Subtitle 2">
            <a:extLst>
              <a:ext uri="{FF2B5EF4-FFF2-40B4-BE49-F238E27FC236}">
                <a16:creationId xmlns:a16="http://schemas.microsoft.com/office/drawing/2014/main" id="{72A6F97A-3A81-4A90-80B3-B20068C551F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00320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D949-A766-4D47-89B1-A81E49982B82}"/>
              </a:ext>
            </a:extLst>
          </p:cNvPr>
          <p:cNvSpPr>
            <a:spLocks noGrp="1"/>
          </p:cNvSpPr>
          <p:nvPr>
            <p:ph type="ctrTitle"/>
          </p:nvPr>
        </p:nvSpPr>
        <p:spPr>
          <a:xfrm>
            <a:off x="0" y="0"/>
            <a:ext cx="12192000" cy="6857999"/>
          </a:xfrm>
        </p:spPr>
        <p:txBody>
          <a:bodyPr>
            <a:noAutofit/>
          </a:bodyPr>
          <a:lstStyle/>
          <a:p>
            <a:r>
              <a:rPr lang="en-US" sz="7200" b="1" dirty="0"/>
              <a:t>The government's involvement in the creation of United Renewable Energy includes investment by the National Development Fund. Corporations under the Ministry of Economic Affairs may also take part.</a:t>
            </a:r>
          </a:p>
        </p:txBody>
      </p:sp>
      <p:sp>
        <p:nvSpPr>
          <p:cNvPr id="3" name="Subtitle 2">
            <a:extLst>
              <a:ext uri="{FF2B5EF4-FFF2-40B4-BE49-F238E27FC236}">
                <a16:creationId xmlns:a16="http://schemas.microsoft.com/office/drawing/2014/main" id="{32A2EB8D-9B91-4DFC-9E0E-DA0695E131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2508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2E1432-8FC7-46E9-8E89-7F67137A7967}"/>
              </a:ext>
            </a:extLst>
          </p:cNvPr>
          <p:cNvPicPr>
            <a:picLocks noChangeAspect="1"/>
          </p:cNvPicPr>
          <p:nvPr/>
        </p:nvPicPr>
        <p:blipFill>
          <a:blip r:embed="rId3"/>
          <a:stretch>
            <a:fillRect/>
          </a:stretch>
        </p:blipFill>
        <p:spPr>
          <a:xfrm>
            <a:off x="5329238" y="0"/>
            <a:ext cx="6862762" cy="6858000"/>
          </a:xfrm>
          <a:prstGeom prst="rect">
            <a:avLst/>
          </a:prstGeom>
        </p:spPr>
      </p:pic>
      <p:sp>
        <p:nvSpPr>
          <p:cNvPr id="2" name="Title 1">
            <a:extLst>
              <a:ext uri="{FF2B5EF4-FFF2-40B4-BE49-F238E27FC236}">
                <a16:creationId xmlns:a16="http://schemas.microsoft.com/office/drawing/2014/main" id="{BC76FB02-9575-440E-89B6-65B3CB9D1DA1}"/>
              </a:ext>
            </a:extLst>
          </p:cNvPr>
          <p:cNvSpPr>
            <a:spLocks noGrp="1"/>
          </p:cNvSpPr>
          <p:nvPr>
            <p:ph type="ctrTitle"/>
          </p:nvPr>
        </p:nvSpPr>
        <p:spPr>
          <a:xfrm>
            <a:off x="0" y="0"/>
            <a:ext cx="5329238" cy="6857999"/>
          </a:xfrm>
        </p:spPr>
        <p:txBody>
          <a:bodyPr>
            <a:normAutofit/>
          </a:bodyPr>
          <a:lstStyle/>
          <a:p>
            <a:r>
              <a:rPr lang="en-US" sz="6600" b="1" dirty="0">
                <a:solidFill>
                  <a:srgbClr val="C00000"/>
                </a:solidFill>
              </a:rPr>
              <a:t>Ministry of Economic Affairs Building, Zhongzheng District, Taipei City, Republic of China</a:t>
            </a:r>
          </a:p>
        </p:txBody>
      </p:sp>
      <p:sp>
        <p:nvSpPr>
          <p:cNvPr id="3" name="Subtitle 2">
            <a:extLst>
              <a:ext uri="{FF2B5EF4-FFF2-40B4-BE49-F238E27FC236}">
                <a16:creationId xmlns:a16="http://schemas.microsoft.com/office/drawing/2014/main" id="{812CE130-9416-46A1-961B-3BEC5BA44C7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29119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2EE3-41DE-4FF3-9B48-AB0883C8F53C}"/>
              </a:ext>
            </a:extLst>
          </p:cNvPr>
          <p:cNvSpPr>
            <a:spLocks noGrp="1"/>
          </p:cNvSpPr>
          <p:nvPr>
            <p:ph type="ctrTitle"/>
          </p:nvPr>
        </p:nvSpPr>
        <p:spPr>
          <a:xfrm>
            <a:off x="0" y="1"/>
            <a:ext cx="12191999" cy="6857999"/>
          </a:xfrm>
        </p:spPr>
        <p:txBody>
          <a:bodyPr>
            <a:normAutofit/>
          </a:bodyPr>
          <a:lstStyle/>
          <a:p>
            <a:r>
              <a:rPr lang="ar-IQ" sz="8000" b="1" dirty="0"/>
              <a:t>وتتضمن مساهمة الحكومة في تأسيس شركة يونايتد رينيوابل انرجي استثمارا للصندوق الوطني للتنمية. وقد تساهم في ذلك الاستثمار ايضا شركات تابعة لوزارة الشؤون الاقتصادية .</a:t>
            </a:r>
            <a:endParaRPr lang="en-US" sz="8000" b="1" dirty="0"/>
          </a:p>
        </p:txBody>
      </p:sp>
      <p:sp>
        <p:nvSpPr>
          <p:cNvPr id="3" name="Subtitle 2">
            <a:extLst>
              <a:ext uri="{FF2B5EF4-FFF2-40B4-BE49-F238E27FC236}">
                <a16:creationId xmlns:a16="http://schemas.microsoft.com/office/drawing/2014/main" id="{A1A961CB-5536-4573-A4C3-FBA407C3961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33379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CA308C-DB42-45CD-9FF3-55778A97DC3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A75D11-8790-4038-83E9-0B874211831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77B19BC-66C3-49DC-8940-9EFB6C426B3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605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FBFD-DE14-4847-9EE5-EFC4316557F6}"/>
              </a:ext>
            </a:extLst>
          </p:cNvPr>
          <p:cNvSpPr>
            <a:spLocks noGrp="1"/>
          </p:cNvSpPr>
          <p:nvPr>
            <p:ph type="ctrTitle"/>
          </p:nvPr>
        </p:nvSpPr>
        <p:spPr>
          <a:xfrm>
            <a:off x="0" y="0"/>
            <a:ext cx="12192000" cy="6857999"/>
          </a:xfrm>
        </p:spPr>
        <p:txBody>
          <a:bodyPr>
            <a:normAutofit/>
          </a:bodyPr>
          <a:lstStyle/>
          <a:p>
            <a:r>
              <a:rPr lang="en-US" sz="8000" b="1" dirty="0"/>
              <a:t>Three Taiwanese solar panel companies are merging next year, apparently driven by competition from Chinese rivals with an overwhelming edge in pricing.</a:t>
            </a:r>
          </a:p>
        </p:txBody>
      </p:sp>
      <p:sp>
        <p:nvSpPr>
          <p:cNvPr id="3" name="Subtitle 2">
            <a:extLst>
              <a:ext uri="{FF2B5EF4-FFF2-40B4-BE49-F238E27FC236}">
                <a16:creationId xmlns:a16="http://schemas.microsoft.com/office/drawing/2014/main" id="{8960643C-45CA-408A-9FD1-8CD272ACE39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99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028A2-7AA2-40A6-9EFA-36203A791BDB}"/>
              </a:ext>
            </a:extLst>
          </p:cNvPr>
          <p:cNvPicPr>
            <a:picLocks noChangeAspect="1"/>
          </p:cNvPicPr>
          <p:nvPr/>
        </p:nvPicPr>
        <p:blipFill>
          <a:blip r:embed="rId3"/>
          <a:stretch>
            <a:fillRect/>
          </a:stretch>
        </p:blipFill>
        <p:spPr>
          <a:xfrm>
            <a:off x="0" y="0"/>
            <a:ext cx="12192000" cy="3509963"/>
          </a:xfrm>
          <a:prstGeom prst="rect">
            <a:avLst/>
          </a:prstGeom>
        </p:spPr>
      </p:pic>
      <p:sp>
        <p:nvSpPr>
          <p:cNvPr id="2" name="Title 1">
            <a:extLst>
              <a:ext uri="{FF2B5EF4-FFF2-40B4-BE49-F238E27FC236}">
                <a16:creationId xmlns:a16="http://schemas.microsoft.com/office/drawing/2014/main" id="{4C441622-109B-42A6-80BC-35722654327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A09BE2F-E980-41C5-BDEC-4ABB60E18E1E}"/>
              </a:ext>
            </a:extLst>
          </p:cNvPr>
          <p:cNvSpPr>
            <a:spLocks noGrp="1"/>
          </p:cNvSpPr>
          <p:nvPr>
            <p:ph type="subTitle" idx="1"/>
          </p:nvPr>
        </p:nvSpPr>
        <p:spPr>
          <a:xfrm>
            <a:off x="0" y="3509963"/>
            <a:ext cx="12192000" cy="3348037"/>
          </a:xfrm>
        </p:spPr>
        <p:txBody>
          <a:bodyPr>
            <a:normAutofit/>
          </a:bodyPr>
          <a:lstStyle/>
          <a:p>
            <a:r>
              <a:rPr lang="en-US" sz="9600" b="1" dirty="0">
                <a:solidFill>
                  <a:srgbClr val="FF0000"/>
                </a:solidFill>
              </a:rPr>
              <a:t>an advantage</a:t>
            </a:r>
          </a:p>
        </p:txBody>
      </p:sp>
    </p:spTree>
    <p:extLst>
      <p:ext uri="{BB962C8B-B14F-4D97-AF65-F5344CB8AC3E}">
        <p14:creationId xmlns:p14="http://schemas.microsoft.com/office/powerpoint/2010/main" val="48716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730BD-94A0-4F90-BCB4-3295509A2282}"/>
              </a:ext>
            </a:extLst>
          </p:cNvPr>
          <p:cNvSpPr>
            <a:spLocks noGrp="1"/>
          </p:cNvSpPr>
          <p:nvPr>
            <p:ph type="ctrTitle"/>
          </p:nvPr>
        </p:nvSpPr>
        <p:spPr>
          <a:xfrm>
            <a:off x="0" y="0"/>
            <a:ext cx="12192000" cy="6857999"/>
          </a:xfrm>
        </p:spPr>
        <p:txBody>
          <a:bodyPr>
            <a:normAutofit/>
          </a:bodyPr>
          <a:lstStyle/>
          <a:p>
            <a:r>
              <a:rPr lang="ar-IQ" sz="8000" b="1" dirty="0"/>
              <a:t>تسعى ثلاث شركات لتصنيع الالواح الشمسية في تايوان الى الاندماج العام القادم، ويبدو ان السبب وراء قرار الاندماج يكمن في منافسة نظيراتها من الشركات الصينية التي تتمتع بميزة هائلة في التسعير.</a:t>
            </a:r>
            <a:endParaRPr lang="en-US" sz="8000" b="1" dirty="0"/>
          </a:p>
        </p:txBody>
      </p:sp>
      <p:sp>
        <p:nvSpPr>
          <p:cNvPr id="3" name="Subtitle 2">
            <a:extLst>
              <a:ext uri="{FF2B5EF4-FFF2-40B4-BE49-F238E27FC236}">
                <a16:creationId xmlns:a16="http://schemas.microsoft.com/office/drawing/2014/main" id="{BE162A49-2063-4C67-8C1A-D09CA04FD44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2779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DF3E9-E8E0-4330-9365-CB1B9BB8B983}"/>
              </a:ext>
            </a:extLst>
          </p:cNvPr>
          <p:cNvSpPr>
            <a:spLocks noGrp="1"/>
          </p:cNvSpPr>
          <p:nvPr>
            <p:ph type="ctrTitle"/>
          </p:nvPr>
        </p:nvSpPr>
        <p:spPr>
          <a:xfrm>
            <a:off x="0" y="0"/>
            <a:ext cx="12192000" cy="6857999"/>
          </a:xfrm>
        </p:spPr>
        <p:txBody>
          <a:bodyPr>
            <a:noAutofit/>
          </a:bodyPr>
          <a:lstStyle/>
          <a:p>
            <a:r>
              <a:rPr lang="en-US" sz="5400" b="1" dirty="0">
                <a:latin typeface="Times New Roman" panose="02020603050405020304" pitchFamily="18" charset="0"/>
                <a:cs typeface="Times New Roman" panose="02020603050405020304" pitchFamily="18" charset="0"/>
              </a:rPr>
              <a:t>Neo Solar Power, </a:t>
            </a:r>
            <a:r>
              <a:rPr lang="en-US" sz="5400" b="1" dirty="0" err="1">
                <a:latin typeface="Times New Roman" panose="02020603050405020304" pitchFamily="18" charset="0"/>
                <a:cs typeface="Times New Roman" panose="02020603050405020304" pitchFamily="18" charset="0"/>
              </a:rPr>
              <a:t>Gintech</a:t>
            </a:r>
            <a:r>
              <a:rPr lang="en-US" sz="5400" b="1" dirty="0">
                <a:latin typeface="Times New Roman" panose="02020603050405020304" pitchFamily="18" charset="0"/>
                <a:cs typeface="Times New Roman" panose="02020603050405020304" pitchFamily="18" charset="0"/>
              </a:rPr>
              <a:t> Energy and </a:t>
            </a:r>
            <a:r>
              <a:rPr lang="en-US" sz="5400" b="1" dirty="0" err="1">
                <a:latin typeface="Times New Roman" panose="02020603050405020304" pitchFamily="18" charset="0"/>
                <a:cs typeface="Times New Roman" panose="02020603050405020304" pitchFamily="18" charset="0"/>
              </a:rPr>
              <a:t>Solartech</a:t>
            </a:r>
            <a:r>
              <a:rPr lang="en-US" sz="5400" b="1" dirty="0">
                <a:latin typeface="Times New Roman" panose="02020603050405020304" pitchFamily="18" charset="0"/>
                <a:cs typeface="Times New Roman" panose="02020603050405020304" pitchFamily="18" charset="0"/>
              </a:rPr>
              <a:t> Energy signed an agreement in October to consolidate their businesses. This is not simply a big merger, as the companies aim to establish a new model of operations, Sam Hong, chairman of Neo Solar Power, said at a news conference on Oct. 16.</a:t>
            </a:r>
          </a:p>
        </p:txBody>
      </p:sp>
      <p:sp>
        <p:nvSpPr>
          <p:cNvPr id="3" name="Subtitle 2">
            <a:extLst>
              <a:ext uri="{FF2B5EF4-FFF2-40B4-BE49-F238E27FC236}">
                <a16:creationId xmlns:a16="http://schemas.microsoft.com/office/drawing/2014/main" id="{A5C2E4BA-6707-4472-89E3-5FC190D48B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540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67F81C-D4BD-418D-B805-343B136DD58D}"/>
              </a:ext>
            </a:extLst>
          </p:cNvPr>
          <p:cNvPicPr>
            <a:picLocks noChangeAspect="1"/>
          </p:cNvPicPr>
          <p:nvPr/>
        </p:nvPicPr>
        <p:blipFill>
          <a:blip r:embed="rId3"/>
          <a:stretch>
            <a:fillRect/>
          </a:stretch>
        </p:blipFill>
        <p:spPr>
          <a:xfrm>
            <a:off x="0" y="1"/>
            <a:ext cx="12192000" cy="4470400"/>
          </a:xfrm>
          <a:prstGeom prst="rect">
            <a:avLst/>
          </a:prstGeom>
        </p:spPr>
      </p:pic>
      <p:sp>
        <p:nvSpPr>
          <p:cNvPr id="2" name="Title 1">
            <a:extLst>
              <a:ext uri="{FF2B5EF4-FFF2-40B4-BE49-F238E27FC236}">
                <a16:creationId xmlns:a16="http://schemas.microsoft.com/office/drawing/2014/main" id="{5DF24E3B-0AEB-40C8-8371-A2D109E6D87D}"/>
              </a:ext>
            </a:extLst>
          </p:cNvPr>
          <p:cNvSpPr>
            <a:spLocks noGrp="1"/>
          </p:cNvSpPr>
          <p:nvPr>
            <p:ph type="ctrTitle"/>
          </p:nvPr>
        </p:nvSpPr>
        <p:spPr/>
        <p:txBody>
          <a:bodyPr/>
          <a:lstStyle/>
          <a:p>
            <a:endParaRPr lang="en-US" dirty="0"/>
          </a:p>
        </p:txBody>
      </p:sp>
      <p:pic>
        <p:nvPicPr>
          <p:cNvPr id="4" name="Picture 3">
            <a:extLst>
              <a:ext uri="{FF2B5EF4-FFF2-40B4-BE49-F238E27FC236}">
                <a16:creationId xmlns:a16="http://schemas.microsoft.com/office/drawing/2014/main" id="{0BB1EAA5-0A55-4F00-8F9B-4CAD8C527352}"/>
              </a:ext>
            </a:extLst>
          </p:cNvPr>
          <p:cNvPicPr>
            <a:picLocks noChangeAspect="1"/>
          </p:cNvPicPr>
          <p:nvPr/>
        </p:nvPicPr>
        <p:blipFill>
          <a:blip r:embed="rId4"/>
          <a:stretch>
            <a:fillRect/>
          </a:stretch>
        </p:blipFill>
        <p:spPr>
          <a:xfrm>
            <a:off x="0" y="4470400"/>
            <a:ext cx="12192000" cy="2387600"/>
          </a:xfrm>
          <a:prstGeom prst="rect">
            <a:avLst/>
          </a:prstGeom>
        </p:spPr>
      </p:pic>
      <p:sp>
        <p:nvSpPr>
          <p:cNvPr id="3" name="Subtitle 2">
            <a:extLst>
              <a:ext uri="{FF2B5EF4-FFF2-40B4-BE49-F238E27FC236}">
                <a16:creationId xmlns:a16="http://schemas.microsoft.com/office/drawing/2014/main" id="{A991A27A-4086-438A-8F08-F3998355218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36404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45287-3E20-4794-80FF-E65ECDC4580D}"/>
              </a:ext>
            </a:extLst>
          </p:cNvPr>
          <p:cNvPicPr>
            <a:picLocks noChangeAspect="1"/>
          </p:cNvPicPr>
          <p:nvPr/>
        </p:nvPicPr>
        <p:blipFill>
          <a:blip r:embed="rId3"/>
          <a:stretch>
            <a:fillRect/>
          </a:stretch>
        </p:blipFill>
        <p:spPr>
          <a:xfrm>
            <a:off x="0" y="1"/>
            <a:ext cx="12191999" cy="4286249"/>
          </a:xfrm>
          <a:prstGeom prst="rect">
            <a:avLst/>
          </a:prstGeom>
        </p:spPr>
      </p:pic>
      <p:sp>
        <p:nvSpPr>
          <p:cNvPr id="2" name="Title 1">
            <a:extLst>
              <a:ext uri="{FF2B5EF4-FFF2-40B4-BE49-F238E27FC236}">
                <a16:creationId xmlns:a16="http://schemas.microsoft.com/office/drawing/2014/main" id="{90C0498D-E979-47BB-BE7D-DDC5E1CB4C57}"/>
              </a:ext>
            </a:extLst>
          </p:cNvPr>
          <p:cNvSpPr>
            <a:spLocks noGrp="1"/>
          </p:cNvSpPr>
          <p:nvPr>
            <p:ph type="ctrTitle"/>
          </p:nvPr>
        </p:nvSpPr>
        <p:spPr/>
        <p:txBody>
          <a:bodyPr/>
          <a:lstStyle/>
          <a:p>
            <a:endParaRPr lang="en-US" dirty="0"/>
          </a:p>
        </p:txBody>
      </p:sp>
      <p:pic>
        <p:nvPicPr>
          <p:cNvPr id="4" name="Picture 3">
            <a:extLst>
              <a:ext uri="{FF2B5EF4-FFF2-40B4-BE49-F238E27FC236}">
                <a16:creationId xmlns:a16="http://schemas.microsoft.com/office/drawing/2014/main" id="{91BBF07B-39EB-4E19-9ED1-7E4AC73E7DD4}"/>
              </a:ext>
            </a:extLst>
          </p:cNvPr>
          <p:cNvPicPr>
            <a:picLocks noChangeAspect="1"/>
          </p:cNvPicPr>
          <p:nvPr/>
        </p:nvPicPr>
        <p:blipFill>
          <a:blip r:embed="rId4"/>
          <a:stretch>
            <a:fillRect/>
          </a:stretch>
        </p:blipFill>
        <p:spPr>
          <a:xfrm>
            <a:off x="0" y="4286250"/>
            <a:ext cx="12191999" cy="2571750"/>
          </a:xfrm>
          <a:prstGeom prst="rect">
            <a:avLst/>
          </a:prstGeom>
        </p:spPr>
      </p:pic>
      <p:sp>
        <p:nvSpPr>
          <p:cNvPr id="3" name="Subtitle 2">
            <a:extLst>
              <a:ext uri="{FF2B5EF4-FFF2-40B4-BE49-F238E27FC236}">
                <a16:creationId xmlns:a16="http://schemas.microsoft.com/office/drawing/2014/main" id="{AC9A5CCD-D0B1-4B12-974F-5812E3C9BE4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61869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695</Words>
  <Application>Microsoft Office PowerPoint</Application>
  <PresentationFormat>Widescreen</PresentationFormat>
  <Paragraphs>23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Taiwan solar power trio merging to face Chinese competition</vt:lpstr>
      <vt:lpstr>PowerPoint Presentation</vt:lpstr>
      <vt:lpstr>اندماج ثلاثي لشركات الطاقة الشمسية في تايوان لمواجهة المنافسة الصينية</vt:lpstr>
      <vt:lpstr>Three Taiwanese solar panel companies are merging next year, apparently driven by competition from Chinese rivals with an overwhelming edge in pricing.</vt:lpstr>
      <vt:lpstr>PowerPoint Presentation</vt:lpstr>
      <vt:lpstr>تسعى ثلاث شركات لتصنيع الالواح الشمسية في تايوان الى الاندماج العام القادم، ويبدو ان السبب وراء قرار الاندماج يكمن في منافسة نظيراتها من الشركات الصينية التي تتمتع بميزة هائلة في التسعير.</vt:lpstr>
      <vt:lpstr>Neo Solar Power, Gintech Energy and Solartech Energy signed an agreement in October to consolidate their businesses. This is not simply a big merger, as the companies aim to establish a new model of operations, Sam Hong, chairman of Neo Solar Power, said at a news conference on Oct. 16.</vt:lpstr>
      <vt:lpstr>PowerPoint Presentation</vt:lpstr>
      <vt:lpstr>PowerPoint Presentation</vt:lpstr>
      <vt:lpstr>PowerPoint Presentation</vt:lpstr>
      <vt:lpstr>اكد سام هونغ ، رئيس شركة نيو سولار باور في مؤتمر صحفي عقد في السادس عشر من اكتوبر / تشرين الاول ان كلا من نيوسولار باور وجينتك انرجي وسولارتيك انرجي وقعت اتفاقًا في أكتوبر/ تشرين الاول لتوحيد / لدمج أعمالها. ولا يعد هذا اندماجا كبيرا فحسب ، لأن الشركات تهدف إلى إنشاء نموذج جديد للعمليات .</vt:lpstr>
      <vt:lpstr>The trio is looking to take advantage of their complementary strengths and create a vertically integrated solar panel operation. Gintech, for instance, is strong in solar cells, while Neo Solar Power's expertise lies in solar-cell connecting modules.</vt:lpstr>
      <vt:lpstr>PowerPoint Presentation</vt:lpstr>
      <vt:lpstr>PowerPoint Presentation</vt:lpstr>
      <vt:lpstr>PowerPoint Presentation</vt:lpstr>
      <vt:lpstr>PowerPoint Presentation</vt:lpstr>
      <vt:lpstr>ويتطلع الثلاثي إلى الاستفادة من نقاط القوة التكميلية الخاصة بهم وإنشاء عملية تشغيل متكاملة عموديا للألواح الشمسية. فشركة جينتك ، على سبيل المثال ، تكمن قوتها في الخلايا الشمسية ، في حين أن خبرة شركة نيو سولار باورتكمن في وحدات توصيل الخلايا الشمسية.</vt:lpstr>
      <vt:lpstr>Once the process is completed in the July-September quarter of next year, Hong will take the helm of the entity, which will assume the name of United Renewable Energy.</vt:lpstr>
      <vt:lpstr>PowerPoint Presentation</vt:lpstr>
      <vt:lpstr>PowerPoint Presentation</vt:lpstr>
      <vt:lpstr>PowerPoint Presentation</vt:lpstr>
      <vt:lpstr>وحال انتهاء العملية في الربع الذي يبدأ في تموز / يوليو وينتهي في ايلول / سبتمبر من العام القادم، سيتولى هونغ زمام الامور بادارته للكيان والذي سيطلق عليه اسم يونايتد رينيوابل انرجي.</vt:lpstr>
      <vt:lpstr>The three companies' combined sales total around $1.35 billion, and their combined output capacity reaches about 5 million kilowatts. United Renewable Energy will be the world's fifth-largest solar panel maker, trailing Chinese and South Korean rivals, according to the Taiwanese research company TrendForce.</vt:lpstr>
      <vt:lpstr>PowerPoint Presentation</vt:lpstr>
      <vt:lpstr>PowerPoint Presentation</vt:lpstr>
      <vt:lpstr>ويصل إجمالي مبيعات الشركات الثلاث مجتمعة نحو 1.35 مليار دولار ، وتبلغ طاقتها الإنتاجية مجتمعة نحو خمسة ملايين كيلوواط. ووفقا  لشركة الأبحاث التايوانية تريندفورس ستصبح شركة يونايتد رينيوابل انرجي خامس أكبر شركة في العالم لتصنيع الألواح الشمسية ، وتحذو بذلك حذو منافسيها الصينيين والكوريين الجنوبيين.</vt:lpstr>
      <vt:lpstr>In line with President Tsai Ing-wen's goal of creating a nuclear-power-free Taiwan by 2025, her administration has been promoting wind and other renewable energy sources. It also seeks to develop related businesses to support this effort.</vt:lpstr>
      <vt:lpstr>Tsai Ing-wen (born 31 August 1956) is a Taiwanese politician, legal scholar, and lawyer currently serving as the President of the Republic of China, commonly known as Taiwan, since May 20, 2016. The first woman to be elected to the office, Tsai is the seventh president of the Republic of China under the 1947 Constitution </vt:lpstr>
      <vt:lpstr>وتماشيا مع هدف رئيسة البلاد تساي إنغ ون في خلق تايوان خالية من الطاقة النووية بحلول عام 2025 ، كانت إدارتها تروج لمصادر الطاقة المستمدة من الرياح ومصادر الطاقة المتجددة الأخرى. كما تسعى الادارة الى تطوير الأعمال ذات الصلة لدعم هذا الجهد.</vt:lpstr>
      <vt:lpstr>The government's involvement in the creation of United Renewable Energy includes investment by the National Development Fund. Corporations under the Ministry of Economic Affairs may also take part.</vt:lpstr>
      <vt:lpstr>Ministry of Economic Affairs Building, Zhongzheng District, Taipei City, Republic of China</vt:lpstr>
      <vt:lpstr>وتتضمن مساهمة الحكومة في تأسيس شركة يونايتد رينيوابل انرجي استثمارا للصندوق الوطني للتنمية. وقد تساهم في ذلك الاستثمار ايضا شركات تابعة لوزارة الشؤون الاقتصادية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Taiwan solar power trio merging to face Chinese competition</dc:title>
  <dc:creator>Noona</dc:creator>
  <cp:lastModifiedBy>Noona</cp:lastModifiedBy>
  <cp:revision>56</cp:revision>
  <dcterms:created xsi:type="dcterms:W3CDTF">2019-04-09T17:57:19Z</dcterms:created>
  <dcterms:modified xsi:type="dcterms:W3CDTF">2019-04-13T14:09:05Z</dcterms:modified>
</cp:coreProperties>
</file>