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5" r:id="rId1"/>
  </p:sldMasterIdLst>
  <p:notesMasterIdLst>
    <p:notesMasterId r:id="rId13"/>
  </p:notesMasterIdLst>
  <p:sldIdLst>
    <p:sldId id="256" r:id="rId2"/>
    <p:sldId id="260" r:id="rId3"/>
    <p:sldId id="258" r:id="rId4"/>
    <p:sldId id="266" r:id="rId5"/>
    <p:sldId id="268" r:id="rId6"/>
    <p:sldId id="264" r:id="rId7"/>
    <p:sldId id="267" r:id="rId8"/>
    <p:sldId id="261" r:id="rId9"/>
    <p:sldId id="265" r:id="rId10"/>
    <p:sldId id="269" r:id="rId11"/>
    <p:sldId id="273" r:id="rId12"/>
  </p:sldIdLst>
  <p:sldSz cx="9144000" cy="5143500" type="screen16x9"/>
  <p:notesSz cx="6858000" cy="9144000"/>
  <p:embeddedFontLst>
    <p:embeddedFont>
      <p:font typeface="AR BERKLEY" pitchFamily="2" charset="0"/>
      <p:regular r:id="rId14"/>
    </p:embeddedFont>
    <p:embeddedFont>
      <p:font typeface="Montserrat" charset="0"/>
      <p:regular r:id="rId15"/>
      <p:bold r:id="rId16"/>
      <p:italic r:id="rId17"/>
      <p:boldItalic r:id="rId18"/>
    </p:embeddedFont>
    <p:embeddedFont>
      <p:font typeface="Andalus" pitchFamily="18" charset="-78"/>
      <p:regular r:id="rId19"/>
    </p:embeddedFont>
    <p:embeddedFont>
      <p:font typeface="Playfair Display" charset="0"/>
      <p:regular r:id="rId20"/>
      <p:bold r:id="rId21"/>
      <p:italic r:id="rId22"/>
      <p:boldItalic r:id="rId23"/>
    </p:embeddedFont>
    <p:embeddedFont>
      <p:font typeface="AR BLANCA" pitchFamily="2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2700" y="1991850"/>
            <a:ext cx="8118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58050" y="3685800"/>
            <a:ext cx="58605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623812" y="4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" name="Google Shape;20;p4"/>
          <p:cNvCxnSpPr/>
          <p:nvPr/>
        </p:nvCxnSpPr>
        <p:spPr>
          <a:xfrm rot="10800000">
            <a:off x="759503" y="1139975"/>
            <a:ext cx="8052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236500" y="3727575"/>
            <a:ext cx="6671100" cy="119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30480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4252325"/>
            <a:ext cx="8229600" cy="8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5975" y="0"/>
            <a:ext cx="9144000" cy="5143500"/>
          </a:xfrm>
          <a:prstGeom prst="rect">
            <a:avLst/>
          </a:prstGeom>
          <a:solidFill>
            <a:srgbClr val="161732">
              <a:alpha val="3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236500" y="3727575"/>
            <a:ext cx="66711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ctrTitle"/>
          </p:nvPr>
        </p:nvSpPr>
        <p:spPr>
          <a:xfrm>
            <a:off x="179512" y="1635646"/>
            <a:ext cx="8451788" cy="31683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AR BERKLEY" pitchFamily="2" charset="0"/>
              </a:rPr>
              <a:t/>
            </a:r>
            <a:br>
              <a:rPr lang="en-US" sz="3600" dirty="0" smtClean="0">
                <a:latin typeface="AR BERKLEY" pitchFamily="2" charset="0"/>
              </a:rPr>
            </a:br>
            <a:r>
              <a:rPr lang="en-US" sz="3600" dirty="0" smtClean="0">
                <a:latin typeface="AR BERKLEY" pitchFamily="2" charset="0"/>
              </a:rPr>
              <a:t/>
            </a:r>
            <a:br>
              <a:rPr lang="en-US" sz="3600" dirty="0" smtClean="0">
                <a:latin typeface="AR BERKLEY" pitchFamily="2" charset="0"/>
              </a:rPr>
            </a:br>
            <a:r>
              <a:rPr lang="en-US" sz="3600" dirty="0" smtClean="0">
                <a:latin typeface="AR BERKLEY" pitchFamily="2" charset="0"/>
              </a:rPr>
              <a:t/>
            </a:r>
            <a:br>
              <a:rPr lang="en-US" sz="3600" dirty="0" smtClean="0">
                <a:latin typeface="AR BERKLEY" pitchFamily="2" charset="0"/>
              </a:rPr>
            </a:br>
            <a:r>
              <a:rPr lang="en-US" sz="3600" dirty="0" smtClean="0">
                <a:latin typeface="AR BERKLEY" pitchFamily="2" charset="0"/>
              </a:rPr>
              <a:t/>
            </a:r>
            <a:br>
              <a:rPr lang="en-US" sz="3600" dirty="0" smtClean="0">
                <a:latin typeface="AR BERKLEY" pitchFamily="2" charset="0"/>
              </a:rPr>
            </a:b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Acceptability</a:t>
            </a:r>
            <a:br>
              <a:rPr lang="en-US" sz="2400" dirty="0" smtClean="0">
                <a:latin typeface="Andalus" pitchFamily="18" charset="-78"/>
                <a:cs typeface="Andalus" pitchFamily="18" charset="-78"/>
              </a:rPr>
            </a:b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By: Dania Abbas M. Ali</a:t>
            </a:r>
            <a:r>
              <a:rPr lang="en-US" sz="3600" dirty="0" smtClean="0">
                <a:latin typeface="AR BERKLEY" pitchFamily="2" charset="0"/>
              </a:rPr>
              <a:t/>
            </a:r>
            <a:br>
              <a:rPr lang="en-US" sz="3600" dirty="0" smtClean="0">
                <a:latin typeface="AR BERKLEY" pitchFamily="2" charset="0"/>
              </a:rPr>
            </a:br>
            <a:r>
              <a:rPr lang="en-US" sz="3600" dirty="0" smtClean="0">
                <a:latin typeface="AR BERKLEY" pitchFamily="2" charset="0"/>
              </a:rPr>
              <a:t> </a:t>
            </a:r>
            <a:endParaRPr sz="3600" dirty="0">
              <a:latin typeface="AR BERKL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79512" y="267494"/>
            <a:ext cx="8784976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 can see from the examples how great a role is played by the context of communication with respect to acceptability. Far more is involved than a comparison of sentences with an all-purpose grammar.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 must also consider factors like these: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(a) how much knowledge is shared or conveyed among participants;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(b) how the participants are trying to monitor or manage the situation; and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(c) how the texts composing the discourse are related to each other. </a:t>
            </a:r>
            <a:endParaRPr lang="ar-IQ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subTitle" idx="4294967295"/>
          </p:nvPr>
        </p:nvSpPr>
        <p:spPr>
          <a:xfrm>
            <a:off x="1275150" y="3934274"/>
            <a:ext cx="6593700" cy="12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Any questions?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find me at @username &amp; user@mail.me</a:t>
            </a:r>
            <a:endParaRPr b="1"/>
          </a:p>
        </p:txBody>
      </p:sp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259632" y="1851670"/>
            <a:ext cx="66967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  <a:latin typeface="AR BLANCA" pitchFamily="2" charset="0"/>
              </a:rPr>
              <a:t>Thank You </a:t>
            </a:r>
            <a:endParaRPr lang="ar-IQ" sz="4800" dirty="0">
              <a:solidFill>
                <a:srgbClr val="FFC000"/>
              </a:solidFill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79512" y="915566"/>
            <a:ext cx="8712968" cy="4278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000" u="sng" dirty="0" smtClean="0">
                <a:solidFill>
                  <a:srgbClr val="FFC000"/>
                </a:solidFill>
              </a:rPr>
              <a:t>Definition </a:t>
            </a:r>
          </a:p>
          <a:p>
            <a:r>
              <a:rPr lang="en-US" u="sng" dirty="0" smtClean="0">
                <a:solidFill>
                  <a:srgbClr val="00B050"/>
                </a:solidFill>
              </a:rPr>
              <a:t>Acceptability is the text receiver’s attitude in communication</a:t>
            </a:r>
            <a:r>
              <a:rPr lang="en-US" dirty="0" smtClean="0">
                <a:solidFill>
                  <a:schemeClr val="bg1"/>
                </a:solidFill>
              </a:rPr>
              <a:t>; acceptability in the sense that text receivers accept a language configuration as a cohesive and coherent text capable of utilization ( i.e., the “</a:t>
            </a:r>
            <a:r>
              <a:rPr lang="en-US" dirty="0" smtClean="0">
                <a:solidFill>
                  <a:srgbClr val="FFC000"/>
                </a:solidFill>
              </a:rPr>
              <a:t>ability to extract operating instructions from the utterance</a:t>
            </a:r>
            <a:r>
              <a:rPr lang="en-US" dirty="0" smtClean="0">
                <a:solidFill>
                  <a:schemeClr val="bg1"/>
                </a:solidFill>
              </a:rPr>
              <a:t>”).</a:t>
            </a:r>
          </a:p>
          <a:p>
            <a:endParaRPr lang="en-US" dirty="0" smtClean="0">
              <a:solidFill>
                <a:schemeClr val="bg1"/>
              </a:solidFill>
              <a:cs typeface="+mj-cs"/>
            </a:endParaRPr>
          </a:p>
          <a:p>
            <a:r>
              <a:rPr lang="en-US" b="1" dirty="0" smtClean="0">
                <a:solidFill>
                  <a:srgbClr val="92D050"/>
                </a:solidFill>
              </a:rPr>
              <a:t>Acceptability and Grammaticality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importance of acceptability gradually emerged during research on how to verify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“</a:t>
            </a:r>
            <a:r>
              <a:rPr lang="en-US" dirty="0" smtClean="0">
                <a:solidFill>
                  <a:srgbClr val="FFC000"/>
                </a:solidFill>
              </a:rPr>
              <a:t>grammar</a:t>
            </a:r>
            <a:r>
              <a:rPr lang="en-US" dirty="0" smtClean="0">
                <a:solidFill>
                  <a:schemeClr val="bg1"/>
                </a:solidFill>
              </a:rPr>
              <a:t>” as an account of all sentences allowed in a language.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Ostensibly, one should be able to present lists of sentences to </a:t>
            </a:r>
            <a:r>
              <a:rPr lang="en-US" dirty="0" smtClean="0">
                <a:solidFill>
                  <a:srgbClr val="FFC000"/>
                </a:solidFill>
              </a:rPr>
              <a:t>informants</a:t>
            </a:r>
            <a:r>
              <a:rPr lang="en-US" dirty="0" smtClean="0">
                <a:solidFill>
                  <a:schemeClr val="bg1"/>
                </a:solidFill>
              </a:rPr>
              <a:t> (native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speakers giving views on their language) to be judged either “</a:t>
            </a:r>
            <a:r>
              <a:rPr lang="en-US" dirty="0" smtClean="0">
                <a:solidFill>
                  <a:srgbClr val="92D050"/>
                </a:solidFill>
              </a:rPr>
              <a:t>grammatical</a:t>
            </a:r>
            <a:r>
              <a:rPr lang="en-US" dirty="0" smtClean="0">
                <a:solidFill>
                  <a:schemeClr val="bg1"/>
                </a:solidFill>
              </a:rPr>
              <a:t>” 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 smtClean="0">
                <a:solidFill>
                  <a:srgbClr val="FFC000"/>
                </a:solidFill>
              </a:rPr>
              <a:t>ungrammatical</a:t>
            </a:r>
            <a:r>
              <a:rPr lang="en-US" dirty="0" smtClean="0">
                <a:solidFill>
                  <a:schemeClr val="bg1"/>
                </a:solidFill>
              </a:rPr>
              <a:t>”.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“grammar” must then be able to generate the former and exclude the latter.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requirement is vastly more ambitious than any in traditional school grammars, because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must expressly exclude vast numbers of sentences which nobody would “</a:t>
            </a:r>
            <a:r>
              <a:rPr lang="en-US" u="sng" dirty="0" smtClean="0">
                <a:solidFill>
                  <a:srgbClr val="92D050"/>
                </a:solidFill>
              </a:rPr>
              <a:t>ever be in danger of forming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ar-IQ" dirty="0" smtClean="0">
              <a:solidFill>
                <a:schemeClr val="bg1"/>
              </a:solidFill>
              <a:cs typeface="+mj-cs"/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267494"/>
            <a:ext cx="43924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solidFill>
                  <a:srgbClr val="92D050"/>
                </a:solidFill>
              </a:rPr>
              <a:t>Acceptability </a:t>
            </a:r>
            <a:endParaRPr lang="ar-IQ" sz="2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51520" y="339502"/>
            <a:ext cx="8640960" cy="50475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Even in early investigations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uniform judgments about sentences were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notoriously hard to obtain.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Lambek sarcastically pointed out the disparity of attitudes: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u="sng" dirty="0" smtClean="0">
                <a:solidFill>
                  <a:schemeClr val="bg1"/>
                </a:solidFill>
              </a:rPr>
              <a:t>At one extreme</a:t>
            </a:r>
            <a:r>
              <a:rPr lang="en-US" dirty="0" smtClean="0">
                <a:solidFill>
                  <a:schemeClr val="bg1"/>
                </a:solidFill>
              </a:rPr>
              <a:t>, there are those who </a:t>
            </a:r>
            <a:r>
              <a:rPr lang="en-US" dirty="0" smtClean="0">
                <a:solidFill>
                  <a:srgbClr val="FFFF00"/>
                </a:solidFill>
              </a:rPr>
              <a:t>call every utterance a sentence</a:t>
            </a:r>
            <a:r>
              <a:rPr lang="en-US" dirty="0" smtClean="0">
                <a:solidFill>
                  <a:schemeClr val="bg1"/>
                </a:solidFill>
              </a:rPr>
              <a:t>, that is</a:t>
            </a:r>
            <a:r>
              <a:rPr lang="en-US" dirty="0" smtClean="0">
                <a:solidFill>
                  <a:srgbClr val="FFFF00"/>
                </a:solidFill>
              </a:rPr>
              <a:t>, any string of words ever mouthed by poet or peasant.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At the other extreme</a:t>
            </a:r>
            <a:r>
              <a:rPr lang="en-US" dirty="0" smtClean="0">
                <a:solidFill>
                  <a:schemeClr val="bg1"/>
                </a:solidFill>
              </a:rPr>
              <a:t>, there are those who </a:t>
            </a:r>
            <a:r>
              <a:rPr lang="en-US" dirty="0" smtClean="0">
                <a:solidFill>
                  <a:srgbClr val="FFFF00"/>
                </a:solidFill>
              </a:rPr>
              <a:t>would declare cannibalism ungrammatical on the grounds that ‘man’ does not belong to the class of food nouns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Lambek is addressing two opposed outlooks on language study: </a:t>
            </a:r>
          </a:p>
          <a:p>
            <a:pPr marL="342900" indent="-342900">
              <a:buAutoNum type="alphaLcParenBoth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lphaLcParenBoth"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insistence on actually occurring grammatical data as all belonging to the language; and </a:t>
            </a:r>
          </a:p>
          <a:p>
            <a:pPr marL="342900" indent="-342900">
              <a:buAutoNum type="alphaLcParenBoth"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belief that a grammar can specify all possible relationships independently of actual occurrences.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 mediate between these opposites, it has become customary to distinguish between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grammaticality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(what is stipulated by an abstract grammar)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acceptability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(what is actually accepted in communication). </a:t>
            </a:r>
            <a:r>
              <a:rPr lang="en-US" dirty="0" smtClean="0">
                <a:solidFill>
                  <a:schemeClr val="bg1"/>
                </a:solidFill>
              </a:rPr>
              <a:t>So far, however, the correlation between these two notions is far from clear. We surmise that the crucial distinction is in fact between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virtual systems and actualization procedures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Actualization</a:t>
            </a:r>
            <a:r>
              <a:rPr lang="en-US" dirty="0" smtClean="0">
                <a:solidFill>
                  <a:schemeClr val="bg1"/>
                </a:solidFill>
              </a:rPr>
              <a:t> can apparently override the organization of virtual systems when appropriate motivation is present.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23528" y="249853"/>
            <a:ext cx="8640960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One </a:t>
            </a:r>
            <a:r>
              <a:rPr lang="en-US" sz="1600" dirty="0" smtClean="0">
                <a:solidFill>
                  <a:schemeClr val="bg1"/>
                </a:solidFill>
              </a:rPr>
              <a:t>simple and frequent practice has been for linguists to</a:t>
            </a:r>
            <a:r>
              <a:rPr lang="en-US" sz="1600" dirty="0" smtClean="0">
                <a:solidFill>
                  <a:srgbClr val="CC3399"/>
                </a:solidFill>
              </a:rPr>
              <a:t> </a:t>
            </a:r>
            <a:r>
              <a:rPr lang="en-US" sz="1600" b="1" dirty="0" smtClean="0">
                <a:solidFill>
                  <a:srgbClr val="CC3399"/>
                </a:solidFill>
              </a:rPr>
              <a:t>invent and judge their own sentences, i.e., to</a:t>
            </a:r>
          </a:p>
          <a:p>
            <a:r>
              <a:rPr lang="en-US" sz="1600" b="1" dirty="0" smtClean="0">
                <a:solidFill>
                  <a:srgbClr val="CC3399"/>
                </a:solidFill>
              </a:rPr>
              <a:t>become the informants themselves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“for a linguist to depend on his own introspection as a means of obtaining data</a:t>
            </a:r>
            <a:r>
              <a:rPr lang="en-US" sz="1600" dirty="0" smtClean="0">
                <a:solidFill>
                  <a:schemeClr val="accent6"/>
                </a:solidFill>
              </a:rPr>
              <a:t>: lengthy exposure to a set  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of examples is likely to blur his judgments, and his reactions will inevitably he prejudiced by his general theoretical position and by the specific hypotheses that predict acceptability judgments</a:t>
            </a:r>
            <a:r>
              <a:rPr lang="en-US" sz="1600" dirty="0" smtClean="0">
                <a:solidFill>
                  <a:schemeClr val="bg1"/>
                </a:solidFill>
              </a:rPr>
              <a:t>”.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rgbClr val="FFC000"/>
                </a:solidFill>
              </a:rPr>
              <a:t>Snow and Meijer </a:t>
            </a:r>
            <a:r>
              <a:rPr lang="en-US" sz="1600" dirty="0" smtClean="0">
                <a:solidFill>
                  <a:schemeClr val="bg1"/>
                </a:solidFill>
              </a:rPr>
              <a:t>(1977) suggest indeed that linguists can develop a special, exceptional ability not found </a:t>
            </a:r>
            <a:r>
              <a:rPr lang="en-US" sz="1600" dirty="0" smtClean="0">
                <a:solidFill>
                  <a:schemeClr val="bg1"/>
                </a:solidFill>
              </a:rPr>
              <a:t>in normal language </a:t>
            </a:r>
            <a:r>
              <a:rPr lang="en-US" sz="1600" dirty="0" smtClean="0">
                <a:solidFill>
                  <a:schemeClr val="bg1"/>
                </a:solidFill>
              </a:rPr>
              <a:t>users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;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their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tests showed that linguists agreed with themselves and each other to a much larger degree, and were much more willing to mark sentences ungrammatical on the basis of syntax alone.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51520" y="0"/>
            <a:ext cx="8640960" cy="4985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 second means of correlating acceptability and grammaticality has been </a:t>
            </a:r>
            <a:r>
              <a:rPr lang="en-US" sz="1600" dirty="0" smtClean="0">
                <a:solidFill>
                  <a:schemeClr val="bg1"/>
                </a:solidFill>
              </a:rPr>
              <a:t>pursued especially </a:t>
            </a:r>
            <a:r>
              <a:rPr lang="en-US" sz="1600" dirty="0" smtClean="0">
                <a:solidFill>
                  <a:schemeClr val="bg1"/>
                </a:solidFill>
              </a:rPr>
              <a:t>by William </a:t>
            </a:r>
            <a:r>
              <a:rPr lang="en-US" sz="1600" dirty="0" err="1" smtClean="0">
                <a:solidFill>
                  <a:schemeClr val="bg1"/>
                </a:solidFill>
              </a:rPr>
              <a:t>Labov</a:t>
            </a:r>
            <a:r>
              <a:rPr lang="en-US" sz="1600" dirty="0" smtClean="0">
                <a:solidFill>
                  <a:schemeClr val="bg1"/>
                </a:solidFill>
              </a:rPr>
              <a:t> and his associates. </a:t>
            </a:r>
            <a:r>
              <a:rPr lang="en-US" sz="1600" dirty="0" smtClean="0">
                <a:solidFill>
                  <a:srgbClr val="FFC000"/>
                </a:solidFill>
              </a:rPr>
              <a:t>He argues that the divergences of usage in various social groups can be accounted for by variable rules rather than strict, infallible ones.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Depending upon social factors, text producers would be able to </a:t>
            </a:r>
            <a:r>
              <a:rPr lang="en-US" sz="1600" dirty="0" smtClean="0">
                <a:solidFill>
                  <a:srgbClr val="92D050"/>
                </a:solidFill>
              </a:rPr>
              <a:t>choose among alternative rules or sets of rules.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Labov’s</a:t>
            </a:r>
            <a:r>
              <a:rPr lang="en-US" sz="1600" dirty="0" smtClean="0">
                <a:solidFill>
                  <a:schemeClr val="bg1"/>
                </a:solidFill>
              </a:rPr>
              <a:t> approach would introduce diversity into a grammar without weakening the distinction </a:t>
            </a:r>
            <a:r>
              <a:rPr lang="en-US" sz="1600" dirty="0" smtClean="0">
                <a:solidFill>
                  <a:schemeClr val="bg1"/>
                </a:solidFill>
              </a:rPr>
              <a:t>between “</a:t>
            </a:r>
            <a:r>
              <a:rPr lang="en-US" sz="1600" dirty="0" smtClean="0">
                <a:solidFill>
                  <a:srgbClr val="FFC000"/>
                </a:solidFill>
              </a:rPr>
              <a:t>grammatical” </a:t>
            </a:r>
            <a:r>
              <a:rPr lang="en-US" sz="1600" dirty="0" smtClean="0">
                <a:solidFill>
                  <a:schemeClr val="bg1"/>
                </a:solidFill>
              </a:rPr>
              <a:t>and</a:t>
            </a:r>
            <a:r>
              <a:rPr lang="en-US" sz="1600" dirty="0" smtClean="0">
                <a:solidFill>
                  <a:srgbClr val="FFC000"/>
                </a:solidFill>
              </a:rPr>
              <a:t> “ungrammatical”.</a:t>
            </a:r>
            <a:endParaRPr lang="en-US" sz="1600" dirty="0" smtClean="0">
              <a:solidFill>
                <a:srgbClr val="FFC000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 </a:t>
            </a:r>
            <a:r>
              <a:rPr lang="en-US" sz="1600" dirty="0" smtClean="0">
                <a:solidFill>
                  <a:schemeClr val="bg1"/>
                </a:solidFill>
              </a:rPr>
              <a:t>third means appears more promising than the first two, namely, to view the production and reception of texts (or sentences) as probabilistic operations. 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Grammar would be a set of “</a:t>
            </a:r>
            <a:r>
              <a:rPr lang="en-US" sz="1600" dirty="0" smtClean="0">
                <a:solidFill>
                  <a:srgbClr val="FFC000"/>
                </a:solidFill>
              </a:rPr>
              <a:t>fuzzy</a:t>
            </a:r>
            <a:r>
              <a:rPr lang="en-US" sz="1600" dirty="0" smtClean="0">
                <a:solidFill>
                  <a:schemeClr val="bg1"/>
                </a:solidFill>
              </a:rPr>
              <a:t>” instructions in which well-</a:t>
            </a:r>
            <a:r>
              <a:rPr lang="en-US" sz="1600" dirty="0" err="1" smtClean="0">
                <a:solidFill>
                  <a:schemeClr val="bg1"/>
                </a:solidFill>
              </a:rPr>
              <a:t>formedness</a:t>
            </a:r>
            <a:r>
              <a:rPr lang="en-US" sz="1600" dirty="0" smtClean="0">
                <a:solidFill>
                  <a:schemeClr val="bg1"/>
                </a:solidFill>
              </a:rPr>
              <a:t> (conformity with the grammar) </a:t>
            </a:r>
            <a:r>
              <a:rPr lang="en-US" sz="1600" dirty="0" smtClean="0">
                <a:solidFill>
                  <a:schemeClr val="bg1"/>
                </a:solidFill>
              </a:rPr>
              <a:t>of </a:t>
            </a:r>
            <a:r>
              <a:rPr lang="en-US" sz="1600" dirty="0" smtClean="0">
                <a:solidFill>
                  <a:srgbClr val="FFC000"/>
                </a:solidFill>
              </a:rPr>
              <a:t>sentences would be located somewhere on a graded scale.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Sentences </a:t>
            </a:r>
            <a:r>
              <a:rPr lang="en-US" sz="1600" dirty="0" smtClean="0">
                <a:solidFill>
                  <a:schemeClr val="bg1"/>
                </a:solidFill>
              </a:rPr>
              <a:t>are regularly judged “</a:t>
            </a:r>
            <a:r>
              <a:rPr lang="en-US" sz="1600" dirty="0" smtClean="0">
                <a:solidFill>
                  <a:srgbClr val="92D050"/>
                </a:solidFill>
              </a:rPr>
              <a:t>grammatical</a:t>
            </a:r>
            <a:r>
              <a:rPr lang="en-US" sz="1600" dirty="0" smtClean="0">
                <a:solidFill>
                  <a:schemeClr val="bg1"/>
                </a:solidFill>
              </a:rPr>
              <a:t>” by an informant when it </a:t>
            </a:r>
            <a:r>
              <a:rPr lang="en-US" sz="1600" dirty="0" smtClean="0">
                <a:solidFill>
                  <a:srgbClr val="92D050"/>
                </a:solidFill>
              </a:rPr>
              <a:t>is easy </a:t>
            </a:r>
            <a:r>
              <a:rPr lang="en-US" sz="1600" dirty="0" smtClean="0">
                <a:solidFill>
                  <a:srgbClr val="92D050"/>
                </a:solidFill>
              </a:rPr>
              <a:t>to imagine possible contexts </a:t>
            </a:r>
            <a:r>
              <a:rPr lang="en-US" sz="1600" dirty="0" smtClean="0">
                <a:solidFill>
                  <a:srgbClr val="92D050"/>
                </a:solidFill>
              </a:rPr>
              <a:t>for them.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23528" y="195486"/>
            <a:ext cx="8496944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correspondences between intentionality and acceptability are exceedingly intricate. Under stress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or time pressure, people often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produce utterances which they might feel disinclined to accept under 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normal circumstances;</a:t>
            </a:r>
            <a:r>
              <a:rPr lang="en-US" dirty="0" smtClean="0">
                <a:solidFill>
                  <a:schemeClr val="bg1"/>
                </a:solidFill>
              </a:rPr>
              <a:t> conversely, they accept utterances from other people which they would be most reluctant to produce.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has been demonstrated that people may not be aware of their own speaking styles, or those of their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social group, and be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surprised to hear authentic recordings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Also, people often go back and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“repair”</a:t>
            </a:r>
            <a:r>
              <a:rPr lang="en-US" dirty="0" smtClean="0">
                <a:solidFill>
                  <a:schemeClr val="bg1"/>
                </a:solidFill>
              </a:rPr>
              <a:t> their utterances when deemed unsatisfactory, even though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their knowledge of the language has not changed at that moment.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In a wider sense of the term, “acceptability”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would subsume acceptance as the active willingness to 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participate in a discourse and share a goal</a:t>
            </a:r>
            <a:r>
              <a:rPr lang="en-US" dirty="0" smtClean="0">
                <a:solidFill>
                  <a:schemeClr val="bg1"/>
                </a:solidFill>
              </a:rPr>
              <a:t>. Acceptance is thus an action in its own right, and entails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entering into discourse interaction, with all attendant consequences. Refusing acceptance is conventionally accomplished by explicit signals, e.g.: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I’m too busy for talking just now.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 don’t care to talk about it.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acceptance of other people’s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goals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may arise from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many diverse motivations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323528" y="195486"/>
            <a:ext cx="8568952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Successful communication clearly demands the ability to detect or infer other participants’ goals on the basis of what they say.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By the same token, text producers must be able to anticipate the receivers’ responses as supportive of 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contrary to a plan.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THWOMLY: We have been all summer in France, you know, and those French trains are all divided up into compartments.... On the way from Paris to Marseilles we had a funny experience. I was sitting next to a Frenchman who was getting off at Lyons...and he was dozing when we got in. So </a:t>
            </a:r>
            <a:r>
              <a:rPr lang="en-US" dirty="0" smtClean="0">
                <a:solidFill>
                  <a:schemeClr val="bg1"/>
                </a:solidFill>
              </a:rPr>
              <a:t>I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smtClean="0">
                <a:solidFill>
                  <a:schemeClr val="bg1"/>
                </a:solidFill>
              </a:rPr>
              <a:t>2] BENCHLEY: Did you get to France at all when you were away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smtClean="0">
                <a:solidFill>
                  <a:schemeClr val="bg1"/>
                </a:solidFill>
              </a:rPr>
              <a:t>3] THWOMLY: This was in France that </a:t>
            </a:r>
            <a:r>
              <a:rPr lang="en-US" dirty="0" err="1" smtClean="0">
                <a:solidFill>
                  <a:schemeClr val="bg1"/>
                </a:solidFill>
              </a:rPr>
              <a:t>I‟m</a:t>
            </a:r>
            <a:r>
              <a:rPr lang="en-US" dirty="0" smtClean="0">
                <a:solidFill>
                  <a:schemeClr val="bg1"/>
                </a:solidFill>
              </a:rPr>
              <a:t> telling you about. On the way from Paris to Marseilles. We got into a railway </a:t>
            </a:r>
            <a:r>
              <a:rPr lang="en-US" dirty="0" smtClean="0">
                <a:solidFill>
                  <a:schemeClr val="bg1"/>
                </a:solidFill>
              </a:rPr>
              <a:t>carriage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smtClean="0">
                <a:solidFill>
                  <a:schemeClr val="bg1"/>
                </a:solidFill>
              </a:rPr>
              <a:t>4] BENCHLEY: The railway carriages there </a:t>
            </a:r>
            <a:r>
              <a:rPr lang="en-US" dirty="0" err="1" smtClean="0">
                <a:solidFill>
                  <a:schemeClr val="bg1"/>
                </a:solidFill>
              </a:rPr>
              <a:t>aren‟t</a:t>
            </a:r>
            <a:r>
              <a:rPr lang="en-US" dirty="0" smtClean="0">
                <a:solidFill>
                  <a:schemeClr val="bg1"/>
                </a:solidFill>
              </a:rPr>
              <a:t> like ours here, are they? </a:t>
            </a:r>
            <a:r>
              <a:rPr lang="en-US" dirty="0" err="1" smtClean="0">
                <a:solidFill>
                  <a:schemeClr val="bg1"/>
                </a:solidFill>
              </a:rPr>
              <a:t>I‟ve</a:t>
            </a:r>
            <a:r>
              <a:rPr lang="en-US" dirty="0" smtClean="0">
                <a:solidFill>
                  <a:schemeClr val="bg1"/>
                </a:solidFill>
              </a:rPr>
              <a:t> seen pictures of them, and they seem to he more like compartments of some sort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smtClean="0">
                <a:solidFill>
                  <a:schemeClr val="bg1"/>
                </a:solidFill>
              </a:rPr>
              <a:t>5] THWOMLY (a little discouraged): That was a French railway carriage I was just describing to you. I sat next to a </a:t>
            </a:r>
            <a:r>
              <a:rPr lang="en-US" dirty="0" smtClean="0">
                <a:solidFill>
                  <a:schemeClr val="bg1"/>
                </a:solidFill>
              </a:rPr>
              <a:t>man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23528" y="771550"/>
            <a:ext cx="8568952" cy="289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[6] BENCHLEY: A Frenchman?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[7] THWOMLY: Sure, a Frenchman. </a:t>
            </a:r>
            <a:r>
              <a:rPr lang="en-US" dirty="0" err="1" smtClean="0">
                <a:solidFill>
                  <a:schemeClr val="bg1"/>
                </a:solidFill>
              </a:rPr>
              <a:t>That‟s</a:t>
            </a:r>
            <a:r>
              <a:rPr lang="en-US" dirty="0" smtClean="0">
                <a:solidFill>
                  <a:schemeClr val="bg1"/>
                </a:solidFill>
              </a:rPr>
              <a:t> the point.</a:t>
            </a:r>
            <a:endParaRPr lang="ar-IQ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smtClean="0">
                <a:solidFill>
                  <a:schemeClr val="bg1"/>
                </a:solidFill>
              </a:rPr>
              <a:t>8] BENCHLEY: Oh, I see.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[9] THWOMLY: Well, the Frenchman was asleep, and when we got in I stumbled over his feet. So he woke up and said something in French which I </a:t>
            </a:r>
            <a:r>
              <a:rPr lang="en-US" dirty="0" err="1" smtClean="0">
                <a:solidFill>
                  <a:schemeClr val="bg1"/>
                </a:solidFill>
              </a:rPr>
              <a:t>couldn‟t</a:t>
            </a:r>
            <a:r>
              <a:rPr lang="en-US" dirty="0" smtClean="0">
                <a:solidFill>
                  <a:schemeClr val="bg1"/>
                </a:solidFill>
              </a:rPr>
              <a:t> understand ...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[10] BENCHLEY: You were across the border into France, then?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[11] THWOMLY (giving the whole thing up as a bad job ): And what did you do this summer?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79512" y="267494"/>
            <a:ext cx="8784976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This </a:t>
            </a:r>
            <a:r>
              <a:rPr lang="en-US" sz="1600" dirty="0" smtClean="0">
                <a:solidFill>
                  <a:schemeClr val="bg1"/>
                </a:solidFill>
              </a:rPr>
              <a:t>conversation, though somewhat fantastic, is a good illustration of how a discourse participant draws </a:t>
            </a:r>
            <a:r>
              <a:rPr lang="en-US" sz="1600" dirty="0" smtClean="0">
                <a:solidFill>
                  <a:schemeClr val="bg1"/>
                </a:solidFill>
              </a:rPr>
              <a:t>up a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plan</a:t>
            </a:r>
            <a:r>
              <a:rPr lang="en-US" sz="1600" dirty="0" smtClean="0">
                <a:solidFill>
                  <a:schemeClr val="bg1"/>
                </a:solidFill>
              </a:rPr>
              <a:t> and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predicts the contributions of others</a:t>
            </a:r>
            <a:r>
              <a:rPr lang="en-US" sz="1600" dirty="0" smtClean="0">
                <a:solidFill>
                  <a:schemeClr val="bg1"/>
                </a:solidFill>
              </a:rPr>
              <a:t>. If the others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deny acceptance of the plan</a:t>
            </a:r>
            <a:r>
              <a:rPr lang="en-US" sz="1600" dirty="0" smtClean="0">
                <a:solidFill>
                  <a:schemeClr val="bg1"/>
                </a:solidFill>
              </a:rPr>
              <a:t>, thus violating the principle of </a:t>
            </a:r>
            <a:r>
              <a:rPr lang="en-US" sz="1600" b="1" dirty="0" smtClean="0">
                <a:solidFill>
                  <a:schemeClr val="bg1"/>
                </a:solidFill>
              </a:rPr>
              <a:t>cooperation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textuality</a:t>
            </a:r>
            <a:r>
              <a:rPr lang="en-US" sz="1600" dirty="0" smtClean="0">
                <a:solidFill>
                  <a:schemeClr val="bg1"/>
                </a:solidFill>
              </a:rPr>
              <a:t> can be impaired. It follows that an unwilling participant could block </a:t>
            </a:r>
            <a:r>
              <a:rPr lang="en-US" sz="1600" b="1" dirty="0" smtClean="0">
                <a:solidFill>
                  <a:schemeClr val="bg1"/>
                </a:solidFill>
              </a:rPr>
              <a:t>a </a:t>
            </a:r>
            <a:r>
              <a:rPr lang="en-US" sz="1600" dirty="0" smtClean="0">
                <a:solidFill>
                  <a:schemeClr val="bg1"/>
                </a:solidFill>
              </a:rPr>
              <a:t>discourse by refusing acceptance, e.g.,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by not recovering or upholding coherence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we used the notion of topic to describe text-world concepts with the greatest density of linkage to other </a:t>
            </a:r>
            <a:r>
              <a:rPr lang="en-US" sz="1600" dirty="0" smtClean="0">
                <a:solidFill>
                  <a:schemeClr val="bg1"/>
                </a:solidFill>
              </a:rPr>
              <a:t>concepts. Unless topic concepts are </a:t>
            </a:r>
            <a:r>
              <a:rPr lang="en-US" sz="1600" dirty="0" smtClean="0">
                <a:solidFill>
                  <a:srgbClr val="C00000"/>
                </a:solidFill>
              </a:rPr>
              <a:t>activated</a:t>
            </a:r>
            <a:r>
              <a:rPr lang="en-US" sz="1600" dirty="0" smtClean="0">
                <a:solidFill>
                  <a:schemeClr val="bg1"/>
                </a:solidFill>
              </a:rPr>
              <a:t>, the processing of the textual world is not feasible because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there are no control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centers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 show the main ideas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thar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1417</Words>
  <Application>Microsoft Office PowerPoint</Application>
  <PresentationFormat>On-screen Show (16:9)</PresentationFormat>
  <Paragraphs>137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 BERKLEY</vt:lpstr>
      <vt:lpstr>Montserrat</vt:lpstr>
      <vt:lpstr>Andalus</vt:lpstr>
      <vt:lpstr>Playfair Display</vt:lpstr>
      <vt:lpstr>Times New Roman</vt:lpstr>
      <vt:lpstr>AR BLANCA</vt:lpstr>
      <vt:lpstr>Katharine template</vt:lpstr>
      <vt:lpstr>    Acceptability By: Dania Abbas M. Ali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HP</cp:lastModifiedBy>
  <cp:revision>40</cp:revision>
  <dcterms:modified xsi:type="dcterms:W3CDTF">2019-04-10T17:29:28Z</dcterms:modified>
</cp:coreProperties>
</file>