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76" r:id="rId4"/>
    <p:sldId id="257" r:id="rId5"/>
    <p:sldId id="258" r:id="rId6"/>
    <p:sldId id="259" r:id="rId7"/>
    <p:sldId id="260" r:id="rId8"/>
    <p:sldId id="261" r:id="rId9"/>
    <p:sldId id="262" r:id="rId10"/>
    <p:sldId id="263" r:id="rId11"/>
    <p:sldId id="264" r:id="rId12"/>
    <p:sldId id="283" r:id="rId13"/>
    <p:sldId id="265" r:id="rId14"/>
    <p:sldId id="266" r:id="rId15"/>
    <p:sldId id="281" r:id="rId16"/>
    <p:sldId id="267" r:id="rId17"/>
    <p:sldId id="284" r:id="rId18"/>
    <p:sldId id="268" r:id="rId19"/>
    <p:sldId id="269" r:id="rId20"/>
    <p:sldId id="285" r:id="rId21"/>
    <p:sldId id="270" r:id="rId22"/>
    <p:sldId id="271" r:id="rId23"/>
    <p:sldId id="272" r:id="rId24"/>
    <p:sldId id="286" r:id="rId25"/>
    <p:sldId id="273" r:id="rId26"/>
    <p:sldId id="274" r:id="rId27"/>
    <p:sldId id="275" r:id="rId28"/>
    <p:sldId id="287" r:id="rId29"/>
    <p:sldId id="277" r:id="rId30"/>
    <p:sldId id="278" r:id="rId31"/>
    <p:sldId id="279" r:id="rId32"/>
    <p:sldId id="288" r:id="rId33"/>
    <p:sldId id="28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3" d="100"/>
          <a:sy n="83" d="100"/>
        </p:scale>
        <p:origin x="27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73A3C-37AA-4D2D-B2B7-9E91F746CD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3C2256-9DBD-4035-96F8-FF8C7A5D2B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905E0E-9E00-457C-8C1A-3BC80ED25E88}"/>
              </a:ext>
            </a:extLst>
          </p:cNvPr>
          <p:cNvSpPr>
            <a:spLocks noGrp="1"/>
          </p:cNvSpPr>
          <p:nvPr>
            <p:ph type="dt" sz="half" idx="10"/>
          </p:nvPr>
        </p:nvSpPr>
        <p:spPr/>
        <p:txBody>
          <a:bodyPr/>
          <a:lstStyle/>
          <a:p>
            <a:fld id="{A1DA64D2-72F7-4140-AFE2-D3231E84E776}" type="datetimeFigureOut">
              <a:rPr lang="en-US" smtClean="0"/>
              <a:t>4/6/2019</a:t>
            </a:fld>
            <a:endParaRPr lang="en-US"/>
          </a:p>
        </p:txBody>
      </p:sp>
      <p:sp>
        <p:nvSpPr>
          <p:cNvPr id="5" name="Footer Placeholder 4">
            <a:extLst>
              <a:ext uri="{FF2B5EF4-FFF2-40B4-BE49-F238E27FC236}">
                <a16:creationId xmlns:a16="http://schemas.microsoft.com/office/drawing/2014/main" id="{5A0B7646-F77B-4BC5-8F96-542A43D0AA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324CF8-6E56-439E-8E03-82FB3BEC1150}"/>
              </a:ext>
            </a:extLst>
          </p:cNvPr>
          <p:cNvSpPr>
            <a:spLocks noGrp="1"/>
          </p:cNvSpPr>
          <p:nvPr>
            <p:ph type="sldNum" sz="quarter" idx="12"/>
          </p:nvPr>
        </p:nvSpPr>
        <p:spPr/>
        <p:txBody>
          <a:bodyPr/>
          <a:lstStyle/>
          <a:p>
            <a:fld id="{B7FAFF74-6FFB-488C-B436-10CC505BB558}" type="slidenum">
              <a:rPr lang="en-US" smtClean="0"/>
              <a:t>‹#›</a:t>
            </a:fld>
            <a:endParaRPr lang="en-US"/>
          </a:p>
        </p:txBody>
      </p:sp>
    </p:spTree>
    <p:extLst>
      <p:ext uri="{BB962C8B-B14F-4D97-AF65-F5344CB8AC3E}">
        <p14:creationId xmlns:p14="http://schemas.microsoft.com/office/powerpoint/2010/main" val="1195340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6E3D1-8F40-4C51-81F0-E451681A78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7703F5-34EA-4A58-9F70-FA8B0E63C9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600F81-A9E9-4A2E-90D5-50D6B25D1828}"/>
              </a:ext>
            </a:extLst>
          </p:cNvPr>
          <p:cNvSpPr>
            <a:spLocks noGrp="1"/>
          </p:cNvSpPr>
          <p:nvPr>
            <p:ph type="dt" sz="half" idx="10"/>
          </p:nvPr>
        </p:nvSpPr>
        <p:spPr/>
        <p:txBody>
          <a:bodyPr/>
          <a:lstStyle/>
          <a:p>
            <a:fld id="{A1DA64D2-72F7-4140-AFE2-D3231E84E776}" type="datetimeFigureOut">
              <a:rPr lang="en-US" smtClean="0"/>
              <a:t>4/6/2019</a:t>
            </a:fld>
            <a:endParaRPr lang="en-US"/>
          </a:p>
        </p:txBody>
      </p:sp>
      <p:sp>
        <p:nvSpPr>
          <p:cNvPr id="5" name="Footer Placeholder 4">
            <a:extLst>
              <a:ext uri="{FF2B5EF4-FFF2-40B4-BE49-F238E27FC236}">
                <a16:creationId xmlns:a16="http://schemas.microsoft.com/office/drawing/2014/main" id="{DCA931DF-63AE-4017-B7BF-68B4E309A5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D2244E-C869-440B-99C0-03F2033A0DCD}"/>
              </a:ext>
            </a:extLst>
          </p:cNvPr>
          <p:cNvSpPr>
            <a:spLocks noGrp="1"/>
          </p:cNvSpPr>
          <p:nvPr>
            <p:ph type="sldNum" sz="quarter" idx="12"/>
          </p:nvPr>
        </p:nvSpPr>
        <p:spPr/>
        <p:txBody>
          <a:bodyPr/>
          <a:lstStyle/>
          <a:p>
            <a:fld id="{B7FAFF74-6FFB-488C-B436-10CC505BB558}" type="slidenum">
              <a:rPr lang="en-US" smtClean="0"/>
              <a:t>‹#›</a:t>
            </a:fld>
            <a:endParaRPr lang="en-US"/>
          </a:p>
        </p:txBody>
      </p:sp>
    </p:spTree>
    <p:extLst>
      <p:ext uri="{BB962C8B-B14F-4D97-AF65-F5344CB8AC3E}">
        <p14:creationId xmlns:p14="http://schemas.microsoft.com/office/powerpoint/2010/main" val="1930475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174F8A-7A9C-461B-B7A9-8F9679E722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00DB04-0DB7-4CA0-9104-FB923FE777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A0F3D2-1AE7-4558-997D-F244BEE5C28B}"/>
              </a:ext>
            </a:extLst>
          </p:cNvPr>
          <p:cNvSpPr>
            <a:spLocks noGrp="1"/>
          </p:cNvSpPr>
          <p:nvPr>
            <p:ph type="dt" sz="half" idx="10"/>
          </p:nvPr>
        </p:nvSpPr>
        <p:spPr/>
        <p:txBody>
          <a:bodyPr/>
          <a:lstStyle/>
          <a:p>
            <a:fld id="{A1DA64D2-72F7-4140-AFE2-D3231E84E776}" type="datetimeFigureOut">
              <a:rPr lang="en-US" smtClean="0"/>
              <a:t>4/6/2019</a:t>
            </a:fld>
            <a:endParaRPr lang="en-US"/>
          </a:p>
        </p:txBody>
      </p:sp>
      <p:sp>
        <p:nvSpPr>
          <p:cNvPr id="5" name="Footer Placeholder 4">
            <a:extLst>
              <a:ext uri="{FF2B5EF4-FFF2-40B4-BE49-F238E27FC236}">
                <a16:creationId xmlns:a16="http://schemas.microsoft.com/office/drawing/2014/main" id="{ABBD4BBD-E0B1-45AF-8D94-EDFA6E8F25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0D6F0A-8CC1-410D-AC86-814ECFCA060B}"/>
              </a:ext>
            </a:extLst>
          </p:cNvPr>
          <p:cNvSpPr>
            <a:spLocks noGrp="1"/>
          </p:cNvSpPr>
          <p:nvPr>
            <p:ph type="sldNum" sz="quarter" idx="12"/>
          </p:nvPr>
        </p:nvSpPr>
        <p:spPr/>
        <p:txBody>
          <a:bodyPr/>
          <a:lstStyle/>
          <a:p>
            <a:fld id="{B7FAFF74-6FFB-488C-B436-10CC505BB558}" type="slidenum">
              <a:rPr lang="en-US" smtClean="0"/>
              <a:t>‹#›</a:t>
            </a:fld>
            <a:endParaRPr lang="en-US"/>
          </a:p>
        </p:txBody>
      </p:sp>
    </p:spTree>
    <p:extLst>
      <p:ext uri="{BB962C8B-B14F-4D97-AF65-F5344CB8AC3E}">
        <p14:creationId xmlns:p14="http://schemas.microsoft.com/office/powerpoint/2010/main" val="3661246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58CA3-05B8-471D-AD7C-44265A6575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688114-A501-4202-9F21-E39D10D67F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27564F-85A5-4626-945F-41D59136BCE7}"/>
              </a:ext>
            </a:extLst>
          </p:cNvPr>
          <p:cNvSpPr>
            <a:spLocks noGrp="1"/>
          </p:cNvSpPr>
          <p:nvPr>
            <p:ph type="dt" sz="half" idx="10"/>
          </p:nvPr>
        </p:nvSpPr>
        <p:spPr/>
        <p:txBody>
          <a:bodyPr/>
          <a:lstStyle/>
          <a:p>
            <a:fld id="{A1DA64D2-72F7-4140-AFE2-D3231E84E776}" type="datetimeFigureOut">
              <a:rPr lang="en-US" smtClean="0"/>
              <a:t>4/6/2019</a:t>
            </a:fld>
            <a:endParaRPr lang="en-US"/>
          </a:p>
        </p:txBody>
      </p:sp>
      <p:sp>
        <p:nvSpPr>
          <p:cNvPr id="5" name="Footer Placeholder 4">
            <a:extLst>
              <a:ext uri="{FF2B5EF4-FFF2-40B4-BE49-F238E27FC236}">
                <a16:creationId xmlns:a16="http://schemas.microsoft.com/office/drawing/2014/main" id="{4F63535D-19F7-4E8C-9394-44248ADC95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869393-0E65-4134-8950-095469D81F7C}"/>
              </a:ext>
            </a:extLst>
          </p:cNvPr>
          <p:cNvSpPr>
            <a:spLocks noGrp="1"/>
          </p:cNvSpPr>
          <p:nvPr>
            <p:ph type="sldNum" sz="quarter" idx="12"/>
          </p:nvPr>
        </p:nvSpPr>
        <p:spPr/>
        <p:txBody>
          <a:bodyPr/>
          <a:lstStyle/>
          <a:p>
            <a:fld id="{B7FAFF74-6FFB-488C-B436-10CC505BB558}" type="slidenum">
              <a:rPr lang="en-US" smtClean="0"/>
              <a:t>‹#›</a:t>
            </a:fld>
            <a:endParaRPr lang="en-US"/>
          </a:p>
        </p:txBody>
      </p:sp>
    </p:spTree>
    <p:extLst>
      <p:ext uri="{BB962C8B-B14F-4D97-AF65-F5344CB8AC3E}">
        <p14:creationId xmlns:p14="http://schemas.microsoft.com/office/powerpoint/2010/main" val="410207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D9D27-9814-49AC-BDE2-D350063FD4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01F94E-F8C7-43A3-8876-E1EE38BC2C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8B186E-E6B4-474F-9AB8-1F3EDAA974A0}"/>
              </a:ext>
            </a:extLst>
          </p:cNvPr>
          <p:cNvSpPr>
            <a:spLocks noGrp="1"/>
          </p:cNvSpPr>
          <p:nvPr>
            <p:ph type="dt" sz="half" idx="10"/>
          </p:nvPr>
        </p:nvSpPr>
        <p:spPr/>
        <p:txBody>
          <a:bodyPr/>
          <a:lstStyle/>
          <a:p>
            <a:fld id="{A1DA64D2-72F7-4140-AFE2-D3231E84E776}" type="datetimeFigureOut">
              <a:rPr lang="en-US" smtClean="0"/>
              <a:t>4/6/2019</a:t>
            </a:fld>
            <a:endParaRPr lang="en-US"/>
          </a:p>
        </p:txBody>
      </p:sp>
      <p:sp>
        <p:nvSpPr>
          <p:cNvPr id="5" name="Footer Placeholder 4">
            <a:extLst>
              <a:ext uri="{FF2B5EF4-FFF2-40B4-BE49-F238E27FC236}">
                <a16:creationId xmlns:a16="http://schemas.microsoft.com/office/drawing/2014/main" id="{D42D9D3D-C2B9-408F-85BF-CFCB652A6E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BEBDD0-0172-438E-B6B5-9AEA7456B594}"/>
              </a:ext>
            </a:extLst>
          </p:cNvPr>
          <p:cNvSpPr>
            <a:spLocks noGrp="1"/>
          </p:cNvSpPr>
          <p:nvPr>
            <p:ph type="sldNum" sz="quarter" idx="12"/>
          </p:nvPr>
        </p:nvSpPr>
        <p:spPr/>
        <p:txBody>
          <a:bodyPr/>
          <a:lstStyle/>
          <a:p>
            <a:fld id="{B7FAFF74-6FFB-488C-B436-10CC505BB558}" type="slidenum">
              <a:rPr lang="en-US" smtClean="0"/>
              <a:t>‹#›</a:t>
            </a:fld>
            <a:endParaRPr lang="en-US"/>
          </a:p>
        </p:txBody>
      </p:sp>
    </p:spTree>
    <p:extLst>
      <p:ext uri="{BB962C8B-B14F-4D97-AF65-F5344CB8AC3E}">
        <p14:creationId xmlns:p14="http://schemas.microsoft.com/office/powerpoint/2010/main" val="3504836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80091-CA30-4693-9B86-A1E7999DB9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7E5FB0-CCFE-430C-9D66-01E08C9214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73616B-763E-4F34-A22E-234DD62654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BD0856-EA12-4B78-90AD-DCAA20CCBEE7}"/>
              </a:ext>
            </a:extLst>
          </p:cNvPr>
          <p:cNvSpPr>
            <a:spLocks noGrp="1"/>
          </p:cNvSpPr>
          <p:nvPr>
            <p:ph type="dt" sz="half" idx="10"/>
          </p:nvPr>
        </p:nvSpPr>
        <p:spPr/>
        <p:txBody>
          <a:bodyPr/>
          <a:lstStyle/>
          <a:p>
            <a:fld id="{A1DA64D2-72F7-4140-AFE2-D3231E84E776}" type="datetimeFigureOut">
              <a:rPr lang="en-US" smtClean="0"/>
              <a:t>4/6/2019</a:t>
            </a:fld>
            <a:endParaRPr lang="en-US"/>
          </a:p>
        </p:txBody>
      </p:sp>
      <p:sp>
        <p:nvSpPr>
          <p:cNvPr id="6" name="Footer Placeholder 5">
            <a:extLst>
              <a:ext uri="{FF2B5EF4-FFF2-40B4-BE49-F238E27FC236}">
                <a16:creationId xmlns:a16="http://schemas.microsoft.com/office/drawing/2014/main" id="{1B35E168-E108-4933-8B7A-1C2FC8A66F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8BB755-89D6-4072-AEAE-11F4C8AD278D}"/>
              </a:ext>
            </a:extLst>
          </p:cNvPr>
          <p:cNvSpPr>
            <a:spLocks noGrp="1"/>
          </p:cNvSpPr>
          <p:nvPr>
            <p:ph type="sldNum" sz="quarter" idx="12"/>
          </p:nvPr>
        </p:nvSpPr>
        <p:spPr/>
        <p:txBody>
          <a:bodyPr/>
          <a:lstStyle/>
          <a:p>
            <a:fld id="{B7FAFF74-6FFB-488C-B436-10CC505BB558}" type="slidenum">
              <a:rPr lang="en-US" smtClean="0"/>
              <a:t>‹#›</a:t>
            </a:fld>
            <a:endParaRPr lang="en-US"/>
          </a:p>
        </p:txBody>
      </p:sp>
    </p:spTree>
    <p:extLst>
      <p:ext uri="{BB962C8B-B14F-4D97-AF65-F5344CB8AC3E}">
        <p14:creationId xmlns:p14="http://schemas.microsoft.com/office/powerpoint/2010/main" val="4171663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5CDE2-88A3-4D2C-98AF-9AC80F31DA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989CE2-47C2-4199-BDA0-2E717A7678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16F704-6EFB-4BBD-810D-B0642F9127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94D748-05DC-4C92-9FDF-32A17D040A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AAB565-CFBB-4388-8DF6-BD7271DE93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3EB19E-3394-4B72-A189-263737264139}"/>
              </a:ext>
            </a:extLst>
          </p:cNvPr>
          <p:cNvSpPr>
            <a:spLocks noGrp="1"/>
          </p:cNvSpPr>
          <p:nvPr>
            <p:ph type="dt" sz="half" idx="10"/>
          </p:nvPr>
        </p:nvSpPr>
        <p:spPr/>
        <p:txBody>
          <a:bodyPr/>
          <a:lstStyle/>
          <a:p>
            <a:fld id="{A1DA64D2-72F7-4140-AFE2-D3231E84E776}" type="datetimeFigureOut">
              <a:rPr lang="en-US" smtClean="0"/>
              <a:t>4/6/2019</a:t>
            </a:fld>
            <a:endParaRPr lang="en-US"/>
          </a:p>
        </p:txBody>
      </p:sp>
      <p:sp>
        <p:nvSpPr>
          <p:cNvPr id="8" name="Footer Placeholder 7">
            <a:extLst>
              <a:ext uri="{FF2B5EF4-FFF2-40B4-BE49-F238E27FC236}">
                <a16:creationId xmlns:a16="http://schemas.microsoft.com/office/drawing/2014/main" id="{4F1AE201-9604-43DE-8F6B-4AB5AC061A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E3B10C-9A01-4CE7-A9DA-A91CB4AA1AD6}"/>
              </a:ext>
            </a:extLst>
          </p:cNvPr>
          <p:cNvSpPr>
            <a:spLocks noGrp="1"/>
          </p:cNvSpPr>
          <p:nvPr>
            <p:ph type="sldNum" sz="quarter" idx="12"/>
          </p:nvPr>
        </p:nvSpPr>
        <p:spPr/>
        <p:txBody>
          <a:bodyPr/>
          <a:lstStyle/>
          <a:p>
            <a:fld id="{B7FAFF74-6FFB-488C-B436-10CC505BB558}" type="slidenum">
              <a:rPr lang="en-US" smtClean="0"/>
              <a:t>‹#›</a:t>
            </a:fld>
            <a:endParaRPr lang="en-US"/>
          </a:p>
        </p:txBody>
      </p:sp>
    </p:spTree>
    <p:extLst>
      <p:ext uri="{BB962C8B-B14F-4D97-AF65-F5344CB8AC3E}">
        <p14:creationId xmlns:p14="http://schemas.microsoft.com/office/powerpoint/2010/main" val="1393869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195B2-43F4-4748-8870-6511A72E6F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C6896A-2DA5-4173-A6D2-E98502630DF5}"/>
              </a:ext>
            </a:extLst>
          </p:cNvPr>
          <p:cNvSpPr>
            <a:spLocks noGrp="1"/>
          </p:cNvSpPr>
          <p:nvPr>
            <p:ph type="dt" sz="half" idx="10"/>
          </p:nvPr>
        </p:nvSpPr>
        <p:spPr/>
        <p:txBody>
          <a:bodyPr/>
          <a:lstStyle/>
          <a:p>
            <a:fld id="{A1DA64D2-72F7-4140-AFE2-D3231E84E776}" type="datetimeFigureOut">
              <a:rPr lang="en-US" smtClean="0"/>
              <a:t>4/6/2019</a:t>
            </a:fld>
            <a:endParaRPr lang="en-US"/>
          </a:p>
        </p:txBody>
      </p:sp>
      <p:sp>
        <p:nvSpPr>
          <p:cNvPr id="4" name="Footer Placeholder 3">
            <a:extLst>
              <a:ext uri="{FF2B5EF4-FFF2-40B4-BE49-F238E27FC236}">
                <a16:creationId xmlns:a16="http://schemas.microsoft.com/office/drawing/2014/main" id="{BC2F2B75-B2DA-4550-A924-6B3C1FF533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F32B15-AFD2-42AA-81B2-21C8CCD7541B}"/>
              </a:ext>
            </a:extLst>
          </p:cNvPr>
          <p:cNvSpPr>
            <a:spLocks noGrp="1"/>
          </p:cNvSpPr>
          <p:nvPr>
            <p:ph type="sldNum" sz="quarter" idx="12"/>
          </p:nvPr>
        </p:nvSpPr>
        <p:spPr/>
        <p:txBody>
          <a:bodyPr/>
          <a:lstStyle/>
          <a:p>
            <a:fld id="{B7FAFF74-6FFB-488C-B436-10CC505BB558}" type="slidenum">
              <a:rPr lang="en-US" smtClean="0"/>
              <a:t>‹#›</a:t>
            </a:fld>
            <a:endParaRPr lang="en-US"/>
          </a:p>
        </p:txBody>
      </p:sp>
    </p:spTree>
    <p:extLst>
      <p:ext uri="{BB962C8B-B14F-4D97-AF65-F5344CB8AC3E}">
        <p14:creationId xmlns:p14="http://schemas.microsoft.com/office/powerpoint/2010/main" val="3550068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4B147C-2ABA-44DA-A7C4-C58042C3CF8E}"/>
              </a:ext>
            </a:extLst>
          </p:cNvPr>
          <p:cNvSpPr>
            <a:spLocks noGrp="1"/>
          </p:cNvSpPr>
          <p:nvPr>
            <p:ph type="dt" sz="half" idx="10"/>
          </p:nvPr>
        </p:nvSpPr>
        <p:spPr/>
        <p:txBody>
          <a:bodyPr/>
          <a:lstStyle/>
          <a:p>
            <a:fld id="{A1DA64D2-72F7-4140-AFE2-D3231E84E776}" type="datetimeFigureOut">
              <a:rPr lang="en-US" smtClean="0"/>
              <a:t>4/6/2019</a:t>
            </a:fld>
            <a:endParaRPr lang="en-US"/>
          </a:p>
        </p:txBody>
      </p:sp>
      <p:sp>
        <p:nvSpPr>
          <p:cNvPr id="3" name="Footer Placeholder 2">
            <a:extLst>
              <a:ext uri="{FF2B5EF4-FFF2-40B4-BE49-F238E27FC236}">
                <a16:creationId xmlns:a16="http://schemas.microsoft.com/office/drawing/2014/main" id="{DC0B5472-2368-47C8-B915-2EA48C66FC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4A2A1C-6FA6-4CEF-8485-90C4CA33E540}"/>
              </a:ext>
            </a:extLst>
          </p:cNvPr>
          <p:cNvSpPr>
            <a:spLocks noGrp="1"/>
          </p:cNvSpPr>
          <p:nvPr>
            <p:ph type="sldNum" sz="quarter" idx="12"/>
          </p:nvPr>
        </p:nvSpPr>
        <p:spPr/>
        <p:txBody>
          <a:bodyPr/>
          <a:lstStyle/>
          <a:p>
            <a:fld id="{B7FAFF74-6FFB-488C-B436-10CC505BB558}" type="slidenum">
              <a:rPr lang="en-US" smtClean="0"/>
              <a:t>‹#›</a:t>
            </a:fld>
            <a:endParaRPr lang="en-US"/>
          </a:p>
        </p:txBody>
      </p:sp>
    </p:spTree>
    <p:extLst>
      <p:ext uri="{BB962C8B-B14F-4D97-AF65-F5344CB8AC3E}">
        <p14:creationId xmlns:p14="http://schemas.microsoft.com/office/powerpoint/2010/main" val="147223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D5D89-CCDB-4E74-9C3A-EB69C9467E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8390C2-D640-458A-97A9-E111A1A02A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9BECE4-D189-4676-9525-5EF0E40DEA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0EB977-2003-4245-B75D-6362DB67CF97}"/>
              </a:ext>
            </a:extLst>
          </p:cNvPr>
          <p:cNvSpPr>
            <a:spLocks noGrp="1"/>
          </p:cNvSpPr>
          <p:nvPr>
            <p:ph type="dt" sz="half" idx="10"/>
          </p:nvPr>
        </p:nvSpPr>
        <p:spPr/>
        <p:txBody>
          <a:bodyPr/>
          <a:lstStyle/>
          <a:p>
            <a:fld id="{A1DA64D2-72F7-4140-AFE2-D3231E84E776}" type="datetimeFigureOut">
              <a:rPr lang="en-US" smtClean="0"/>
              <a:t>4/6/2019</a:t>
            </a:fld>
            <a:endParaRPr lang="en-US"/>
          </a:p>
        </p:txBody>
      </p:sp>
      <p:sp>
        <p:nvSpPr>
          <p:cNvPr id="6" name="Footer Placeholder 5">
            <a:extLst>
              <a:ext uri="{FF2B5EF4-FFF2-40B4-BE49-F238E27FC236}">
                <a16:creationId xmlns:a16="http://schemas.microsoft.com/office/drawing/2014/main" id="{6EA2FEBC-AA0C-406A-B461-E6D0B88D59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3C65F8-1CA4-49F3-A774-D2A547265BB7}"/>
              </a:ext>
            </a:extLst>
          </p:cNvPr>
          <p:cNvSpPr>
            <a:spLocks noGrp="1"/>
          </p:cNvSpPr>
          <p:nvPr>
            <p:ph type="sldNum" sz="quarter" idx="12"/>
          </p:nvPr>
        </p:nvSpPr>
        <p:spPr/>
        <p:txBody>
          <a:bodyPr/>
          <a:lstStyle/>
          <a:p>
            <a:fld id="{B7FAFF74-6FFB-488C-B436-10CC505BB558}" type="slidenum">
              <a:rPr lang="en-US" smtClean="0"/>
              <a:t>‹#›</a:t>
            </a:fld>
            <a:endParaRPr lang="en-US"/>
          </a:p>
        </p:txBody>
      </p:sp>
    </p:spTree>
    <p:extLst>
      <p:ext uri="{BB962C8B-B14F-4D97-AF65-F5344CB8AC3E}">
        <p14:creationId xmlns:p14="http://schemas.microsoft.com/office/powerpoint/2010/main" val="4108030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494BE-EA71-4F9D-B90F-D2AC5EECE0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95AF7C-0A53-4DF7-B2D2-D592B8AA87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54CC6A-2092-4248-B00B-454DB6FF67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181F3F-2184-4113-B203-A61B2D9703D0}"/>
              </a:ext>
            </a:extLst>
          </p:cNvPr>
          <p:cNvSpPr>
            <a:spLocks noGrp="1"/>
          </p:cNvSpPr>
          <p:nvPr>
            <p:ph type="dt" sz="half" idx="10"/>
          </p:nvPr>
        </p:nvSpPr>
        <p:spPr/>
        <p:txBody>
          <a:bodyPr/>
          <a:lstStyle/>
          <a:p>
            <a:fld id="{A1DA64D2-72F7-4140-AFE2-D3231E84E776}" type="datetimeFigureOut">
              <a:rPr lang="en-US" smtClean="0"/>
              <a:t>4/6/2019</a:t>
            </a:fld>
            <a:endParaRPr lang="en-US"/>
          </a:p>
        </p:txBody>
      </p:sp>
      <p:sp>
        <p:nvSpPr>
          <p:cNvPr id="6" name="Footer Placeholder 5">
            <a:extLst>
              <a:ext uri="{FF2B5EF4-FFF2-40B4-BE49-F238E27FC236}">
                <a16:creationId xmlns:a16="http://schemas.microsoft.com/office/drawing/2014/main" id="{BEE1FF63-1439-40B9-9E45-F64F551170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AB84D5-DA95-4DDF-9AB7-519F5763D649}"/>
              </a:ext>
            </a:extLst>
          </p:cNvPr>
          <p:cNvSpPr>
            <a:spLocks noGrp="1"/>
          </p:cNvSpPr>
          <p:nvPr>
            <p:ph type="sldNum" sz="quarter" idx="12"/>
          </p:nvPr>
        </p:nvSpPr>
        <p:spPr/>
        <p:txBody>
          <a:bodyPr/>
          <a:lstStyle/>
          <a:p>
            <a:fld id="{B7FAFF74-6FFB-488C-B436-10CC505BB558}" type="slidenum">
              <a:rPr lang="en-US" smtClean="0"/>
              <a:t>‹#›</a:t>
            </a:fld>
            <a:endParaRPr lang="en-US"/>
          </a:p>
        </p:txBody>
      </p:sp>
    </p:spTree>
    <p:extLst>
      <p:ext uri="{BB962C8B-B14F-4D97-AF65-F5344CB8AC3E}">
        <p14:creationId xmlns:p14="http://schemas.microsoft.com/office/powerpoint/2010/main" val="2430253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2EAEDE-0C27-4D28-9951-026AA24FDB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FD96D3-2250-4518-AB56-FE4AE652FF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F8DEEB-85D0-4EAF-AA93-3FFD6D4BAE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A64D2-72F7-4140-AFE2-D3231E84E776}" type="datetimeFigureOut">
              <a:rPr lang="en-US" smtClean="0"/>
              <a:t>4/6/2019</a:t>
            </a:fld>
            <a:endParaRPr lang="en-US"/>
          </a:p>
        </p:txBody>
      </p:sp>
      <p:sp>
        <p:nvSpPr>
          <p:cNvPr id="5" name="Footer Placeholder 4">
            <a:extLst>
              <a:ext uri="{FF2B5EF4-FFF2-40B4-BE49-F238E27FC236}">
                <a16:creationId xmlns:a16="http://schemas.microsoft.com/office/drawing/2014/main" id="{E5486952-43FC-48C5-8C6E-089ED29BFB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ACD660-B056-48B0-B71B-E8CF8E47CF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FAFF74-6FFB-488C-B436-10CC505BB558}" type="slidenum">
              <a:rPr lang="en-US" smtClean="0"/>
              <a:t>‹#›</a:t>
            </a:fld>
            <a:endParaRPr lang="en-US"/>
          </a:p>
        </p:txBody>
      </p:sp>
    </p:spTree>
    <p:extLst>
      <p:ext uri="{BB962C8B-B14F-4D97-AF65-F5344CB8AC3E}">
        <p14:creationId xmlns:p14="http://schemas.microsoft.com/office/powerpoint/2010/main" val="2854971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4AE97-B963-44D3-8873-7EEDBF9F253C}"/>
              </a:ext>
            </a:extLst>
          </p:cNvPr>
          <p:cNvSpPr>
            <a:spLocks noGrp="1"/>
          </p:cNvSpPr>
          <p:nvPr>
            <p:ph type="ctrTitle"/>
          </p:nvPr>
        </p:nvSpPr>
        <p:spPr>
          <a:xfrm>
            <a:off x="0" y="0"/>
            <a:ext cx="12192000" cy="2543175"/>
          </a:xfrm>
        </p:spPr>
        <p:txBody>
          <a:bodyPr>
            <a:normAutofit/>
          </a:bodyPr>
          <a:lstStyle/>
          <a:p>
            <a:r>
              <a:rPr lang="en-US" sz="8000" b="1" dirty="0"/>
              <a:t>Venezuela’s Unprecedented Economic Collapse</a:t>
            </a:r>
          </a:p>
        </p:txBody>
      </p:sp>
      <p:pic>
        <p:nvPicPr>
          <p:cNvPr id="5" name="Picture 4">
            <a:extLst>
              <a:ext uri="{FF2B5EF4-FFF2-40B4-BE49-F238E27FC236}">
                <a16:creationId xmlns:a16="http://schemas.microsoft.com/office/drawing/2014/main" id="{473F5450-BA2F-45F9-A701-57A6F2201AD1}"/>
              </a:ext>
            </a:extLst>
          </p:cNvPr>
          <p:cNvPicPr>
            <a:picLocks noChangeAspect="1"/>
          </p:cNvPicPr>
          <p:nvPr/>
        </p:nvPicPr>
        <p:blipFill>
          <a:blip r:embed="rId3"/>
          <a:stretch>
            <a:fillRect/>
          </a:stretch>
        </p:blipFill>
        <p:spPr>
          <a:xfrm>
            <a:off x="0" y="2386012"/>
            <a:ext cx="12192000" cy="4471987"/>
          </a:xfrm>
          <a:prstGeom prst="rect">
            <a:avLst/>
          </a:prstGeom>
        </p:spPr>
      </p:pic>
      <p:sp>
        <p:nvSpPr>
          <p:cNvPr id="3" name="Subtitle 2">
            <a:extLst>
              <a:ext uri="{FF2B5EF4-FFF2-40B4-BE49-F238E27FC236}">
                <a16:creationId xmlns:a16="http://schemas.microsoft.com/office/drawing/2014/main" id="{E7756BA8-8035-43FB-9333-E38ED4A9F15A}"/>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047124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F9DF7E-5238-4015-9327-18A8C1DEAF60}"/>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4D17C88-D824-40A2-A4C3-5534D4F0EA62}"/>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E8EA9045-EA6E-44CD-8DFA-B8DF8D8C017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34639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3B1574-4EDE-432E-9C7E-F5F55B0E7F32}"/>
              </a:ext>
            </a:extLst>
          </p:cNvPr>
          <p:cNvPicPr>
            <a:picLocks noChangeAspect="1"/>
          </p:cNvPicPr>
          <p:nvPr/>
        </p:nvPicPr>
        <p:blipFill>
          <a:blip r:embed="rId3"/>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54940D83-7EC8-4726-AB7A-1741D72CB3FE}"/>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6EE3526B-FB46-4C47-B768-76A757E7BDA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52969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371A6-0C20-4DF9-967F-C1DE12CA6D01}"/>
              </a:ext>
            </a:extLst>
          </p:cNvPr>
          <p:cNvSpPr>
            <a:spLocks noGrp="1"/>
          </p:cNvSpPr>
          <p:nvPr>
            <p:ph type="ctrTitle"/>
          </p:nvPr>
        </p:nvSpPr>
        <p:spPr>
          <a:xfrm>
            <a:off x="0" y="0"/>
            <a:ext cx="12192000" cy="6857999"/>
          </a:xfrm>
        </p:spPr>
        <p:txBody>
          <a:bodyPr>
            <a:normAutofit fontScale="90000"/>
          </a:bodyPr>
          <a:lstStyle/>
          <a:p>
            <a:r>
              <a:rPr lang="ar-IQ" b="1" dirty="0"/>
              <a:t>وفقًا لصندوق النقد الدولي ، فإن الناتج المحلي الإجمالي لفنزويلا في عام 2017 يقل بنسبة 35 في المائة عن مستوياته التي سجلها عام 2013. ووفقًا للمحللين ، كان انكماش الناتج المحلي الإجمالي القومي والناتج المحلي للفرد في فنزويلا بين عامي 2013 و 2017 أشد / اكثر قساوة من انكماش الناتج المحلي الاجمالي في الولايات المتحدة ، خلال فترة الكساد الكبير أو في روسيا  وكوبا بعد انهيار الاتحاد السوفيتي ، مما أثر تأثيرا شديدا على الظروف المعيشية للملايين.</a:t>
            </a:r>
            <a:endParaRPr lang="en-US" b="1" dirty="0"/>
          </a:p>
        </p:txBody>
      </p:sp>
      <p:sp>
        <p:nvSpPr>
          <p:cNvPr id="3" name="Subtitle 2">
            <a:extLst>
              <a:ext uri="{FF2B5EF4-FFF2-40B4-BE49-F238E27FC236}">
                <a16:creationId xmlns:a16="http://schemas.microsoft.com/office/drawing/2014/main" id="{9A9B7073-3EFF-415A-ACB6-8820888F8E2D}"/>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34227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87795-3BED-4BC8-A0C9-8D1A94081E2B}"/>
              </a:ext>
            </a:extLst>
          </p:cNvPr>
          <p:cNvSpPr>
            <a:spLocks noGrp="1"/>
          </p:cNvSpPr>
          <p:nvPr>
            <p:ph type="ctrTitle"/>
          </p:nvPr>
        </p:nvSpPr>
        <p:spPr>
          <a:xfrm>
            <a:off x="0" y="0"/>
            <a:ext cx="12192000" cy="6857999"/>
          </a:xfrm>
        </p:spPr>
        <p:txBody>
          <a:bodyPr>
            <a:normAutofit/>
          </a:bodyPr>
          <a:lstStyle/>
          <a:p>
            <a:r>
              <a:rPr lang="en-US" b="1" dirty="0"/>
              <a:t>When Nicolás Maduro took over as president after Hugo Chavez's death in 2013, the oil-reliant economy was already in trouble. When global oil prices dropped in 2014, businesses were no longer able to import goods at the same rate as before, skyrocketing prices and inflation.</a:t>
            </a:r>
          </a:p>
        </p:txBody>
      </p:sp>
      <p:sp>
        <p:nvSpPr>
          <p:cNvPr id="3" name="Subtitle 2">
            <a:extLst>
              <a:ext uri="{FF2B5EF4-FFF2-40B4-BE49-F238E27FC236}">
                <a16:creationId xmlns:a16="http://schemas.microsoft.com/office/drawing/2014/main" id="{A92E5859-72F6-49C8-964D-C7E36C47C58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24827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04A8F2-90F0-43F0-9EEE-E3840D08AB7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4F28F9-3112-43DC-8185-BC9FD4A9EC3C}"/>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384AB4A1-6DEA-48DC-A1AE-98EA648DF88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40523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451264-DB53-44DC-BC0A-C37688D978AA}"/>
              </a:ext>
            </a:extLst>
          </p:cNvPr>
          <p:cNvPicPr>
            <a:picLocks noChangeAspect="1"/>
          </p:cNvPicPr>
          <p:nvPr/>
        </p:nvPicPr>
        <p:blipFill>
          <a:blip r:embed="rId3"/>
          <a:stretch>
            <a:fillRect/>
          </a:stretch>
        </p:blipFill>
        <p:spPr>
          <a:xfrm>
            <a:off x="5429250" y="0"/>
            <a:ext cx="6762750" cy="6858000"/>
          </a:xfrm>
          <a:prstGeom prst="rect">
            <a:avLst/>
          </a:prstGeom>
        </p:spPr>
      </p:pic>
      <p:sp>
        <p:nvSpPr>
          <p:cNvPr id="2" name="Title 1">
            <a:extLst>
              <a:ext uri="{FF2B5EF4-FFF2-40B4-BE49-F238E27FC236}">
                <a16:creationId xmlns:a16="http://schemas.microsoft.com/office/drawing/2014/main" id="{7F14239A-2920-4FE2-88BA-928508F032FA}"/>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283FBEF2-D387-4E24-AC90-8F14223BC4F8}"/>
              </a:ext>
            </a:extLst>
          </p:cNvPr>
          <p:cNvSpPr>
            <a:spLocks noGrp="1"/>
          </p:cNvSpPr>
          <p:nvPr>
            <p:ph type="subTitle" idx="1"/>
          </p:nvPr>
        </p:nvSpPr>
        <p:spPr>
          <a:xfrm>
            <a:off x="0" y="0"/>
            <a:ext cx="5429250" cy="6858000"/>
          </a:xfrm>
        </p:spPr>
        <p:txBody>
          <a:bodyPr>
            <a:normAutofit/>
          </a:bodyPr>
          <a:lstStyle/>
          <a:p>
            <a:r>
              <a:rPr lang="en-US" sz="7200" b="1" dirty="0">
                <a:solidFill>
                  <a:srgbClr val="00B050"/>
                </a:solidFill>
              </a:rPr>
              <a:t>Hugo Chavez</a:t>
            </a:r>
          </a:p>
        </p:txBody>
      </p:sp>
      <p:sp>
        <p:nvSpPr>
          <p:cNvPr id="5" name="Rectangle 4">
            <a:extLst>
              <a:ext uri="{FF2B5EF4-FFF2-40B4-BE49-F238E27FC236}">
                <a16:creationId xmlns:a16="http://schemas.microsoft.com/office/drawing/2014/main" id="{997469FC-CC08-43F2-8951-C497EE2AF6ED}"/>
              </a:ext>
            </a:extLst>
          </p:cNvPr>
          <p:cNvSpPr/>
          <p:nvPr/>
        </p:nvSpPr>
        <p:spPr>
          <a:xfrm>
            <a:off x="0" y="3105835"/>
            <a:ext cx="5429250" cy="3477875"/>
          </a:xfrm>
          <a:prstGeom prst="rect">
            <a:avLst/>
          </a:prstGeom>
        </p:spPr>
        <p:txBody>
          <a:bodyPr wrap="square">
            <a:spAutoFit/>
          </a:bodyPr>
          <a:lstStyle/>
          <a:p>
            <a:r>
              <a:rPr lang="en-US" sz="4400" b="1" dirty="0">
                <a:solidFill>
                  <a:srgbClr val="C00000"/>
                </a:solidFill>
              </a:rPr>
              <a:t>a Venezuelan politician who was President of Venezuela from 1999 until his death in 2013</a:t>
            </a:r>
          </a:p>
        </p:txBody>
      </p:sp>
    </p:spTree>
    <p:extLst>
      <p:ext uri="{BB962C8B-B14F-4D97-AF65-F5344CB8AC3E}">
        <p14:creationId xmlns:p14="http://schemas.microsoft.com/office/powerpoint/2010/main" val="2510465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A17817-62F5-4A30-BA1F-C608C6D12846}"/>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406B771-EA0D-4CF7-927D-D3C6FA6AFC4B}"/>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733CF0D0-64C9-4F0C-8ED1-125308E1B14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71359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44211-7B0E-4A12-9742-974DAE7CCE8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1222845-D0D2-462C-AB9F-604ED2FF6521}"/>
              </a:ext>
            </a:extLst>
          </p:cNvPr>
          <p:cNvSpPr>
            <a:spLocks noGrp="1"/>
          </p:cNvSpPr>
          <p:nvPr>
            <p:ph type="subTitle" idx="1"/>
          </p:nvPr>
        </p:nvSpPr>
        <p:spPr>
          <a:xfrm>
            <a:off x="0" y="0"/>
            <a:ext cx="12192000" cy="6858000"/>
          </a:xfrm>
        </p:spPr>
        <p:txBody>
          <a:bodyPr>
            <a:normAutofit/>
          </a:bodyPr>
          <a:lstStyle/>
          <a:p>
            <a:r>
              <a:rPr lang="ar-IQ" sz="6000" b="1" dirty="0"/>
              <a:t>عندما تولى نيكولاس مادورو منصب الرئيس بعد وفاة هوغو شافيز في عام 2013 ، كان الاقتصاد الذي يعتمد على النفط يمر بمأزق مسبقا . وعندما انخفضت أسعار النفط العالمية في عام 2014 ، لم تعد الشركات قادرة على استيراد السلع بنفس المعدل كالسابق ، مما أدى إلى ارتفاع الأسعار ارتفاعا فجائيا / دون سابق انذار والذي ادى الى التضخم.</a:t>
            </a:r>
            <a:endParaRPr lang="en-US" sz="6000" b="1" dirty="0"/>
          </a:p>
        </p:txBody>
      </p:sp>
    </p:spTree>
    <p:extLst>
      <p:ext uri="{BB962C8B-B14F-4D97-AF65-F5344CB8AC3E}">
        <p14:creationId xmlns:p14="http://schemas.microsoft.com/office/powerpoint/2010/main" val="2983664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4A572-FCD3-42E0-9038-DB14B979772A}"/>
              </a:ext>
            </a:extLst>
          </p:cNvPr>
          <p:cNvSpPr>
            <a:spLocks noGrp="1"/>
          </p:cNvSpPr>
          <p:nvPr>
            <p:ph type="ctrTitle"/>
          </p:nvPr>
        </p:nvSpPr>
        <p:spPr>
          <a:xfrm>
            <a:off x="0" y="0"/>
            <a:ext cx="12192000" cy="6857999"/>
          </a:xfrm>
        </p:spPr>
        <p:txBody>
          <a:bodyPr>
            <a:normAutofit/>
          </a:bodyPr>
          <a:lstStyle/>
          <a:p>
            <a:r>
              <a:rPr lang="en-US" sz="8000" b="1" dirty="0"/>
              <a:t>In 2014, thousands took to the streets to protest inflation and living conditions. The government cracked down on the protests, leaving at least 11 dead.</a:t>
            </a:r>
          </a:p>
        </p:txBody>
      </p:sp>
      <p:sp>
        <p:nvSpPr>
          <p:cNvPr id="3" name="Subtitle 2">
            <a:extLst>
              <a:ext uri="{FF2B5EF4-FFF2-40B4-BE49-F238E27FC236}">
                <a16:creationId xmlns:a16="http://schemas.microsoft.com/office/drawing/2014/main" id="{5B2D1A9C-630A-416E-996F-825A7BFB6CD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99154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35851B-08C2-491E-9BFB-0F6A6FF4BCED}"/>
              </a:ext>
            </a:extLst>
          </p:cNvPr>
          <p:cNvPicPr>
            <a:picLocks noChangeAspect="1"/>
          </p:cNvPicPr>
          <p:nvPr/>
        </p:nvPicPr>
        <p:blipFill>
          <a:blip r:embed="rId3"/>
          <a:stretch>
            <a:fillRect/>
          </a:stretch>
        </p:blipFill>
        <p:spPr>
          <a:xfrm>
            <a:off x="0" y="0"/>
            <a:ext cx="12192000" cy="3509963"/>
          </a:xfrm>
          <a:prstGeom prst="rect">
            <a:avLst/>
          </a:prstGeom>
        </p:spPr>
      </p:pic>
      <p:sp>
        <p:nvSpPr>
          <p:cNvPr id="2" name="Title 1">
            <a:extLst>
              <a:ext uri="{FF2B5EF4-FFF2-40B4-BE49-F238E27FC236}">
                <a16:creationId xmlns:a16="http://schemas.microsoft.com/office/drawing/2014/main" id="{D46958F7-8ECD-453C-8C0C-EA7DF1DFEAA6}"/>
              </a:ext>
            </a:extLst>
          </p:cNvPr>
          <p:cNvSpPr>
            <a:spLocks noGrp="1"/>
          </p:cNvSpPr>
          <p:nvPr>
            <p:ph type="ctrTitle"/>
          </p:nvPr>
        </p:nvSpPr>
        <p:spPr>
          <a:xfrm>
            <a:off x="0" y="3509963"/>
            <a:ext cx="12192000" cy="3348036"/>
          </a:xfrm>
        </p:spPr>
        <p:txBody>
          <a:bodyPr/>
          <a:lstStyle/>
          <a:p>
            <a:endParaRPr lang="en-US" dirty="0"/>
          </a:p>
        </p:txBody>
      </p:sp>
      <p:sp>
        <p:nvSpPr>
          <p:cNvPr id="3" name="Subtitle 2">
            <a:extLst>
              <a:ext uri="{FF2B5EF4-FFF2-40B4-BE49-F238E27FC236}">
                <a16:creationId xmlns:a16="http://schemas.microsoft.com/office/drawing/2014/main" id="{29AD6088-86CD-4D1E-824C-F9CFCF2F8DE9}"/>
              </a:ext>
            </a:extLst>
          </p:cNvPr>
          <p:cNvSpPr>
            <a:spLocks noGrp="1"/>
          </p:cNvSpPr>
          <p:nvPr>
            <p:ph type="subTitle" idx="1"/>
          </p:nvPr>
        </p:nvSpPr>
        <p:spPr>
          <a:xfrm>
            <a:off x="-1" y="3529013"/>
            <a:ext cx="12191999" cy="3328985"/>
          </a:xfrm>
        </p:spPr>
        <p:txBody>
          <a:bodyPr>
            <a:normAutofit/>
          </a:bodyPr>
          <a:lstStyle/>
          <a:p>
            <a:r>
              <a:rPr lang="en-US" sz="4400" b="1" dirty="0">
                <a:solidFill>
                  <a:srgbClr val="C00000"/>
                </a:solidFill>
              </a:rPr>
              <a:t>1. (of a crowd of people) To gather together in the public streets of a town or city to show communal solidarity in either celebration or opposition.</a:t>
            </a:r>
          </a:p>
          <a:p>
            <a:r>
              <a:rPr lang="en-US" sz="4400" b="1" dirty="0">
                <a:solidFill>
                  <a:srgbClr val="C00000"/>
                </a:solidFill>
              </a:rPr>
              <a:t>2. To rampage or riot.</a:t>
            </a:r>
          </a:p>
        </p:txBody>
      </p:sp>
    </p:spTree>
    <p:extLst>
      <p:ext uri="{BB962C8B-B14F-4D97-AF65-F5344CB8AC3E}">
        <p14:creationId xmlns:p14="http://schemas.microsoft.com/office/powerpoint/2010/main" val="3214833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699E3-10B9-4F0B-9836-BCD28ACC3A63}"/>
              </a:ext>
            </a:extLst>
          </p:cNvPr>
          <p:cNvSpPr>
            <a:spLocks noGrp="1"/>
          </p:cNvSpPr>
          <p:nvPr>
            <p:ph type="ctrTitle"/>
          </p:nvPr>
        </p:nvSpPr>
        <p:spPr>
          <a:xfrm>
            <a:off x="0" y="0"/>
            <a:ext cx="12192000" cy="3602038"/>
          </a:xfrm>
        </p:spPr>
        <p:txBody>
          <a:bodyPr>
            <a:normAutofit fontScale="90000"/>
          </a:bodyPr>
          <a:lstStyle/>
          <a:p>
            <a:r>
              <a:rPr lang="ar-IQ" sz="7200" b="1" dirty="0"/>
              <a:t>الانهيار الاقتصادي غير المسبوق لفنزويلا</a:t>
            </a:r>
            <a:br>
              <a:rPr lang="ar-IQ" sz="7200" b="1" dirty="0"/>
            </a:br>
            <a:r>
              <a:rPr lang="ar-IQ" sz="7200" b="1" dirty="0"/>
              <a:t>فنزويلا تشهد انهيارا اقتصاديا لم يسبق له مثيل</a:t>
            </a:r>
            <a:br>
              <a:rPr lang="ar-IQ" dirty="0"/>
            </a:br>
            <a:endParaRPr lang="en-US" dirty="0"/>
          </a:p>
        </p:txBody>
      </p:sp>
      <p:pic>
        <p:nvPicPr>
          <p:cNvPr id="4" name="Picture 3">
            <a:extLst>
              <a:ext uri="{FF2B5EF4-FFF2-40B4-BE49-F238E27FC236}">
                <a16:creationId xmlns:a16="http://schemas.microsoft.com/office/drawing/2014/main" id="{A7009F81-2FEC-4FB8-BFA8-B59029448C8B}"/>
              </a:ext>
            </a:extLst>
          </p:cNvPr>
          <p:cNvPicPr>
            <a:picLocks noChangeAspect="1"/>
          </p:cNvPicPr>
          <p:nvPr/>
        </p:nvPicPr>
        <p:blipFill>
          <a:blip r:embed="rId3"/>
          <a:stretch>
            <a:fillRect/>
          </a:stretch>
        </p:blipFill>
        <p:spPr>
          <a:xfrm>
            <a:off x="1" y="2728913"/>
            <a:ext cx="12192000" cy="4129087"/>
          </a:xfrm>
          <a:prstGeom prst="rect">
            <a:avLst/>
          </a:prstGeom>
        </p:spPr>
      </p:pic>
      <p:sp>
        <p:nvSpPr>
          <p:cNvPr id="3" name="Subtitle 2">
            <a:extLst>
              <a:ext uri="{FF2B5EF4-FFF2-40B4-BE49-F238E27FC236}">
                <a16:creationId xmlns:a16="http://schemas.microsoft.com/office/drawing/2014/main" id="{DF74DA7C-3489-43FB-8DDE-3FD3A081232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695746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428B3-FFFC-4D67-95B0-43A6589FFB3A}"/>
              </a:ext>
            </a:extLst>
          </p:cNvPr>
          <p:cNvSpPr>
            <a:spLocks noGrp="1"/>
          </p:cNvSpPr>
          <p:nvPr>
            <p:ph type="ctrTitle"/>
          </p:nvPr>
        </p:nvSpPr>
        <p:spPr>
          <a:xfrm>
            <a:off x="0" y="1"/>
            <a:ext cx="12192000" cy="3428999"/>
          </a:xfrm>
        </p:spPr>
        <p:txBody>
          <a:bodyPr>
            <a:normAutofit/>
          </a:bodyPr>
          <a:lstStyle/>
          <a:p>
            <a:r>
              <a:rPr lang="ar-IQ" b="1" dirty="0"/>
              <a:t>وفي عام 2014، خرج الالاف الى الشوارع للاحتجاج ضد التضخم وظروف المعيشة. واتخذت الحكومة اجراءات قمعية بحق المحتجين ، مما اسفر عن مقتل احد عشر شخصا.</a:t>
            </a:r>
            <a:endParaRPr lang="en-US" b="1" dirty="0"/>
          </a:p>
        </p:txBody>
      </p:sp>
      <p:pic>
        <p:nvPicPr>
          <p:cNvPr id="4" name="Picture 3">
            <a:extLst>
              <a:ext uri="{FF2B5EF4-FFF2-40B4-BE49-F238E27FC236}">
                <a16:creationId xmlns:a16="http://schemas.microsoft.com/office/drawing/2014/main" id="{38FCC108-4FA6-45FB-A3A6-201DDBE3C803}"/>
              </a:ext>
            </a:extLst>
          </p:cNvPr>
          <p:cNvPicPr>
            <a:picLocks noChangeAspect="1"/>
          </p:cNvPicPr>
          <p:nvPr/>
        </p:nvPicPr>
        <p:blipFill>
          <a:blip r:embed="rId3"/>
          <a:stretch>
            <a:fillRect/>
          </a:stretch>
        </p:blipFill>
        <p:spPr>
          <a:xfrm>
            <a:off x="0" y="3255962"/>
            <a:ext cx="12192000" cy="3602036"/>
          </a:xfrm>
          <a:prstGeom prst="rect">
            <a:avLst/>
          </a:prstGeom>
        </p:spPr>
      </p:pic>
      <p:sp>
        <p:nvSpPr>
          <p:cNvPr id="3" name="Subtitle 2">
            <a:extLst>
              <a:ext uri="{FF2B5EF4-FFF2-40B4-BE49-F238E27FC236}">
                <a16:creationId xmlns:a16="http://schemas.microsoft.com/office/drawing/2014/main" id="{3C5818EA-07E4-4917-8B1E-61066179AF46}"/>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04489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C17F0-6755-4BA0-A013-02C473176E9F}"/>
              </a:ext>
            </a:extLst>
          </p:cNvPr>
          <p:cNvSpPr>
            <a:spLocks noGrp="1"/>
          </p:cNvSpPr>
          <p:nvPr>
            <p:ph type="ctrTitle"/>
          </p:nvPr>
        </p:nvSpPr>
        <p:spPr>
          <a:xfrm>
            <a:off x="0" y="0"/>
            <a:ext cx="12192000" cy="6857999"/>
          </a:xfrm>
        </p:spPr>
        <p:txBody>
          <a:bodyPr>
            <a:normAutofit/>
          </a:bodyPr>
          <a:lstStyle/>
          <a:p>
            <a:r>
              <a:rPr lang="en-US" b="1" dirty="0"/>
              <a:t>One of the biggest challenges facing Venezuelans is hyperinflation. According to a study released by the National Assembly, by the end of 2018, prices were doubling every 19 days on average. The IMF anticipates that the country's inflation rate will reach 10 million percent in 2019.</a:t>
            </a:r>
          </a:p>
        </p:txBody>
      </p:sp>
      <p:sp>
        <p:nvSpPr>
          <p:cNvPr id="3" name="Subtitle 2">
            <a:extLst>
              <a:ext uri="{FF2B5EF4-FFF2-40B4-BE49-F238E27FC236}">
                <a16:creationId xmlns:a16="http://schemas.microsoft.com/office/drawing/2014/main" id="{684BA557-988B-4700-8A7A-06ED0EE547C4}"/>
              </a:ext>
            </a:extLst>
          </p:cNvPr>
          <p:cNvSpPr>
            <a:spLocks noGrp="1"/>
          </p:cNvSpPr>
          <p:nvPr>
            <p:ph type="subTitle" idx="1"/>
          </p:nvPr>
        </p:nvSpPr>
        <p:spPr>
          <a:xfrm>
            <a:off x="1524000" y="3602038"/>
            <a:ext cx="9144000" cy="1655762"/>
          </a:xfrm>
        </p:spPr>
        <p:txBody>
          <a:bodyPr/>
          <a:lstStyle/>
          <a:p>
            <a:endParaRPr lang="en-US" dirty="0"/>
          </a:p>
        </p:txBody>
      </p:sp>
    </p:spTree>
    <p:extLst>
      <p:ext uri="{BB962C8B-B14F-4D97-AF65-F5344CB8AC3E}">
        <p14:creationId xmlns:p14="http://schemas.microsoft.com/office/powerpoint/2010/main" val="3445731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6D136B-781C-4EAF-85A1-5755D2435587}"/>
              </a:ext>
            </a:extLst>
          </p:cNvPr>
          <p:cNvPicPr>
            <a:picLocks noChangeAspect="1"/>
          </p:cNvPicPr>
          <p:nvPr/>
        </p:nvPicPr>
        <p:blipFill>
          <a:blip r:embed="rId3"/>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9CABA0DA-8D6A-4DBF-8675-CEEBB1177289}"/>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937F7C64-1E1E-4C64-AA73-871BD1BF990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45385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985DC3-6330-402E-B96F-944902B0491B}"/>
              </a:ext>
            </a:extLst>
          </p:cNvPr>
          <p:cNvPicPr>
            <a:picLocks noChangeAspect="1"/>
          </p:cNvPicPr>
          <p:nvPr/>
        </p:nvPicPr>
        <p:blipFill>
          <a:blip r:embed="rId3"/>
          <a:stretch>
            <a:fillRect/>
          </a:stretch>
        </p:blipFill>
        <p:spPr>
          <a:xfrm>
            <a:off x="6429374" y="0"/>
            <a:ext cx="5762625" cy="6858000"/>
          </a:xfrm>
          <a:prstGeom prst="rect">
            <a:avLst/>
          </a:prstGeom>
        </p:spPr>
      </p:pic>
      <p:pic>
        <p:nvPicPr>
          <p:cNvPr id="6" name="Picture 5">
            <a:extLst>
              <a:ext uri="{FF2B5EF4-FFF2-40B4-BE49-F238E27FC236}">
                <a16:creationId xmlns:a16="http://schemas.microsoft.com/office/drawing/2014/main" id="{30A84F6F-CC6E-47DE-9E61-4396E41A8A7F}"/>
              </a:ext>
            </a:extLst>
          </p:cNvPr>
          <p:cNvPicPr>
            <a:picLocks noChangeAspect="1"/>
          </p:cNvPicPr>
          <p:nvPr/>
        </p:nvPicPr>
        <p:blipFill>
          <a:blip r:embed="rId4"/>
          <a:stretch>
            <a:fillRect/>
          </a:stretch>
        </p:blipFill>
        <p:spPr>
          <a:xfrm>
            <a:off x="0" y="0"/>
            <a:ext cx="6429374" cy="6858000"/>
          </a:xfrm>
          <a:prstGeom prst="rect">
            <a:avLst/>
          </a:prstGeom>
        </p:spPr>
      </p:pic>
      <p:sp>
        <p:nvSpPr>
          <p:cNvPr id="2" name="Title 1">
            <a:extLst>
              <a:ext uri="{FF2B5EF4-FFF2-40B4-BE49-F238E27FC236}">
                <a16:creationId xmlns:a16="http://schemas.microsoft.com/office/drawing/2014/main" id="{3C550DF2-9462-40EA-8991-D2253A3A36D0}"/>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09936B44-F74B-4200-829D-5FEA10E91EF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20350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39000-2026-4D39-BF19-90003F97AA57}"/>
              </a:ext>
            </a:extLst>
          </p:cNvPr>
          <p:cNvSpPr>
            <a:spLocks noGrp="1"/>
          </p:cNvSpPr>
          <p:nvPr>
            <p:ph type="ctrTitle"/>
          </p:nvPr>
        </p:nvSpPr>
        <p:spPr>
          <a:xfrm>
            <a:off x="0" y="0"/>
            <a:ext cx="12192000" cy="6857999"/>
          </a:xfrm>
        </p:spPr>
        <p:txBody>
          <a:bodyPr>
            <a:normAutofit/>
          </a:bodyPr>
          <a:lstStyle/>
          <a:p>
            <a:r>
              <a:rPr lang="ar-IQ" b="1" dirty="0"/>
              <a:t>ويعد التضخم الجامح / المفرط احد اكبر التحديات التي يواجهها الشعب الفنزويلي. ووفقا لدراسة نشرتها الجمعية الوطنية في البلاد ، فبحلول نهاية عام 2018 بدأت الاسعار تتضاعف كل تسعة عشر يوما في المعدل. ويتوقع صندوق النقد الدولي ان معدل التضخم في البلاد سيصل الى عشرة ملايين في المائة في عام 2019.</a:t>
            </a:r>
            <a:endParaRPr lang="en-US" b="1" dirty="0"/>
          </a:p>
        </p:txBody>
      </p:sp>
      <p:sp>
        <p:nvSpPr>
          <p:cNvPr id="3" name="Subtitle 2">
            <a:extLst>
              <a:ext uri="{FF2B5EF4-FFF2-40B4-BE49-F238E27FC236}">
                <a16:creationId xmlns:a16="http://schemas.microsoft.com/office/drawing/2014/main" id="{C8009208-E804-485E-AEB7-26D49193E84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4197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C10F4-EB4D-428B-A7A8-8EA9E3679B7B}"/>
              </a:ext>
            </a:extLst>
          </p:cNvPr>
          <p:cNvSpPr>
            <a:spLocks noGrp="1"/>
          </p:cNvSpPr>
          <p:nvPr>
            <p:ph type="ctrTitle"/>
          </p:nvPr>
        </p:nvSpPr>
        <p:spPr>
          <a:xfrm>
            <a:off x="0" y="0"/>
            <a:ext cx="12192000" cy="6857999"/>
          </a:xfrm>
        </p:spPr>
        <p:txBody>
          <a:bodyPr>
            <a:normAutofit/>
          </a:bodyPr>
          <a:lstStyle/>
          <a:p>
            <a:r>
              <a:rPr lang="en-US" sz="8000" b="1" dirty="0"/>
              <a:t>Over three million people have fled the country since 2014, and it's expected to reach 5.3 million by the end of 2019, according to the UN figures.</a:t>
            </a:r>
          </a:p>
        </p:txBody>
      </p:sp>
      <p:sp>
        <p:nvSpPr>
          <p:cNvPr id="3" name="Subtitle 2">
            <a:extLst>
              <a:ext uri="{FF2B5EF4-FFF2-40B4-BE49-F238E27FC236}">
                <a16:creationId xmlns:a16="http://schemas.microsoft.com/office/drawing/2014/main" id="{AFC110B6-14A9-421C-B39E-5C29E9C8278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46454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5A4782-1D39-4465-8627-E805B8CA2837}"/>
              </a:ext>
            </a:extLst>
          </p:cNvPr>
          <p:cNvPicPr>
            <a:picLocks noChangeAspect="1"/>
          </p:cNvPicPr>
          <p:nvPr/>
        </p:nvPicPr>
        <p:blipFill>
          <a:blip r:embed="rId3"/>
          <a:stretch>
            <a:fillRect/>
          </a:stretch>
        </p:blipFill>
        <p:spPr>
          <a:xfrm>
            <a:off x="0" y="0"/>
            <a:ext cx="12191999" cy="6857999"/>
          </a:xfrm>
          <a:prstGeom prst="rect">
            <a:avLst/>
          </a:prstGeom>
        </p:spPr>
      </p:pic>
      <p:sp>
        <p:nvSpPr>
          <p:cNvPr id="2" name="Title 1">
            <a:extLst>
              <a:ext uri="{FF2B5EF4-FFF2-40B4-BE49-F238E27FC236}">
                <a16:creationId xmlns:a16="http://schemas.microsoft.com/office/drawing/2014/main" id="{76974F7A-9D61-4EBF-A4DD-BBE8D411377F}"/>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1C5BBD35-2A36-4397-9BEE-FDEB87D5F22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15270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82558B-6C5B-4BF2-BC48-6F08B7B67DBE}"/>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C053A4B-273F-4975-B4B8-38A144F75391}"/>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344BBB13-E227-4B6A-8B4E-B815B1CABF4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99238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4DB44-FD7C-4F35-BC16-7184160674A4}"/>
              </a:ext>
            </a:extLst>
          </p:cNvPr>
          <p:cNvSpPr>
            <a:spLocks noGrp="1"/>
          </p:cNvSpPr>
          <p:nvPr>
            <p:ph type="ctrTitle"/>
          </p:nvPr>
        </p:nvSpPr>
        <p:spPr>
          <a:xfrm>
            <a:off x="0" y="0"/>
            <a:ext cx="12192000" cy="6857999"/>
          </a:xfrm>
        </p:spPr>
        <p:txBody>
          <a:bodyPr>
            <a:normAutofit/>
          </a:bodyPr>
          <a:lstStyle/>
          <a:p>
            <a:r>
              <a:rPr lang="ar-IQ" sz="8000" b="1" dirty="0"/>
              <a:t>ويذكر ان اكثر من ثلاثة ملايين شخص قد فر من البلاد منذ عام 2014، ومن المتوقع ان يصل العدد الى  5.3 مليون بحلول نهاية عام 2019 بحسب البيانات التي نشرتها الامم المتحدة.</a:t>
            </a:r>
            <a:endParaRPr lang="en-US" sz="8000" b="1" dirty="0"/>
          </a:p>
        </p:txBody>
      </p:sp>
      <p:sp>
        <p:nvSpPr>
          <p:cNvPr id="3" name="Subtitle 2">
            <a:extLst>
              <a:ext uri="{FF2B5EF4-FFF2-40B4-BE49-F238E27FC236}">
                <a16:creationId xmlns:a16="http://schemas.microsoft.com/office/drawing/2014/main" id="{9E310154-3AE4-48B6-816A-9CFAB850511B}"/>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557679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2979-F58D-47F0-A532-A9DCB2255CC5}"/>
              </a:ext>
            </a:extLst>
          </p:cNvPr>
          <p:cNvSpPr>
            <a:spLocks noGrp="1"/>
          </p:cNvSpPr>
          <p:nvPr>
            <p:ph type="ctrTitle"/>
          </p:nvPr>
        </p:nvSpPr>
        <p:spPr>
          <a:xfrm>
            <a:off x="0" y="0"/>
            <a:ext cx="12158662" cy="6857999"/>
          </a:xfrm>
        </p:spPr>
        <p:txBody>
          <a:bodyPr>
            <a:normAutofit/>
          </a:bodyPr>
          <a:lstStyle/>
          <a:p>
            <a:r>
              <a:rPr lang="en-US" sz="5400" b="1" dirty="0"/>
              <a:t>Venezuela's opposition blames the previous government of Hugo Chavez and the current one of Maduro for the economic woes the country is facing, the corruption, the violence in the streets and the constant mismanagement.</a:t>
            </a:r>
            <a:br>
              <a:rPr lang="en-US" sz="5400" b="1" dirty="0"/>
            </a:br>
            <a:br>
              <a:rPr lang="en-US" sz="5400" b="1" dirty="0"/>
            </a:br>
            <a:endParaRPr lang="en-US" sz="5400" b="1" dirty="0"/>
          </a:p>
        </p:txBody>
      </p:sp>
      <p:sp>
        <p:nvSpPr>
          <p:cNvPr id="3" name="Subtitle 2">
            <a:extLst>
              <a:ext uri="{FF2B5EF4-FFF2-40B4-BE49-F238E27FC236}">
                <a16:creationId xmlns:a16="http://schemas.microsoft.com/office/drawing/2014/main" id="{A6552393-FCE8-4224-9549-AD31A5D7A62D}"/>
              </a:ext>
            </a:extLst>
          </p:cNvPr>
          <p:cNvSpPr>
            <a:spLocks noGrp="1"/>
          </p:cNvSpPr>
          <p:nvPr>
            <p:ph type="subTitle" idx="1"/>
          </p:nvPr>
        </p:nvSpPr>
        <p:spPr>
          <a:xfrm flipV="1">
            <a:off x="1524000" y="6857998"/>
            <a:ext cx="91440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664454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10BF25-DFCA-49D5-B116-78F3133AE07A}"/>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BBE2148-78F7-48B1-8554-CE372E4E640C}"/>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ED204E80-AC15-40C3-A9EB-5A43BD20BC2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732523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82A47F-E97B-4F99-8E9D-2BA6F02E6C9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C66A5B6-1E33-496D-A3C0-B3C1F4C66085}"/>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EBE90B56-BD10-42A5-A072-0193B01ACA9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53520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BA64AD-9441-4FB9-A818-290D0C695A80}"/>
              </a:ext>
            </a:extLst>
          </p:cNvPr>
          <p:cNvPicPr>
            <a:picLocks noChangeAspect="1"/>
          </p:cNvPicPr>
          <p:nvPr/>
        </p:nvPicPr>
        <p:blipFill>
          <a:blip r:embed="rId3"/>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39ED50B3-DA20-4672-AFF0-6234A424CC30}"/>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BF0D2238-DB50-46E7-963B-93A13D3023C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24249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ED7AB-BF96-42A6-829B-7E1FBB87785E}"/>
              </a:ext>
            </a:extLst>
          </p:cNvPr>
          <p:cNvSpPr>
            <a:spLocks noGrp="1"/>
          </p:cNvSpPr>
          <p:nvPr>
            <p:ph type="ctrTitle"/>
          </p:nvPr>
        </p:nvSpPr>
        <p:spPr>
          <a:xfrm>
            <a:off x="0" y="0"/>
            <a:ext cx="12192000" cy="6857999"/>
          </a:xfrm>
        </p:spPr>
        <p:txBody>
          <a:bodyPr>
            <a:normAutofit/>
          </a:bodyPr>
          <a:lstStyle/>
          <a:p>
            <a:br>
              <a:rPr lang="ar-IQ" dirty="0"/>
            </a:br>
            <a:r>
              <a:rPr lang="ar-IQ" b="1" dirty="0"/>
              <a:t>وتلقي المعارضة في فنزويلا باللوم على الحكومة السابقة للرئيس هوغو تشافيز والحكومة الحالية للرئيس مادورو وتعد هاتين الحكومتين مسؤولتين عن المتاعب / الازمات الاقتصادية التي تواجهها البلاد بالاضافة الى الفساد وانتشار مظاهر العنف في الشوارع وسوء الادارة المستمر.</a:t>
            </a:r>
            <a:br>
              <a:rPr lang="ar-IQ" dirty="0"/>
            </a:br>
            <a:endParaRPr lang="en-US" dirty="0"/>
          </a:p>
        </p:txBody>
      </p:sp>
      <p:sp>
        <p:nvSpPr>
          <p:cNvPr id="3" name="Subtitle 2">
            <a:extLst>
              <a:ext uri="{FF2B5EF4-FFF2-40B4-BE49-F238E27FC236}">
                <a16:creationId xmlns:a16="http://schemas.microsoft.com/office/drawing/2014/main" id="{FF3B3517-5DE0-4D7A-A48E-A9117D36CA14}"/>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584575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0CB73B-872B-4597-9414-1A9CA0A240E9}"/>
              </a:ext>
            </a:extLst>
          </p:cNvPr>
          <p:cNvPicPr>
            <a:picLocks noChangeAspect="1"/>
          </p:cNvPicPr>
          <p:nvPr/>
        </p:nvPicPr>
        <p:blipFill>
          <a:blip r:embed="rId3"/>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CF3F6A10-9A48-49ED-A887-E9BB19376158}"/>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E267B76F-4710-461C-BA19-F5100A02CAA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26192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98346-8525-492F-8834-BA53B9D7581A}"/>
              </a:ext>
            </a:extLst>
          </p:cNvPr>
          <p:cNvSpPr>
            <a:spLocks noGrp="1"/>
          </p:cNvSpPr>
          <p:nvPr>
            <p:ph type="ctrTitle"/>
          </p:nvPr>
        </p:nvSpPr>
        <p:spPr>
          <a:xfrm>
            <a:off x="0" y="0"/>
            <a:ext cx="12192000" cy="6857999"/>
          </a:xfrm>
        </p:spPr>
        <p:txBody>
          <a:bodyPr>
            <a:normAutofit/>
          </a:bodyPr>
          <a:lstStyle/>
          <a:p>
            <a:r>
              <a:rPr lang="en-US" sz="4800" b="1" dirty="0"/>
              <a:t>According to the International Monetary Fund, Venezuela’s GDP in 2017 is 35 per cent below 2013 levels. According to analysts, the contraction of the national and per capita GDP in Venezuela between 2013 and 2017 was more severe than that of the United States, during the Great Depression, or Russia, and Cuba following the collapse of the Soviet Union, heavily impacting the living conditions of millions.</a:t>
            </a:r>
          </a:p>
        </p:txBody>
      </p:sp>
      <p:sp>
        <p:nvSpPr>
          <p:cNvPr id="3" name="Subtitle 2">
            <a:extLst>
              <a:ext uri="{FF2B5EF4-FFF2-40B4-BE49-F238E27FC236}">
                <a16:creationId xmlns:a16="http://schemas.microsoft.com/office/drawing/2014/main" id="{6B0968B4-8714-4518-92E8-931D82118CF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08008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CFD5CE-5988-4F14-8947-6933F7875A98}"/>
              </a:ext>
            </a:extLst>
          </p:cNvPr>
          <p:cNvPicPr>
            <a:picLocks noChangeAspect="1"/>
          </p:cNvPicPr>
          <p:nvPr/>
        </p:nvPicPr>
        <p:blipFill>
          <a:blip r:embed="rId3"/>
          <a:stretch>
            <a:fillRect/>
          </a:stretch>
        </p:blipFill>
        <p:spPr>
          <a:xfrm>
            <a:off x="4486275" y="0"/>
            <a:ext cx="7715248" cy="6858000"/>
          </a:xfrm>
          <a:prstGeom prst="rect">
            <a:avLst/>
          </a:prstGeom>
        </p:spPr>
      </p:pic>
      <p:pic>
        <p:nvPicPr>
          <p:cNvPr id="5" name="Picture 4">
            <a:extLst>
              <a:ext uri="{FF2B5EF4-FFF2-40B4-BE49-F238E27FC236}">
                <a16:creationId xmlns:a16="http://schemas.microsoft.com/office/drawing/2014/main" id="{DCB34A91-A43E-4846-ABD1-73589EF08179}"/>
              </a:ext>
            </a:extLst>
          </p:cNvPr>
          <p:cNvPicPr>
            <a:picLocks noChangeAspect="1"/>
          </p:cNvPicPr>
          <p:nvPr/>
        </p:nvPicPr>
        <p:blipFill>
          <a:blip r:embed="rId4"/>
          <a:stretch>
            <a:fillRect/>
          </a:stretch>
        </p:blipFill>
        <p:spPr>
          <a:xfrm>
            <a:off x="-9522" y="0"/>
            <a:ext cx="4495798" cy="6858000"/>
          </a:xfrm>
          <a:prstGeom prst="rect">
            <a:avLst/>
          </a:prstGeom>
        </p:spPr>
      </p:pic>
      <p:sp>
        <p:nvSpPr>
          <p:cNvPr id="2" name="Title 1">
            <a:extLst>
              <a:ext uri="{FF2B5EF4-FFF2-40B4-BE49-F238E27FC236}">
                <a16:creationId xmlns:a16="http://schemas.microsoft.com/office/drawing/2014/main" id="{CE7C2D74-A3A4-4B5E-B527-CAA27794D61D}"/>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5667C0A7-E09A-48FC-A288-F3B64ABBCA5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65817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18C5D8-E6B4-420E-A84E-F8C7BAAF9D15}"/>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305F460-E46A-4394-850F-85EC26E7AC63}"/>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8EAB0CEA-564B-462E-9925-7B9E87D87CD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43955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AF16DF-B628-4A18-BE72-4D7F4A573764}"/>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D8FA56E-4385-4C16-A4A1-59C6FFD523E8}"/>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B65FC11A-0B30-4168-AD50-4A5B3F59056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81592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5F6FE1-EF2F-47EE-9C7E-B4309E3AFDDB}"/>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3F202-797B-435B-84DA-B551D41D1C43}"/>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17359020-5F90-4F94-B782-2236B36B201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48384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50FDC0-B23A-423A-88AC-BF699A7E63C9}"/>
              </a:ext>
            </a:extLst>
          </p:cNvPr>
          <p:cNvPicPr>
            <a:picLocks noChangeAspect="1"/>
          </p:cNvPicPr>
          <p:nvPr/>
        </p:nvPicPr>
        <p:blipFill>
          <a:blip r:embed="rId3"/>
          <a:stretch>
            <a:fillRect/>
          </a:stretch>
        </p:blipFill>
        <p:spPr>
          <a:xfrm>
            <a:off x="0" y="0"/>
            <a:ext cx="12191999" cy="6857999"/>
          </a:xfrm>
          <a:prstGeom prst="rect">
            <a:avLst/>
          </a:prstGeom>
        </p:spPr>
      </p:pic>
      <p:sp>
        <p:nvSpPr>
          <p:cNvPr id="2" name="Title 1">
            <a:extLst>
              <a:ext uri="{FF2B5EF4-FFF2-40B4-BE49-F238E27FC236}">
                <a16:creationId xmlns:a16="http://schemas.microsoft.com/office/drawing/2014/main" id="{3DBB23BD-B079-41D9-B3E6-4130F93DFC09}"/>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2191FBB5-36A2-491E-84F5-89A74E70C2BF}"/>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071009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TotalTime>
  <Words>591</Words>
  <Application>Microsoft Office PowerPoint</Application>
  <PresentationFormat>Widescreen</PresentationFormat>
  <Paragraphs>18</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Venezuela’s Unprecedented Economic Collapse</vt:lpstr>
      <vt:lpstr>الانهيار الاقتصادي غير المسبوق لفنزويلا فنزويلا تشهد انهيارا اقتصاديا لم يسبق له مثيل </vt:lpstr>
      <vt:lpstr>PowerPoint Presentation</vt:lpstr>
      <vt:lpstr>According to the International Monetary Fund, Venezuela’s GDP in 2017 is 35 per cent below 2013 levels. According to analysts, the contraction of the national and per capita GDP in Venezuela between 2013 and 2017 was more severe than that of the United States, during the Great Depression, or Russia, and Cuba following the collapse of the Soviet Union, heavily impacting the living conditions of millions.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وفقًا لصندوق النقد الدولي ، فإن الناتج المحلي الإجمالي لفنزويلا في عام 2017 يقل بنسبة 35 في المائة عن مستوياته التي سجلها عام 2013. ووفقًا للمحللين ، كان انكماش الناتج المحلي الإجمالي القومي والناتج المحلي للفرد في فنزويلا بين عامي 2013 و 2017 أشد / اكثر قساوة من انكماش الناتج المحلي الاجمالي في الولايات المتحدة ، خلال فترة الكساد الكبير أو في روسيا  وكوبا بعد انهيار الاتحاد السوفيتي ، مما أثر تأثيرا شديدا على الظروف المعيشية للملايين.</vt:lpstr>
      <vt:lpstr>When Nicolás Maduro took over as president after Hugo Chavez's death in 2013, the oil-reliant economy was already in trouble. When global oil prices dropped in 2014, businesses were no longer able to import goods at the same rate as before, skyrocketing prices and inflation.</vt:lpstr>
      <vt:lpstr>PowerPoint Presentation</vt:lpstr>
      <vt:lpstr>PowerPoint Presentation</vt:lpstr>
      <vt:lpstr>PowerPoint Presentation</vt:lpstr>
      <vt:lpstr>PowerPoint Presentation</vt:lpstr>
      <vt:lpstr>In 2014, thousands took to the streets to protest inflation and living conditions. The government cracked down on the protests, leaving at least 11 dead.</vt:lpstr>
      <vt:lpstr>PowerPoint Presentation</vt:lpstr>
      <vt:lpstr>وفي عام 2014، خرج الالاف الى الشوارع للاحتجاج ضد التضخم وظروف المعيشة. واتخذت الحكومة اجراءات قمعية بحق المحتجين ، مما اسفر عن مقتل احد عشر شخصا.</vt:lpstr>
      <vt:lpstr>One of the biggest challenges facing Venezuelans is hyperinflation. According to a study released by the National Assembly, by the end of 2018, prices were doubling every 19 days on average. The IMF anticipates that the country's inflation rate will reach 10 million percent in 2019.</vt:lpstr>
      <vt:lpstr>PowerPoint Presentation</vt:lpstr>
      <vt:lpstr>PowerPoint Presentation</vt:lpstr>
      <vt:lpstr>ويعد التضخم الجامح / المفرط احد اكبر التحديات التي يواجهها الشعب الفنزويلي. ووفقا لدراسة نشرتها الجمعية الوطنية في البلاد ، فبحلول نهاية عام 2018 بدأت الاسعار تتضاعف كل تسعة عشر يوما في المعدل. ويتوقع صندوق النقد الدولي ان معدل التضخم في البلاد سيصل الى عشرة ملايين في المائة في عام 2019.</vt:lpstr>
      <vt:lpstr>Over three million people have fled the country since 2014, and it's expected to reach 5.3 million by the end of 2019, according to the UN figures.</vt:lpstr>
      <vt:lpstr>PowerPoint Presentation</vt:lpstr>
      <vt:lpstr>PowerPoint Presentation</vt:lpstr>
      <vt:lpstr>ويذكر ان اكثر من ثلاثة ملايين شخص قد فر من البلاد منذ عام 2014، ومن المتوقع ان يصل العدد الى  5.3 مليون بحلول نهاية عام 2019 بحسب البيانات التي نشرتها الامم المتحدة.</vt:lpstr>
      <vt:lpstr>Venezuela's opposition blames the previous government of Hugo Chavez and the current one of Maduro for the economic woes the country is facing, the corruption, the violence in the streets and the constant mismanagement.  </vt:lpstr>
      <vt:lpstr>PowerPoint Presentation</vt:lpstr>
      <vt:lpstr>PowerPoint Presentation</vt:lpstr>
      <vt:lpstr> وتلقي المعارضة في فنزويلا باللوم على الحكومة السابقة للرئيس هوغو تشافيز والحكومة الحالية للرئيس مادورو وتعد هاتين الحكومتين مسؤولتين عن المتاعب / الازمات الاقتصادية التي تواجهها البلاد بالاضافة الى الفساد وانتشار مظاهر العنف في الشوارع وسوء الادارة المستمر.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Venezuela’s Unprecedented Economic Collapse</dc:title>
  <dc:creator>Noona</dc:creator>
  <cp:lastModifiedBy>Noona</cp:lastModifiedBy>
  <cp:revision>53</cp:revision>
  <dcterms:created xsi:type="dcterms:W3CDTF">2019-03-31T06:11:24Z</dcterms:created>
  <dcterms:modified xsi:type="dcterms:W3CDTF">2019-04-06T13:07:05Z</dcterms:modified>
</cp:coreProperties>
</file>