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3"/>
  </p:notesMasterIdLst>
  <p:handoutMasterIdLst>
    <p:handoutMasterId r:id="rId24"/>
  </p:handoutMasterIdLst>
  <p:sldIdLst>
    <p:sldId id="264" r:id="rId5"/>
    <p:sldId id="282" r:id="rId6"/>
    <p:sldId id="276" r:id="rId7"/>
    <p:sldId id="277" r:id="rId8"/>
    <p:sldId id="278" r:id="rId9"/>
    <p:sldId id="279" r:id="rId10"/>
    <p:sldId id="266" r:id="rId11"/>
    <p:sldId id="268" r:id="rId12"/>
    <p:sldId id="281" r:id="rId13"/>
    <p:sldId id="269" r:id="rId14"/>
    <p:sldId id="280" r:id="rId15"/>
    <p:sldId id="285" r:id="rId16"/>
    <p:sldId id="283" r:id="rId17"/>
    <p:sldId id="284" r:id="rId18"/>
    <p:sldId id="286" r:id="rId19"/>
    <p:sldId id="287" r:id="rId20"/>
    <p:sldId id="289" r:id="rId21"/>
    <p:sldId id="288" r:id="rId22"/>
  </p:sldIdLst>
  <p:sldSz cx="12188825" cy="6858000"/>
  <p:notesSz cx="6858000" cy="9144000"/>
  <p:defaultTextStyle>
    <a:defPPr rtl="0">
      <a:defRPr lang="en-GB"/>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5" autoAdjust="0"/>
  </p:normalViewPr>
  <p:slideViewPr>
    <p:cSldViewPr showGuides="1">
      <p:cViewPr varScale="1">
        <p:scale>
          <a:sx n="68" d="100"/>
          <a:sy n="68" d="100"/>
        </p:scale>
        <p:origin x="-798" y="-90"/>
      </p:cViewPr>
      <p:guideLst>
        <p:guide orient="horz" pos="2160"/>
        <p:guide pos="3839"/>
      </p:guideLst>
    </p:cSldViewPr>
  </p:slideViewPr>
  <p:notesTextViewPr>
    <p:cViewPr>
      <p:scale>
        <a:sx n="1" d="1"/>
        <a:sy n="1" d="1"/>
      </p:scale>
      <p:origin x="0" y="0"/>
    </p:cViewPr>
  </p:notesTextViewPr>
  <p:notesViewPr>
    <p:cSldViewPr>
      <p:cViewPr varScale="1">
        <p:scale>
          <a:sx n="90" d="100"/>
          <a:sy n="90" d="100"/>
        </p:scale>
        <p:origin x="302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C46FA63-D707-4B8C-96CC-B557CA336FCE}" type="datetime1">
              <a:rPr lang="en-GB" smtClean="0">
                <a:solidFill>
                  <a:schemeClr val="tx2"/>
                </a:solidFill>
              </a:rPr>
              <a:t>26/03/2019</a:t>
            </a:fld>
            <a:endParaRPr lang="en-GB"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n-GB" smtClean="0">
                <a:solidFill>
                  <a:schemeClr val="tx2"/>
                </a:solidFill>
              </a:rPr>
              <a:t>‹#›</a:t>
            </a:fld>
            <a:endParaRPr lang="en-GB"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73B178AC-64BE-41F2-A7AE-E34946EE79F8}" type="datetime1">
              <a:rPr lang="en-GB" noProof="0" smtClean="0"/>
              <a:pPr/>
              <a:t>26/03/2019</a:t>
            </a:fld>
            <a:endParaRPr lang="en-GB" noProof="0"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n-GB" noProof="0" smtClean="0"/>
              <a:pPr/>
              <a:t>‹#›</a:t>
            </a:fld>
            <a:endParaRPr lang="en-GB"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a:t>
            </a:fld>
            <a:endParaRPr lang="en-GB" dirty="0"/>
          </a:p>
        </p:txBody>
      </p:sp>
    </p:spTree>
    <p:extLst>
      <p:ext uri="{BB962C8B-B14F-4D97-AF65-F5344CB8AC3E}">
        <p14:creationId xmlns:p14="http://schemas.microsoft.com/office/powerpoint/2010/main" val="85293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3</a:t>
            </a:fld>
            <a:endParaRPr lang="en-GB" dirty="0"/>
          </a:p>
        </p:txBody>
      </p:sp>
    </p:spTree>
    <p:extLst>
      <p:ext uri="{BB962C8B-B14F-4D97-AF65-F5344CB8AC3E}">
        <p14:creationId xmlns:p14="http://schemas.microsoft.com/office/powerpoint/2010/main" val="29498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4</a:t>
            </a:fld>
            <a:endParaRPr lang="en-GB" dirty="0"/>
          </a:p>
        </p:txBody>
      </p:sp>
    </p:spTree>
    <p:extLst>
      <p:ext uri="{BB962C8B-B14F-4D97-AF65-F5344CB8AC3E}">
        <p14:creationId xmlns:p14="http://schemas.microsoft.com/office/powerpoint/2010/main" val="386738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5</a:t>
            </a:fld>
            <a:endParaRPr lang="en-GB" dirty="0"/>
          </a:p>
        </p:txBody>
      </p:sp>
    </p:spTree>
    <p:extLst>
      <p:ext uri="{BB962C8B-B14F-4D97-AF65-F5344CB8AC3E}">
        <p14:creationId xmlns:p14="http://schemas.microsoft.com/office/powerpoint/2010/main" val="115451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6</a:t>
            </a:fld>
            <a:endParaRPr lang="en-GB" dirty="0"/>
          </a:p>
        </p:txBody>
      </p:sp>
    </p:spTree>
    <p:extLst>
      <p:ext uri="{BB962C8B-B14F-4D97-AF65-F5344CB8AC3E}">
        <p14:creationId xmlns:p14="http://schemas.microsoft.com/office/powerpoint/2010/main" val="189909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7</a:t>
            </a:fld>
            <a:endParaRPr lang="en-GB" dirty="0"/>
          </a:p>
        </p:txBody>
      </p:sp>
    </p:spTree>
    <p:extLst>
      <p:ext uri="{BB962C8B-B14F-4D97-AF65-F5344CB8AC3E}">
        <p14:creationId xmlns:p14="http://schemas.microsoft.com/office/powerpoint/2010/main" val="213136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8</a:t>
            </a:fld>
            <a:endParaRPr lang="en-GB" dirty="0"/>
          </a:p>
        </p:txBody>
      </p:sp>
    </p:spTree>
    <p:extLst>
      <p:ext uri="{BB962C8B-B14F-4D97-AF65-F5344CB8AC3E}">
        <p14:creationId xmlns:p14="http://schemas.microsoft.com/office/powerpoint/2010/main" val="96663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10</a:t>
            </a:fld>
            <a:endParaRPr lang="en-GB" dirty="0"/>
          </a:p>
        </p:txBody>
      </p:sp>
    </p:spTree>
    <p:extLst>
      <p:ext uri="{BB962C8B-B14F-4D97-AF65-F5344CB8AC3E}">
        <p14:creationId xmlns:p14="http://schemas.microsoft.com/office/powerpoint/2010/main" val="412728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11</a:t>
            </a:fld>
            <a:endParaRPr lang="en-GB" dirty="0"/>
          </a:p>
        </p:txBody>
      </p:sp>
    </p:spTree>
    <p:extLst>
      <p:ext uri="{BB962C8B-B14F-4D97-AF65-F5344CB8AC3E}">
        <p14:creationId xmlns:p14="http://schemas.microsoft.com/office/powerpoint/2010/main" val="3013316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rtlCol="0">
            <a:normAutofit/>
          </a:bodyPr>
          <a:lstStyle>
            <a:lvl1pPr>
              <a:lnSpc>
                <a:spcPct val="90000"/>
              </a:lnSpc>
              <a:defRPr sz="5400" cap="none" baseline="0"/>
            </a:lvl1pPr>
          </a:lstStyle>
          <a:p>
            <a:pPr rtl="0"/>
            <a:r>
              <a:rPr lang="ar-SA" smtClean="0"/>
              <a:t>انقر لتحرير نمط العنوان الرئيسي</a:t>
            </a:r>
            <a:endParaRPr/>
          </a:p>
        </p:txBody>
      </p:sp>
      <p:sp>
        <p:nvSpPr>
          <p:cNvPr id="3" name="Subtitle 2"/>
          <p:cNvSpPr>
            <a:spLocks noGrp="1"/>
          </p:cNvSpPr>
          <p:nvPr>
            <p:ph type="subTitle" idx="1"/>
          </p:nvPr>
        </p:nvSpPr>
        <p:spPr>
          <a:xfrm>
            <a:off x="4672383" y="4927600"/>
            <a:ext cx="7008574" cy="1244600"/>
          </a:xfrm>
        </p:spPr>
        <p:txBody>
          <a:bodyPr rtlCol="0">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ar-SA" smtClean="0"/>
              <a:t>انقر لتحرير نمط العنوان الثانوي الرئيسي</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Vertical Text Placeholder 2"/>
          <p:cNvSpPr>
            <a:spLocks noGrp="1"/>
          </p:cNvSpPr>
          <p:nvPr>
            <p:ph type="body" orient="vert" idx="1"/>
          </p:nvPr>
        </p:nvSpPr>
        <p:spPr/>
        <p:txBody>
          <a:bodyPr vert="eaVert" rtlCol="0"/>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10"/>
          </p:nvPr>
        </p:nvSpPr>
        <p:spPr/>
        <p:txBody>
          <a:bodyPr rtlCol="0"/>
          <a:lstStyle>
            <a:lvl1pPr>
              <a:defRPr/>
            </a:lvl1pPr>
          </a:lstStyle>
          <a:p>
            <a:fld id="{90C41E57-B869-4F93-A8CB-3B07FB29569D}" type="datetime1">
              <a:rPr lang="en-GB" noProof="0" smtClean="0"/>
              <a:pPr/>
              <a:t>26/03/2019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rtlCol="0"/>
          <a:lstStyle/>
          <a:p>
            <a:pPr rtl="0"/>
            <a:r>
              <a:rPr lang="ar-SA" noProof="0" smtClean="0"/>
              <a:t>انقر لتحرير نمط العنوان الرئيسي</a:t>
            </a:r>
            <a:endParaRPr lang="en-GB" noProof="0" dirty="0"/>
          </a:p>
        </p:txBody>
      </p:sp>
      <p:sp>
        <p:nvSpPr>
          <p:cNvPr id="3" name="Vertical Text Placeholder 2"/>
          <p:cNvSpPr>
            <a:spLocks noGrp="1"/>
          </p:cNvSpPr>
          <p:nvPr>
            <p:ph type="body" orient="vert" idx="1"/>
          </p:nvPr>
        </p:nvSpPr>
        <p:spPr>
          <a:xfrm>
            <a:off x="1117309" y="274638"/>
            <a:ext cx="8532178" cy="5897561"/>
          </a:xfrm>
        </p:spPr>
        <p:txBody>
          <a:bodyPr vert="eaVert" rtlCol="0"/>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10"/>
          </p:nvPr>
        </p:nvSpPr>
        <p:spPr/>
        <p:txBody>
          <a:bodyPr rtlCol="0"/>
          <a:lstStyle>
            <a:lvl1pPr>
              <a:defRPr/>
            </a:lvl1pPr>
          </a:lstStyle>
          <a:p>
            <a:fld id="{EB115EE6-DD38-46E5-A28F-7057CB4AE61C}" type="datetime1">
              <a:rPr lang="en-GB" noProof="0" smtClean="0"/>
              <a:pPr/>
              <a:t>26/03/2019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Content Placeholder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10"/>
          </p:nvPr>
        </p:nvSpPr>
        <p:spPr/>
        <p:txBody>
          <a:bodyPr rtlCol="0"/>
          <a:lstStyle>
            <a:lvl1pPr>
              <a:defRPr/>
            </a:lvl1pPr>
          </a:lstStyle>
          <a:p>
            <a:fld id="{B43BBB81-C700-4083-8127-E310BD1DC13C}" type="datetime1">
              <a:rPr lang="en-GB" noProof="0" smtClean="0"/>
              <a:pPr/>
              <a:t>26/03/2019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DA60BA0E-20D0-4E7C-B286-26C960A6788F}" type="slidenum">
              <a:rPr lang="en-GB" noProof="0" smtClean="0"/>
              <a:t>‹#›</a:t>
            </a:fld>
            <a:endParaRPr lang="en-GB"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rtlCol="0" anchor="t">
            <a:normAutofit/>
          </a:bodyPr>
          <a:lstStyle>
            <a:lvl1pPr algn="l">
              <a:defRPr sz="5400" b="0" cap="none" baseline="0"/>
            </a:lvl1pPr>
          </a:lstStyle>
          <a:p>
            <a:pPr rtl="0"/>
            <a:r>
              <a:rPr lang="ar-SA" smtClean="0"/>
              <a:t>انقر لتحرير نمط العنوان الرئيسي</a:t>
            </a:r>
            <a:endParaRPr/>
          </a:p>
        </p:txBody>
      </p:sp>
      <p:sp>
        <p:nvSpPr>
          <p:cNvPr id="3" name="Text Placeholder 2"/>
          <p:cNvSpPr>
            <a:spLocks noGrp="1"/>
          </p:cNvSpPr>
          <p:nvPr>
            <p:ph type="body" idx="1"/>
          </p:nvPr>
        </p:nvSpPr>
        <p:spPr>
          <a:xfrm>
            <a:off x="812589" y="3124200"/>
            <a:ext cx="7008574" cy="1296987"/>
          </a:xfrm>
        </p:spPr>
        <p:txBody>
          <a:bodyPr rtlCol="0"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ar-SA" smtClean="0"/>
              <a:t>انقر لتحرير أنماط النص الرئيسي</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Content Placeholder 2"/>
          <p:cNvSpPr>
            <a:spLocks noGrp="1"/>
          </p:cNvSpPr>
          <p:nvPr>
            <p:ph sz="half" idx="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Content Placeholder 3"/>
          <p:cNvSpPr>
            <a:spLocks noGrp="1"/>
          </p:cNvSpPr>
          <p:nvPr>
            <p:ph sz="half" idx="2"/>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5" name="Date Placeholder 4"/>
          <p:cNvSpPr>
            <a:spLocks noGrp="1"/>
          </p:cNvSpPr>
          <p:nvPr>
            <p:ph type="dt" sz="half" idx="10"/>
          </p:nvPr>
        </p:nvSpPr>
        <p:spPr/>
        <p:txBody>
          <a:bodyPr rtlCol="0"/>
          <a:lstStyle>
            <a:lvl1pPr>
              <a:defRPr/>
            </a:lvl1pPr>
          </a:lstStyle>
          <a:p>
            <a:fld id="{47CAB8BD-5A87-4DB5-924A-8B2AB5CF8B74}" type="datetime1">
              <a:rPr lang="en-GB" noProof="0" smtClean="0"/>
              <a:pPr/>
              <a:t>26/03/2019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ar-SA" noProof="0" smtClean="0"/>
              <a:t>انقر لتحرير نمط العنوان الرئيسي</a:t>
            </a:r>
            <a:endParaRPr lang="en-GB" noProof="0" dirty="0"/>
          </a:p>
        </p:txBody>
      </p:sp>
      <p:sp>
        <p:nvSpPr>
          <p:cNvPr id="3" name="Text Placeholder 2"/>
          <p:cNvSpPr>
            <a:spLocks noGrp="1"/>
          </p:cNvSpPr>
          <p:nvPr>
            <p:ph type="body" idx="1"/>
          </p:nvPr>
        </p:nvSpPr>
        <p:spPr>
          <a:xfrm>
            <a:off x="112137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ar-SA" noProof="0" smtClean="0"/>
              <a:t>انقر لتحرير أنماط النص الرئيسي</a:t>
            </a:r>
          </a:p>
        </p:txBody>
      </p:sp>
      <p:sp>
        <p:nvSpPr>
          <p:cNvPr id="4" name="Content Placeholder 3"/>
          <p:cNvSpPr>
            <a:spLocks noGrp="1"/>
          </p:cNvSpPr>
          <p:nvPr>
            <p:ph sz="half" idx="2"/>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5" name="Text Placeholder 4"/>
          <p:cNvSpPr>
            <a:spLocks noGrp="1"/>
          </p:cNvSpPr>
          <p:nvPr>
            <p:ph type="body" sz="quarter" idx="3"/>
          </p:nvPr>
        </p:nvSpPr>
        <p:spPr>
          <a:xfrm>
            <a:off x="630162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ar-SA" noProof="0" smtClean="0"/>
              <a:t>انقر لتحرير أنماط النص الرئيسي</a:t>
            </a:r>
          </a:p>
        </p:txBody>
      </p:sp>
      <p:sp>
        <p:nvSpPr>
          <p:cNvPr id="6" name="Content Placeholder 5"/>
          <p:cNvSpPr>
            <a:spLocks noGrp="1"/>
          </p:cNvSpPr>
          <p:nvPr>
            <p:ph sz="quarter" idx="4"/>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7" name="Date Placeholder 6"/>
          <p:cNvSpPr>
            <a:spLocks noGrp="1"/>
          </p:cNvSpPr>
          <p:nvPr>
            <p:ph type="dt" sz="half" idx="10"/>
          </p:nvPr>
        </p:nvSpPr>
        <p:spPr/>
        <p:txBody>
          <a:bodyPr rtlCol="0"/>
          <a:lstStyle>
            <a:lvl1pPr>
              <a:defRPr/>
            </a:lvl1pPr>
          </a:lstStyle>
          <a:p>
            <a:fld id="{9831163F-A609-4965-981E-2512858A6B0B}" type="datetime1">
              <a:rPr lang="en-GB" noProof="0" smtClean="0"/>
              <a:pPr/>
              <a:t>26/03/2019</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Date Placeholder 2"/>
          <p:cNvSpPr>
            <a:spLocks noGrp="1"/>
          </p:cNvSpPr>
          <p:nvPr>
            <p:ph type="dt" sz="half" idx="10"/>
          </p:nvPr>
        </p:nvSpPr>
        <p:spPr/>
        <p:txBody>
          <a:bodyPr rtlCol="0"/>
          <a:lstStyle>
            <a:lvl1pPr>
              <a:defRPr/>
            </a:lvl1pPr>
          </a:lstStyle>
          <a:p>
            <a:fld id="{2AAD07FA-60A0-4513-81AF-BDF95D9090DF}" type="datetime1">
              <a:rPr lang="en-GB" noProof="0" smtClean="0"/>
              <a:pPr/>
              <a:t>26/03/2019</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AEA9B41F-141C-4F65-BC2A-BC13EF27A4D7}" type="datetime1">
              <a:rPr lang="en-GB" noProof="0" smtClean="0"/>
              <a:pPr/>
              <a:t>26/03/2019</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304721" y="1701800"/>
            <a:ext cx="3351927" cy="2844800"/>
          </a:xfrm>
        </p:spPr>
        <p:txBody>
          <a:bodyPr rtlCol="0" anchor="b">
            <a:normAutofit/>
          </a:bodyPr>
          <a:lstStyle>
            <a:lvl1pPr algn="l">
              <a:defRPr sz="2000" b="1"/>
            </a:lvl1pPr>
          </a:lstStyle>
          <a:p>
            <a:pPr rtl="0"/>
            <a:r>
              <a:rPr lang="ar-SA" noProof="0" smtClean="0"/>
              <a:t>انقر لتحرير نمط العنوان الرئيسي</a:t>
            </a:r>
            <a:endParaRPr lang="en-GB" noProof="0" dirty="0"/>
          </a:p>
        </p:txBody>
      </p:sp>
      <p:sp>
        <p:nvSpPr>
          <p:cNvPr id="3" name="Content Placeholder 2"/>
          <p:cNvSpPr>
            <a:spLocks noGrp="1"/>
          </p:cNvSpPr>
          <p:nvPr>
            <p:ph idx="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Text Placeholder 3"/>
          <p:cNvSpPr>
            <a:spLocks noGrp="1"/>
          </p:cNvSpPr>
          <p:nvPr>
            <p:ph type="body" sz="half" idx="2"/>
          </p:nvPr>
        </p:nvSpPr>
        <p:spPr>
          <a:xfrm>
            <a:off x="304721"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ar-SA" noProof="0" smtClean="0"/>
              <a:t>انقر لتحرير أنماط النص الرئيسي</a:t>
            </a:r>
          </a:p>
        </p:txBody>
      </p:sp>
      <p:sp>
        <p:nvSpPr>
          <p:cNvPr id="5" name="Date Placeholder 4"/>
          <p:cNvSpPr>
            <a:spLocks noGrp="1"/>
          </p:cNvSpPr>
          <p:nvPr>
            <p:ph type="dt" sz="half" idx="10"/>
          </p:nvPr>
        </p:nvSpPr>
        <p:spPr/>
        <p:txBody>
          <a:bodyPr rtlCol="0"/>
          <a:lstStyle>
            <a:lvl1pPr>
              <a:defRPr/>
            </a:lvl1pPr>
          </a:lstStyle>
          <a:p>
            <a:fld id="{10E95AA2-CDD5-40B0-B1CF-38A42C9DCC78}" type="datetime1">
              <a:rPr lang="en-GB" noProof="0" smtClean="0"/>
              <a:pPr/>
              <a:t>26/03/2019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2437765" y="4800600"/>
            <a:ext cx="7313295" cy="762000"/>
          </a:xfrm>
        </p:spPr>
        <p:txBody>
          <a:bodyPr rtlCol="0" anchor="b">
            <a:normAutofit/>
          </a:bodyPr>
          <a:lstStyle>
            <a:lvl1pPr algn="l">
              <a:defRPr sz="2000" b="1"/>
            </a:lvl1pPr>
          </a:lstStyle>
          <a:p>
            <a:pPr rtl="0"/>
            <a:r>
              <a:rPr lang="ar-SA" noProof="0" smtClean="0"/>
              <a:t>انقر لتحرير نمط العنوان الرئيسي</a:t>
            </a:r>
            <a:endParaRPr lang="en-GB" noProof="0" dirty="0"/>
          </a:p>
        </p:txBody>
      </p:sp>
      <p:sp>
        <p:nvSpPr>
          <p:cNvPr id="3" name="Picture Placeholder 2"/>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ar-SA" noProof="0" smtClean="0"/>
              <a:t>انقر فوق الأيقونة لإضافة صورة</a:t>
            </a:r>
            <a:endParaRPr lang="en-GB" noProof="0" dirty="0"/>
          </a:p>
        </p:txBody>
      </p:sp>
      <p:sp>
        <p:nvSpPr>
          <p:cNvPr id="4" name="Text Placeholder 3"/>
          <p:cNvSpPr>
            <a:spLocks noGrp="1"/>
          </p:cNvSpPr>
          <p:nvPr>
            <p:ph type="body" sz="half" idx="2"/>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ar-SA" noProof="0" smtClean="0"/>
              <a:t>انقر لتحرير أنماط النص الرئيسي</a:t>
            </a:r>
          </a:p>
        </p:txBody>
      </p:sp>
      <p:sp>
        <p:nvSpPr>
          <p:cNvPr id="5" name="Date Placeholder 4"/>
          <p:cNvSpPr>
            <a:spLocks noGrp="1"/>
          </p:cNvSpPr>
          <p:nvPr>
            <p:ph type="dt" sz="half" idx="10"/>
          </p:nvPr>
        </p:nvSpPr>
        <p:spPr/>
        <p:txBody>
          <a:bodyPr rtlCol="0"/>
          <a:lstStyle>
            <a:lvl1pPr>
              <a:defRPr/>
            </a:lvl1pPr>
          </a:lstStyle>
          <a:p>
            <a:fld id="{AF96DEFE-052F-4B34-8EAC-A263CB86F3A5}" type="datetime1">
              <a:rPr lang="en-GB" noProof="0" smtClean="0"/>
              <a:pPr/>
              <a:t>26/03/2019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ar-SA" noProof="0" smtClean="0"/>
              <a:t>انقر لتحرير نمط العنوان الرئيسي</a:t>
            </a:r>
            <a:endParaRPr lang="en-GB" noProof="0"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CF860746-45FF-4F3F-9CE0-E6B542C01EBE}" type="datetime1">
              <a:rPr lang="en-GB" noProof="0" smtClean="0"/>
              <a:pPr/>
              <a:t>26/03/2019</a:t>
            </a:fld>
            <a:endParaRPr lang="en-GB" noProof="0"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pPr rtl="0"/>
            <a:endParaRPr lang="en-GB" noProof="0"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pPr rtl="0"/>
            <a:fld id="{EB37DED6-D4C7-42EE-AB49-D2E39E64FDE4}" type="slidenum">
              <a:rPr lang="en-GB" noProof="0" smtClean="0"/>
              <a:pPr/>
              <a:t>‹#›</a:t>
            </a:fld>
            <a:endParaRPr lang="en-GB"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lideshare.net/huuphuoc12a2/cohesion-and-coherence-1623418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i="1" dirty="0" smtClean="0"/>
              <a:t>Cohesion </a:t>
            </a:r>
            <a:endParaRPr lang="en-US" i="1" dirty="0"/>
          </a:p>
        </p:txBody>
      </p:sp>
      <p:sp>
        <p:nvSpPr>
          <p:cNvPr id="3" name="Subtitle 2"/>
          <p:cNvSpPr>
            <a:spLocks noGrp="1"/>
          </p:cNvSpPr>
          <p:nvPr>
            <p:ph type="subTitle" idx="1"/>
          </p:nvPr>
        </p:nvSpPr>
        <p:spPr/>
        <p:txBody>
          <a:bodyPr rtlCol="0"/>
          <a:lstStyle/>
          <a:p>
            <a:pPr rtl="0"/>
            <a:r>
              <a:rPr lang="en-GB" dirty="0" smtClean="0"/>
              <a:t>Ban Ibrahem Abd AL-Wahab </a:t>
            </a:r>
            <a:endParaRPr lang="en-US"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628" y="980728"/>
            <a:ext cx="3384376" cy="2237047"/>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116632"/>
            <a:ext cx="7569391" cy="976536"/>
          </a:xfrm>
        </p:spPr>
        <p:txBody>
          <a:bodyPr/>
          <a:lstStyle/>
          <a:p>
            <a:r>
              <a:rPr lang="en-US" b="1" i="1" dirty="0"/>
              <a:t>Legal </a:t>
            </a:r>
            <a:r>
              <a:rPr lang="en-US" b="1" i="1" dirty="0" smtClean="0"/>
              <a:t>discourse :</a:t>
            </a:r>
            <a:endParaRPr lang="en-US" b="1" i="1" dirty="0"/>
          </a:p>
        </p:txBody>
      </p:sp>
      <p:sp>
        <p:nvSpPr>
          <p:cNvPr id="5" name="عنصر نائب للمحتوى 4"/>
          <p:cNvSpPr>
            <a:spLocks noGrp="1"/>
          </p:cNvSpPr>
          <p:nvPr>
            <p:ph idx="4294967295"/>
          </p:nvPr>
        </p:nvSpPr>
        <p:spPr>
          <a:xfrm>
            <a:off x="595313" y="1484313"/>
            <a:ext cx="11593512" cy="5040312"/>
          </a:xfrm>
        </p:spPr>
        <p:txBody>
          <a:bodyPr>
            <a:normAutofit fontScale="92500" lnSpcReduction="20000"/>
          </a:bodyPr>
          <a:lstStyle/>
          <a:p>
            <a:pPr>
              <a:lnSpc>
                <a:spcPct val="150000"/>
              </a:lnSpc>
              <a:buFont typeface="Wingdings" pitchFamily="2" charset="2"/>
              <a:buChar char="Ø"/>
            </a:pPr>
            <a:r>
              <a:rPr lang="en-US" dirty="0"/>
              <a:t> </a:t>
            </a:r>
            <a:r>
              <a:rPr lang="en-US" b="1" dirty="0" err="1"/>
              <a:t>Situationality</a:t>
            </a:r>
            <a:r>
              <a:rPr lang="en-US" dirty="0"/>
              <a:t> can affect the outlook adopted on paraphrase and synonymy. </a:t>
            </a:r>
            <a:r>
              <a:rPr lang="en-US" b="1" dirty="0"/>
              <a:t>Legal discourse</a:t>
            </a:r>
            <a:r>
              <a:rPr lang="en-US" dirty="0"/>
              <a:t>, for instance, is intended to define certain kinds of behaviour beyond all doubt; accordingly, paraphrase is used richly in hopes of capturing every possible aspect of the intended content</a:t>
            </a:r>
            <a:r>
              <a:rPr lang="en-US" dirty="0" smtClean="0"/>
              <a:t>.</a:t>
            </a:r>
          </a:p>
          <a:p>
            <a:pPr>
              <a:lnSpc>
                <a:spcPct val="150000"/>
              </a:lnSpc>
              <a:buFont typeface="Wingdings" pitchFamily="2" charset="2"/>
              <a:buChar char="Ø"/>
            </a:pPr>
            <a:r>
              <a:rPr lang="en-US" dirty="0"/>
              <a:t>  any comment, request, suggestion, or proposal which is obscene, lewd, lascivious, filthy, or indecent. Under normal conditions, each series-’request/suggestion/ proposal’, and ‘obscene/lewd/ lascivious/filthy/indecent’ would be taken as having elements meaning more or less the same (indeed, it might be hard to define one member of such a series without using other members in the definition). S</a:t>
            </a:r>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261764" y="116632"/>
            <a:ext cx="11593287" cy="6624736"/>
          </a:xfrm>
        </p:spPr>
        <p:txBody>
          <a:bodyPr/>
          <a:lstStyle/>
          <a:p>
            <a:pPr>
              <a:lnSpc>
                <a:spcPct val="150000"/>
              </a:lnSpc>
              <a:buFont typeface="Wingdings" pitchFamily="2" charset="2"/>
              <a:buChar char="Ø"/>
            </a:pPr>
            <a:r>
              <a:rPr lang="en-US" dirty="0"/>
              <a:t> the law is intended to cover all possible shadings and varieties of such behaviour, and thus prefers to be repetitious and pedantic if necessary. Shakespeare’s Constable Dogberry provides an immortal parody of this legalistic </a:t>
            </a:r>
            <a:r>
              <a:rPr lang="en-US" dirty="0" smtClean="0"/>
              <a:t>tendency.</a:t>
            </a:r>
          </a:p>
          <a:p>
            <a:pPr>
              <a:lnSpc>
                <a:spcPct val="150000"/>
              </a:lnSpc>
              <a:buFont typeface="Wingdings" pitchFamily="2" charset="2"/>
              <a:buChar char="Ø"/>
            </a:pPr>
            <a:r>
              <a:rPr lang="en-US" dirty="0"/>
              <a:t> </a:t>
            </a:r>
            <a:r>
              <a:rPr lang="en-US" dirty="0" smtClean="0"/>
              <a:t>E.G. / </a:t>
            </a:r>
          </a:p>
          <a:p>
            <a:pPr marL="0" indent="0">
              <a:lnSpc>
                <a:spcPct val="150000"/>
              </a:lnSpc>
              <a:buNone/>
            </a:pPr>
            <a:r>
              <a:rPr lang="en-US" dirty="0" smtClean="0"/>
              <a:t>Marry</a:t>
            </a:r>
            <a:r>
              <a:rPr lang="en-US" dirty="0"/>
              <a:t>, sir, they have </a:t>
            </a:r>
            <a:r>
              <a:rPr lang="en-US" u="sng" dirty="0"/>
              <a:t>committed false report</a:t>
            </a:r>
            <a:r>
              <a:rPr lang="en-US" dirty="0"/>
              <a:t>; moreover, they have </a:t>
            </a:r>
            <a:r>
              <a:rPr lang="en-US" u="sng" dirty="0"/>
              <a:t>spoken untruths</a:t>
            </a:r>
            <a:r>
              <a:rPr lang="en-US" dirty="0"/>
              <a:t>; secondarily, they are </a:t>
            </a:r>
            <a:r>
              <a:rPr lang="en-US" u="sng" dirty="0"/>
              <a:t>slanderers;</a:t>
            </a:r>
            <a:r>
              <a:rPr lang="en-US" dirty="0"/>
              <a:t> sixth and lastly, they have </a:t>
            </a:r>
            <a:r>
              <a:rPr lang="en-US" u="sng" dirty="0"/>
              <a:t>belied a lady</a:t>
            </a:r>
            <a:r>
              <a:rPr lang="en-US" dirty="0"/>
              <a:t>; thirdly, they have </a:t>
            </a:r>
            <a:r>
              <a:rPr lang="en-US" u="sng" dirty="0"/>
              <a:t>verified unjust things</a:t>
            </a:r>
            <a:r>
              <a:rPr lang="en-US" dirty="0"/>
              <a:t>; and, to conclude, they are </a:t>
            </a:r>
            <a:r>
              <a:rPr lang="en-US" u="sng" dirty="0"/>
              <a:t>lying</a:t>
            </a:r>
            <a:r>
              <a:rPr lang="en-US" dirty="0"/>
              <a:t> knaves. </a:t>
            </a:r>
            <a:endParaRPr lang="en-US" dirty="0"/>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189756" y="188640"/>
            <a:ext cx="11809312" cy="6552728"/>
          </a:xfrm>
        </p:spPr>
        <p:txBody>
          <a:bodyPr>
            <a:normAutofit/>
          </a:bodyPr>
          <a:lstStyle/>
          <a:p>
            <a:pPr>
              <a:lnSpc>
                <a:spcPct val="150000"/>
              </a:lnSpc>
              <a:buFont typeface="Wingdings" pitchFamily="2" charset="2"/>
              <a:buChar char="Ø"/>
            </a:pPr>
            <a:r>
              <a:rPr lang="en-US" b="1" dirty="0" smtClean="0"/>
              <a:t>Everyday communication does not demand this degree of certitude</a:t>
            </a:r>
            <a:r>
              <a:rPr lang="en-US" dirty="0" smtClean="0"/>
              <a:t> most </a:t>
            </a:r>
            <a:r>
              <a:rPr lang="en-US" dirty="0"/>
              <a:t>of the time. More often, </a:t>
            </a:r>
            <a:endParaRPr lang="en-US" dirty="0" smtClean="0"/>
          </a:p>
          <a:p>
            <a:pPr>
              <a:lnSpc>
                <a:spcPct val="150000"/>
              </a:lnSpc>
              <a:buFont typeface="Wingdings" pitchFamily="2" charset="2"/>
              <a:buChar char="Ø"/>
            </a:pPr>
            <a:r>
              <a:rPr lang="en-US" b="1" dirty="0" smtClean="0"/>
              <a:t>cohesive </a:t>
            </a:r>
            <a:r>
              <a:rPr lang="en-US" b="1" dirty="0"/>
              <a:t>devices </a:t>
            </a:r>
            <a:r>
              <a:rPr lang="en-US" dirty="0"/>
              <a:t>are used which shorten and simplify the surface text, even though, along the way, there is a certain loss of determinacy </a:t>
            </a:r>
            <a:r>
              <a:rPr lang="en-US" dirty="0" smtClean="0"/>
              <a:t>. </a:t>
            </a:r>
            <a:r>
              <a:rPr lang="en-US" dirty="0"/>
              <a:t>One obvious device is the use </a:t>
            </a:r>
            <a:r>
              <a:rPr lang="en-US" b="1" dirty="0"/>
              <a:t>of pro-forms</a:t>
            </a:r>
            <a:r>
              <a:rPr lang="en-US" dirty="0"/>
              <a:t>: economical, short words empty of their own particular content, which can stand in the surface text in place of more determinate, content-activating </a:t>
            </a:r>
            <a:r>
              <a:rPr lang="en-US" dirty="0" smtClean="0"/>
              <a:t>expressions. </a:t>
            </a:r>
            <a:r>
              <a:rPr lang="en-US" dirty="0"/>
              <a:t>These pro-forms free text users from having to restate everything in order to keep content current in active </a:t>
            </a:r>
            <a:r>
              <a:rPr lang="en-US" dirty="0" smtClean="0"/>
              <a:t>storage. </a:t>
            </a:r>
            <a:r>
              <a:rPr lang="en-US" dirty="0"/>
              <a:t>The best-known pro-forms are the </a:t>
            </a:r>
            <a:r>
              <a:rPr lang="en-US" b="1" dirty="0"/>
              <a:t>pronouns</a:t>
            </a:r>
            <a:r>
              <a:rPr lang="en-US" dirty="0"/>
              <a:t> which function in the place of the </a:t>
            </a:r>
            <a:r>
              <a:rPr lang="en-US" b="1" dirty="0"/>
              <a:t>nouns</a:t>
            </a:r>
            <a:r>
              <a:rPr lang="en-US" dirty="0"/>
              <a:t> or </a:t>
            </a:r>
            <a:r>
              <a:rPr lang="en-US" b="1" dirty="0"/>
              <a:t>noun phrases </a:t>
            </a:r>
            <a:r>
              <a:rPr lang="en-US" dirty="0"/>
              <a:t>with which they </a:t>
            </a:r>
            <a:r>
              <a:rPr lang="en-US" dirty="0" smtClean="0"/>
              <a:t>co-refer. In </a:t>
            </a:r>
            <a:r>
              <a:rPr lang="en-US" dirty="0"/>
              <a:t>this well-known children’s rhyme: </a:t>
            </a:r>
          </a:p>
        </p:txBody>
      </p:sp>
      <p:sp>
        <p:nvSpPr>
          <p:cNvPr id="5" name="عنصر نائب للتاريخ 4"/>
          <p:cNvSpPr>
            <a:spLocks noGrp="1"/>
          </p:cNvSpPr>
          <p:nvPr>
            <p:ph type="dt" sz="half" idx="10"/>
          </p:nvPr>
        </p:nvSpPr>
        <p:spPr/>
        <p:txBody>
          <a:bodyPr/>
          <a:lstStyle/>
          <a:p>
            <a:fld id="{AF96DEFE-052F-4B34-8EAC-A263CB86F3A5}" type="datetime1">
              <a:rPr lang="en-GB" noProof="0" smtClean="0"/>
              <a:pPr/>
              <a:t>26/03/2019</a:t>
            </a:fld>
            <a:endParaRPr lang="en-GB" noProof="0" dirty="0"/>
          </a:p>
        </p:txBody>
      </p:sp>
    </p:spTree>
    <p:extLst>
      <p:ext uri="{BB962C8B-B14F-4D97-AF65-F5344CB8AC3E}">
        <p14:creationId xmlns:p14="http://schemas.microsoft.com/office/powerpoint/2010/main" val="30447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261764" y="260648"/>
            <a:ext cx="7560840" cy="760512"/>
          </a:xfrm>
        </p:spPr>
        <p:txBody>
          <a:bodyPr/>
          <a:lstStyle/>
          <a:p>
            <a:r>
              <a:rPr lang="en-US" b="1" i="1" dirty="0"/>
              <a:t>In poetic </a:t>
            </a:r>
            <a:r>
              <a:rPr lang="en-US" b="1" i="1" dirty="0" smtClean="0"/>
              <a:t>texts /</a:t>
            </a:r>
            <a:endParaRPr lang="en-US" b="1" i="1" dirty="0"/>
          </a:p>
        </p:txBody>
      </p:sp>
      <p:sp>
        <p:nvSpPr>
          <p:cNvPr id="9" name="عنصر نائب للمحتوى 8"/>
          <p:cNvSpPr>
            <a:spLocks noGrp="1"/>
          </p:cNvSpPr>
          <p:nvPr>
            <p:ph idx="1"/>
          </p:nvPr>
        </p:nvSpPr>
        <p:spPr>
          <a:xfrm>
            <a:off x="261764" y="1052736"/>
            <a:ext cx="11593288" cy="5688632"/>
          </a:xfrm>
        </p:spPr>
        <p:txBody>
          <a:bodyPr/>
          <a:lstStyle/>
          <a:p>
            <a:pPr>
              <a:lnSpc>
                <a:spcPct val="150000"/>
              </a:lnSpc>
              <a:buFont typeface="Wingdings" pitchFamily="2" charset="2"/>
              <a:buChar char="Ø"/>
            </a:pPr>
            <a:r>
              <a:rPr lang="en-US" dirty="0"/>
              <a:t>the surface organization of the text is often motivated by special correspondences to the meaning and purpose of the </a:t>
            </a:r>
            <a:r>
              <a:rPr lang="en-US" dirty="0" smtClean="0"/>
              <a:t>whole communication:   </a:t>
            </a:r>
          </a:p>
          <a:p>
            <a:pPr>
              <a:lnSpc>
                <a:spcPct val="150000"/>
              </a:lnSpc>
              <a:buFont typeface="Wingdings" pitchFamily="2" charset="2"/>
              <a:buChar char="Ø"/>
            </a:pPr>
            <a:r>
              <a:rPr lang="en-US" dirty="0"/>
              <a:t> Break, break, </a:t>
            </a:r>
            <a:r>
              <a:rPr lang="en-US" dirty="0" smtClean="0"/>
              <a:t>break </a:t>
            </a:r>
          </a:p>
          <a:p>
            <a:pPr marL="0" indent="0">
              <a:lnSpc>
                <a:spcPct val="150000"/>
              </a:lnSpc>
              <a:buNone/>
            </a:pPr>
            <a:r>
              <a:rPr lang="en-US" dirty="0" smtClean="0"/>
              <a:t>     </a:t>
            </a:r>
            <a:r>
              <a:rPr lang="en-US" dirty="0"/>
              <a:t>On thy cold grey stones, O Sea! </a:t>
            </a:r>
          </a:p>
          <a:p>
            <a:pPr>
              <a:lnSpc>
                <a:spcPct val="150000"/>
              </a:lnSpc>
              <a:buFont typeface="Wingdings" pitchFamily="2" charset="2"/>
              <a:buChar char="Ø"/>
            </a:pPr>
            <a:r>
              <a:rPr lang="en-US" dirty="0"/>
              <a:t> echoed in a later stanza with slight variation, the recurrences enact the motion of the waves being described. </a:t>
            </a:r>
            <a:endParaRPr lang="en-US" dirty="0" smtClean="0"/>
          </a:p>
        </p:txBody>
      </p:sp>
      <p:sp>
        <p:nvSpPr>
          <p:cNvPr id="5" name="عنصر نائب للتاريخ 4"/>
          <p:cNvSpPr>
            <a:spLocks noGrp="1"/>
          </p:cNvSpPr>
          <p:nvPr>
            <p:ph type="dt" sz="half" idx="10"/>
          </p:nvPr>
        </p:nvSpPr>
        <p:spPr/>
        <p:txBody>
          <a:bodyPr/>
          <a:lstStyle/>
          <a:p>
            <a:fld id="{AF96DEFE-052F-4B34-8EAC-A263CB86F3A5}" type="datetime1">
              <a:rPr lang="en-GB" noProof="0" smtClean="0"/>
              <a:pPr/>
              <a:t>26/03/2019</a:t>
            </a:fld>
            <a:endParaRPr lang="en-GB" noProof="0" dirty="0"/>
          </a:p>
        </p:txBody>
      </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748" y="2276872"/>
            <a:ext cx="2232248" cy="2150368"/>
          </a:xfrm>
          <a:prstGeom prst="rect">
            <a:avLst/>
          </a:prstGeom>
        </p:spPr>
      </p:pic>
    </p:spTree>
    <p:extLst>
      <p:ext uri="{BB962C8B-B14F-4D97-AF65-F5344CB8AC3E}">
        <p14:creationId xmlns:p14="http://schemas.microsoft.com/office/powerpoint/2010/main" val="1051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0" y="0"/>
            <a:ext cx="12188825" cy="6858000"/>
          </a:xfrm>
        </p:spPr>
        <p:txBody>
          <a:bodyPr/>
          <a:lstStyle/>
          <a:p>
            <a:pPr>
              <a:buFont typeface="Wingdings" pitchFamily="2" charset="2"/>
              <a:buChar char="Ø"/>
            </a:pPr>
            <a:r>
              <a:rPr lang="en-US" dirty="0"/>
              <a:t>  And miles to go before I sleep, </a:t>
            </a:r>
            <a:endParaRPr lang="en-US" dirty="0" smtClean="0"/>
          </a:p>
          <a:p>
            <a:pPr marL="0" indent="0">
              <a:buNone/>
            </a:pPr>
            <a:r>
              <a:rPr lang="en-US" dirty="0" smtClean="0"/>
              <a:t>       </a:t>
            </a:r>
            <a:r>
              <a:rPr lang="en-US" dirty="0"/>
              <a:t>And miles to go before I </a:t>
            </a:r>
            <a:r>
              <a:rPr lang="en-US" dirty="0" smtClean="0"/>
              <a:t>sleep</a:t>
            </a:r>
          </a:p>
          <a:p>
            <a:pPr>
              <a:lnSpc>
                <a:spcPct val="150000"/>
              </a:lnSpc>
              <a:buFont typeface="Wingdings" pitchFamily="2" charset="2"/>
              <a:buChar char="Ø"/>
            </a:pPr>
            <a:r>
              <a:rPr lang="en-US" b="1" dirty="0"/>
              <a:t>in order to evoke the even</a:t>
            </a:r>
            <a:r>
              <a:rPr lang="en-US" dirty="0"/>
              <a:t>, continual motion of the speaker’s journey in a sleigh through a snowy landscape at night. Uses like the above are instances of iconicity: an outward resemblance between </a:t>
            </a:r>
            <a:r>
              <a:rPr lang="en-US" dirty="0">
                <a:solidFill>
                  <a:srgbClr val="FF0000"/>
                </a:solidFill>
              </a:rPr>
              <a:t>surface expressions </a:t>
            </a:r>
            <a:r>
              <a:rPr lang="en-US" dirty="0"/>
              <a:t>and </a:t>
            </a:r>
            <a:r>
              <a:rPr lang="en-US" dirty="0" smtClean="0">
                <a:solidFill>
                  <a:srgbClr val="FF0000"/>
                </a:solidFill>
              </a:rPr>
              <a:t>their</a:t>
            </a:r>
            <a:r>
              <a:rPr lang="en-US" dirty="0" smtClean="0"/>
              <a:t> </a:t>
            </a:r>
            <a:r>
              <a:rPr lang="en-US" dirty="0" smtClean="0">
                <a:solidFill>
                  <a:srgbClr val="FF0000"/>
                </a:solidFill>
              </a:rPr>
              <a:t>content.</a:t>
            </a:r>
            <a:r>
              <a:rPr lang="en-US" dirty="0" smtClean="0"/>
              <a:t> </a:t>
            </a:r>
            <a:endParaRPr lang="en-US" dirty="0"/>
          </a:p>
        </p:txBody>
      </p:sp>
      <p:sp>
        <p:nvSpPr>
          <p:cNvPr id="5" name="عنصر نائب للتاريخ 4"/>
          <p:cNvSpPr>
            <a:spLocks noGrp="1"/>
          </p:cNvSpPr>
          <p:nvPr>
            <p:ph type="dt" sz="half" idx="10"/>
          </p:nvPr>
        </p:nvSpPr>
        <p:spPr/>
        <p:txBody>
          <a:bodyPr/>
          <a:lstStyle/>
          <a:p>
            <a:fld id="{AF96DEFE-052F-4B34-8EAC-A263CB86F3A5}" type="datetime1">
              <a:rPr lang="en-GB" noProof="0" smtClean="0"/>
              <a:pPr/>
              <a:t>26/03/2019</a:t>
            </a:fld>
            <a:endParaRPr lang="en-GB" noProof="0" dirty="0"/>
          </a:p>
        </p:txBody>
      </p:sp>
    </p:spTree>
    <p:extLst>
      <p:ext uri="{BB962C8B-B14F-4D97-AF65-F5344CB8AC3E}">
        <p14:creationId xmlns:p14="http://schemas.microsoft.com/office/powerpoint/2010/main" val="125842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نص 9"/>
          <p:cNvSpPr>
            <a:spLocks noGrp="1"/>
          </p:cNvSpPr>
          <p:nvPr>
            <p:ph type="body" idx="1"/>
          </p:nvPr>
        </p:nvSpPr>
        <p:spPr>
          <a:xfrm>
            <a:off x="693812" y="620688"/>
            <a:ext cx="4973041" cy="512064"/>
          </a:xfrm>
        </p:spPr>
        <p:txBody>
          <a:bodyPr/>
          <a:lstStyle/>
          <a:p>
            <a:r>
              <a:rPr lang="en-US" dirty="0" smtClean="0"/>
              <a:t>Coherence :</a:t>
            </a:r>
            <a:endParaRPr lang="en-US" dirty="0"/>
          </a:p>
        </p:txBody>
      </p:sp>
      <p:sp>
        <p:nvSpPr>
          <p:cNvPr id="11" name="عنصر نائب للمحتوى 10"/>
          <p:cNvSpPr>
            <a:spLocks noGrp="1"/>
          </p:cNvSpPr>
          <p:nvPr>
            <p:ph sz="half" idx="2"/>
          </p:nvPr>
        </p:nvSpPr>
        <p:spPr>
          <a:xfrm>
            <a:off x="405780" y="1196752"/>
            <a:ext cx="4977104" cy="5400600"/>
          </a:xfrm>
        </p:spPr>
        <p:txBody>
          <a:bodyPr/>
          <a:lstStyle/>
          <a:p>
            <a:pPr>
              <a:buFont typeface="Wingdings" pitchFamily="2" charset="2"/>
              <a:buChar char="Ø"/>
            </a:pPr>
            <a:r>
              <a:rPr lang="en-US" dirty="0" smtClean="0"/>
              <a:t>Very </a:t>
            </a:r>
            <a:r>
              <a:rPr lang="en-US" dirty="0" smtClean="0">
                <a:solidFill>
                  <a:srgbClr val="FF0000"/>
                </a:solidFill>
              </a:rPr>
              <a:t>genera</a:t>
            </a:r>
            <a:r>
              <a:rPr lang="en-US" dirty="0" smtClean="0"/>
              <a:t>l principle of interpretation of language in context </a:t>
            </a:r>
          </a:p>
          <a:p>
            <a:pPr>
              <a:buFont typeface="Wingdings" pitchFamily="2" charset="2"/>
              <a:buChar char="Ø"/>
            </a:pPr>
            <a:r>
              <a:rPr lang="en-US" dirty="0" smtClean="0">
                <a:solidFill>
                  <a:srgbClr val="FF0000"/>
                </a:solidFill>
              </a:rPr>
              <a:t>Fewer formal </a:t>
            </a:r>
            <a:r>
              <a:rPr lang="en-US" dirty="0" smtClean="0"/>
              <a:t>linguistic features</a:t>
            </a:r>
          </a:p>
          <a:p>
            <a:pPr marL="0" indent="0">
              <a:buNone/>
            </a:pPr>
            <a:r>
              <a:rPr lang="en-US" dirty="0" smtClean="0"/>
              <a:t>E.g. ( vocabulary choice )</a:t>
            </a:r>
          </a:p>
          <a:p>
            <a:pPr>
              <a:buFont typeface="Wingdings" pitchFamily="2" charset="2"/>
              <a:buChar char="Ø"/>
            </a:pPr>
            <a:r>
              <a:rPr lang="en-US" dirty="0" smtClean="0"/>
              <a:t>Relationships deal with </a:t>
            </a:r>
            <a:r>
              <a:rPr lang="en-US" dirty="0" smtClean="0">
                <a:solidFill>
                  <a:srgbClr val="FF0000"/>
                </a:solidFill>
              </a:rPr>
              <a:t>text as a whole </a:t>
            </a:r>
            <a:endParaRPr lang="en-US" dirty="0"/>
          </a:p>
          <a:p>
            <a:pPr>
              <a:buFont typeface="Wingdings" pitchFamily="2" charset="2"/>
              <a:buChar char="Ø"/>
            </a:pPr>
            <a:r>
              <a:rPr lang="en-US" dirty="0" smtClean="0"/>
              <a:t>Based on primarily </a:t>
            </a:r>
            <a:r>
              <a:rPr lang="en-US" dirty="0" smtClean="0">
                <a:solidFill>
                  <a:srgbClr val="FF0000"/>
                </a:solidFill>
              </a:rPr>
              <a:t>semantic relationships </a:t>
            </a:r>
          </a:p>
          <a:p>
            <a:pPr>
              <a:buFont typeface="Wingdings" pitchFamily="2" charset="2"/>
              <a:buChar char="Ø"/>
            </a:pPr>
            <a:r>
              <a:rPr lang="en-US" dirty="0" smtClean="0"/>
              <a:t>Errors much more obvious </a:t>
            </a:r>
          </a:p>
          <a:p>
            <a:pPr marL="0" indent="0">
              <a:buNone/>
            </a:pPr>
            <a:endParaRPr lang="en-US" dirty="0"/>
          </a:p>
        </p:txBody>
      </p:sp>
      <p:sp>
        <p:nvSpPr>
          <p:cNvPr id="12" name="عنصر نائب للنص 11"/>
          <p:cNvSpPr>
            <a:spLocks noGrp="1"/>
          </p:cNvSpPr>
          <p:nvPr>
            <p:ph type="body" sz="quarter" idx="3"/>
          </p:nvPr>
        </p:nvSpPr>
        <p:spPr>
          <a:xfrm>
            <a:off x="6166420" y="620688"/>
            <a:ext cx="4973041" cy="512064"/>
          </a:xfrm>
        </p:spPr>
        <p:txBody>
          <a:bodyPr/>
          <a:lstStyle/>
          <a:p>
            <a:r>
              <a:rPr lang="en-US" dirty="0" smtClean="0"/>
              <a:t>Cohesion: </a:t>
            </a:r>
            <a:endParaRPr lang="en-US" dirty="0"/>
          </a:p>
        </p:txBody>
      </p:sp>
      <p:sp>
        <p:nvSpPr>
          <p:cNvPr id="13" name="عنصر نائب للمحتوى 12"/>
          <p:cNvSpPr>
            <a:spLocks noGrp="1"/>
          </p:cNvSpPr>
          <p:nvPr>
            <p:ph sz="quarter" idx="4"/>
          </p:nvPr>
        </p:nvSpPr>
        <p:spPr>
          <a:xfrm>
            <a:off x="6166420" y="1196752"/>
            <a:ext cx="5688632" cy="5472608"/>
          </a:xfrm>
        </p:spPr>
        <p:txBody>
          <a:bodyPr/>
          <a:lstStyle/>
          <a:p>
            <a:pPr>
              <a:buFont typeface="Wingdings" pitchFamily="2" charset="2"/>
              <a:buChar char="Ø"/>
            </a:pPr>
            <a:r>
              <a:rPr lang="en-US" dirty="0" smtClean="0"/>
              <a:t> </a:t>
            </a:r>
            <a:r>
              <a:rPr lang="en-US" dirty="0" smtClean="0">
                <a:solidFill>
                  <a:srgbClr val="FF0000"/>
                </a:solidFill>
              </a:rPr>
              <a:t>formal</a:t>
            </a:r>
            <a:r>
              <a:rPr lang="en-US" dirty="0" smtClean="0"/>
              <a:t> linguistic features </a:t>
            </a:r>
          </a:p>
          <a:p>
            <a:pPr marL="0" indent="0">
              <a:buNone/>
            </a:pPr>
            <a:r>
              <a:rPr lang="en-US" dirty="0" smtClean="0"/>
              <a:t>E.g. (repetition , reference )</a:t>
            </a:r>
          </a:p>
          <a:p>
            <a:pPr>
              <a:buFont typeface="Wingdings" pitchFamily="2" charset="2"/>
              <a:buChar char="Ø"/>
            </a:pPr>
            <a:r>
              <a:rPr lang="en-US" dirty="0" smtClean="0"/>
              <a:t>Semantic relationships between </a:t>
            </a:r>
            <a:r>
              <a:rPr lang="en-US" dirty="0" smtClean="0">
                <a:solidFill>
                  <a:srgbClr val="FF0000"/>
                </a:solidFill>
              </a:rPr>
              <a:t>sentences</a:t>
            </a:r>
            <a:r>
              <a:rPr lang="en-US" dirty="0" smtClean="0"/>
              <a:t> and within </a:t>
            </a:r>
            <a:r>
              <a:rPr lang="en-US" dirty="0" smtClean="0">
                <a:solidFill>
                  <a:srgbClr val="FF0000"/>
                </a:solidFill>
              </a:rPr>
              <a:t>sentences </a:t>
            </a:r>
          </a:p>
          <a:p>
            <a:pPr>
              <a:buFont typeface="Wingdings" pitchFamily="2" charset="2"/>
              <a:buChar char="Ø"/>
            </a:pPr>
            <a:r>
              <a:rPr lang="en-US" dirty="0" smtClean="0"/>
              <a:t>Determined by  </a:t>
            </a:r>
            <a:r>
              <a:rPr lang="en-US" dirty="0" smtClean="0">
                <a:solidFill>
                  <a:srgbClr val="FF0000"/>
                </a:solidFill>
              </a:rPr>
              <a:t>lexically</a:t>
            </a:r>
            <a:r>
              <a:rPr lang="en-US" dirty="0" smtClean="0"/>
              <a:t> and </a:t>
            </a:r>
            <a:r>
              <a:rPr lang="en-US" dirty="0" smtClean="0">
                <a:solidFill>
                  <a:srgbClr val="FF0000"/>
                </a:solidFill>
              </a:rPr>
              <a:t>grammatically</a:t>
            </a:r>
            <a:r>
              <a:rPr lang="en-US" dirty="0" smtClean="0"/>
              <a:t> overt  intersectional relationships </a:t>
            </a:r>
          </a:p>
          <a:p>
            <a:pPr>
              <a:buFont typeface="Wingdings" pitchFamily="2" charset="2"/>
              <a:buChar char="Ø"/>
            </a:pPr>
            <a:r>
              <a:rPr lang="en-US" dirty="0" smtClean="0"/>
              <a:t>More recognizable </a:t>
            </a:r>
          </a:p>
          <a:p>
            <a:pPr>
              <a:buFont typeface="Wingdings" pitchFamily="2" charset="2"/>
              <a:buChar char="Ø"/>
            </a:pPr>
            <a:endParaRPr lang="en-US"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27/03/2019</a:t>
            </a:fld>
            <a:endParaRPr lang="en-GB" noProof="0" dirty="0"/>
          </a:p>
        </p:txBody>
      </p:sp>
      <p:pic>
        <p:nvPicPr>
          <p:cNvPr id="14" name="صورة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556" y="3981450"/>
            <a:ext cx="4381500" cy="2876550"/>
          </a:xfrm>
          <a:prstGeom prst="rect">
            <a:avLst/>
          </a:prstGeom>
        </p:spPr>
      </p:pic>
    </p:spTree>
    <p:extLst>
      <p:ext uri="{BB962C8B-B14F-4D97-AF65-F5344CB8AC3E}">
        <p14:creationId xmlns:p14="http://schemas.microsoft.com/office/powerpoint/2010/main" val="36689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405780" y="260648"/>
            <a:ext cx="11593288" cy="6480720"/>
          </a:xfrm>
        </p:spPr>
        <p:txBody>
          <a:bodyPr>
            <a:normAutofit fontScale="92500" lnSpcReduction="20000"/>
          </a:bodyPr>
          <a:lstStyle/>
          <a:p>
            <a:pPr marL="0" indent="0">
              <a:buNone/>
            </a:pPr>
            <a:r>
              <a:rPr lang="en-US" dirty="0" smtClean="0"/>
              <a:t> </a:t>
            </a:r>
          </a:p>
          <a:p>
            <a:pPr marL="0" indent="0">
              <a:buNone/>
            </a:pPr>
            <a:r>
              <a:rPr lang="en-US" dirty="0" smtClean="0"/>
              <a:t>Endophora        Anaphora (to preceding text )</a:t>
            </a:r>
          </a:p>
          <a:p>
            <a:pPr marL="0" indent="0">
              <a:buNone/>
            </a:pPr>
            <a:endParaRPr lang="en-US" dirty="0"/>
          </a:p>
          <a:p>
            <a:pPr marL="0" indent="0">
              <a:buNone/>
            </a:pPr>
            <a:r>
              <a:rPr lang="en-US" dirty="0" smtClean="0"/>
              <a:t>                           Cataphora ( to following text )</a:t>
            </a:r>
          </a:p>
          <a:p>
            <a:pPr marL="0" indent="0">
              <a:buNone/>
            </a:pPr>
            <a:endParaRPr lang="en-US" dirty="0"/>
          </a:p>
          <a:p>
            <a:pPr marL="0" indent="0">
              <a:buNone/>
            </a:pPr>
            <a:r>
              <a:rPr lang="en-US" dirty="0" smtClean="0"/>
              <a:t>E.G  we went to Devon for a holiday. The people we stayed with had four children. The eldest girl was about nine. </a:t>
            </a:r>
          </a:p>
          <a:p>
            <a:pPr marL="0" indent="0">
              <a:buNone/>
            </a:pPr>
            <a:endParaRPr lang="en-US" dirty="0"/>
          </a:p>
          <a:p>
            <a:pPr>
              <a:buFont typeface="Wingdings" pitchFamily="2" charset="2"/>
              <a:buChar char="Ø"/>
            </a:pPr>
            <a:r>
              <a:rPr lang="en-US" dirty="0" smtClean="0"/>
              <a:t>The first </a:t>
            </a:r>
            <a:r>
              <a:rPr lang="en-US" b="1" dirty="0" smtClean="0"/>
              <a:t>(the) </a:t>
            </a:r>
            <a:r>
              <a:rPr lang="en-US" dirty="0" smtClean="0"/>
              <a:t>is </a:t>
            </a:r>
            <a:r>
              <a:rPr lang="en-US" dirty="0" smtClean="0">
                <a:solidFill>
                  <a:srgbClr val="FF0000"/>
                </a:solidFill>
              </a:rPr>
              <a:t>cataphoric</a:t>
            </a:r>
            <a:r>
              <a:rPr lang="en-US" dirty="0" smtClean="0"/>
              <a:t> since there is no lexical relation between people and anything in the preceding sentence </a:t>
            </a:r>
          </a:p>
          <a:p>
            <a:pPr>
              <a:buFont typeface="Wingdings" pitchFamily="2" charset="2"/>
              <a:buChar char="Ø"/>
            </a:pPr>
            <a:r>
              <a:rPr lang="en-US" dirty="0" smtClean="0"/>
              <a:t>The second </a:t>
            </a:r>
            <a:r>
              <a:rPr lang="en-US" b="1" dirty="0" smtClean="0"/>
              <a:t>( the</a:t>
            </a:r>
            <a:r>
              <a:rPr lang="en-US" dirty="0" smtClean="0"/>
              <a:t>) is both </a:t>
            </a:r>
            <a:r>
              <a:rPr lang="en-US" dirty="0" smtClean="0">
                <a:solidFill>
                  <a:srgbClr val="FF0000"/>
                </a:solidFill>
              </a:rPr>
              <a:t>cataphoric</a:t>
            </a:r>
            <a:r>
              <a:rPr lang="en-US" dirty="0" smtClean="0"/>
              <a:t> and </a:t>
            </a:r>
            <a:r>
              <a:rPr lang="en-US" dirty="0" smtClean="0">
                <a:solidFill>
                  <a:srgbClr val="FF0000"/>
                </a:solidFill>
              </a:rPr>
              <a:t>anaphoric </a:t>
            </a:r>
          </a:p>
          <a:p>
            <a:pPr>
              <a:buFont typeface="Wingdings" pitchFamily="2" charset="2"/>
              <a:buChar char="Ø"/>
            </a:pPr>
            <a:r>
              <a:rPr lang="en-US" dirty="0" smtClean="0"/>
              <a:t>Cataphoric: eldest defines girl  </a:t>
            </a:r>
          </a:p>
          <a:p>
            <a:pPr marL="0" indent="0">
              <a:buNone/>
            </a:pPr>
            <a:r>
              <a:rPr lang="en-US" dirty="0"/>
              <a:t> </a:t>
            </a:r>
            <a:r>
              <a:rPr lang="en-US" dirty="0" smtClean="0"/>
              <a:t>    Anaphoric: girl is related to children </a:t>
            </a:r>
          </a:p>
          <a:p>
            <a:pPr marL="0" indent="0" algn="ctr">
              <a:buNone/>
            </a:pPr>
            <a:r>
              <a:rPr lang="en-US" dirty="0" smtClean="0"/>
              <a:t>                             </a:t>
            </a:r>
            <a:endParaRPr lang="en-US" dirty="0"/>
          </a:p>
        </p:txBody>
      </p:sp>
      <p:sp>
        <p:nvSpPr>
          <p:cNvPr id="7" name="عنصر نائب للتاريخ 6"/>
          <p:cNvSpPr>
            <a:spLocks noGrp="1"/>
          </p:cNvSpPr>
          <p:nvPr>
            <p:ph type="dt" sz="half" idx="10"/>
          </p:nvPr>
        </p:nvSpPr>
        <p:spPr/>
        <p:txBody>
          <a:bodyPr/>
          <a:lstStyle/>
          <a:p>
            <a:fld id="{9831163F-A609-4965-981E-2512858A6B0B}" type="datetime1">
              <a:rPr lang="en-GB" noProof="0" smtClean="0"/>
              <a:pPr/>
              <a:t>27/03/2019</a:t>
            </a:fld>
            <a:endParaRPr lang="en-GB" noProof="0" dirty="0"/>
          </a:p>
        </p:txBody>
      </p:sp>
      <p:sp>
        <p:nvSpPr>
          <p:cNvPr id="10" name="قوس كبير أيسر 9"/>
          <p:cNvSpPr/>
          <p:nvPr/>
        </p:nvSpPr>
        <p:spPr>
          <a:xfrm>
            <a:off x="2080062" y="836712"/>
            <a:ext cx="437764"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3336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References </a:t>
            </a:r>
            <a:endParaRPr lang="en-US" dirty="0"/>
          </a:p>
        </p:txBody>
      </p:sp>
      <p:sp>
        <p:nvSpPr>
          <p:cNvPr id="3" name="عنصر نائب للمحتوى 2"/>
          <p:cNvSpPr>
            <a:spLocks noGrp="1"/>
          </p:cNvSpPr>
          <p:nvPr>
            <p:ph idx="1"/>
          </p:nvPr>
        </p:nvSpPr>
        <p:spPr/>
        <p:txBody>
          <a:bodyPr/>
          <a:lstStyle/>
          <a:p>
            <a:r>
              <a:rPr lang="en-US" dirty="0">
                <a:hlinkClick r:id="rId2"/>
              </a:rPr>
              <a:t>https://</a:t>
            </a:r>
            <a:r>
              <a:rPr lang="en-US" dirty="0" smtClean="0">
                <a:hlinkClick r:id="rId2"/>
              </a:rPr>
              <a:t>www.slideshare.net/huuphuoc12a2/cohesion-and-coherence-16234181</a:t>
            </a:r>
            <a:r>
              <a:rPr lang="en-US" dirty="0" smtClean="0"/>
              <a:t> </a:t>
            </a:r>
          </a:p>
          <a:p>
            <a:r>
              <a:rPr lang="en-US" dirty="0" err="1"/>
              <a:t>Beaugrande</a:t>
            </a:r>
            <a:r>
              <a:rPr lang="en-US" dirty="0"/>
              <a:t>, R. &amp; Dressler, W. (1981). Introduction to Text Linguistics. London: Longman.</a:t>
            </a:r>
          </a:p>
          <a:p>
            <a:endParaRPr lang="en-US"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27/03/2019</a:t>
            </a:fld>
            <a:endParaRPr lang="en-GB" noProof="0" dirty="0"/>
          </a:p>
        </p:txBody>
      </p:sp>
    </p:spTree>
    <p:extLst>
      <p:ext uri="{BB962C8B-B14F-4D97-AF65-F5344CB8AC3E}">
        <p14:creationId xmlns:p14="http://schemas.microsoft.com/office/powerpoint/2010/main" val="5176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0"/>
            <a:ext cx="8352928" cy="4437112"/>
          </a:xfrm>
        </p:spPr>
      </p:pic>
      <p:sp>
        <p:nvSpPr>
          <p:cNvPr id="4" name="عنصر نائب للتاريخ 3"/>
          <p:cNvSpPr>
            <a:spLocks noGrp="1"/>
          </p:cNvSpPr>
          <p:nvPr>
            <p:ph type="dt" sz="half" idx="10"/>
          </p:nvPr>
        </p:nvSpPr>
        <p:spPr/>
        <p:txBody>
          <a:bodyPr/>
          <a:lstStyle/>
          <a:p>
            <a:fld id="{B43BBB81-C700-4083-8127-E310BD1DC13C}" type="datetime1">
              <a:rPr lang="en-GB" noProof="0" smtClean="0"/>
              <a:pPr/>
              <a:t>27/03/2019</a:t>
            </a:fld>
            <a:endParaRPr lang="en-GB" noProof="0" dirty="0"/>
          </a:p>
        </p:txBody>
      </p:sp>
    </p:spTree>
    <p:extLst>
      <p:ext uri="{BB962C8B-B14F-4D97-AF65-F5344CB8AC3E}">
        <p14:creationId xmlns:p14="http://schemas.microsoft.com/office/powerpoint/2010/main" val="277818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Definition </a:t>
            </a:r>
            <a:endParaRPr lang="en-US" b="1" dirty="0"/>
          </a:p>
        </p:txBody>
      </p:sp>
      <p:sp>
        <p:nvSpPr>
          <p:cNvPr id="3" name="عنصر نائب للمحتوى 2"/>
          <p:cNvSpPr>
            <a:spLocks noGrp="1"/>
          </p:cNvSpPr>
          <p:nvPr>
            <p:ph idx="1"/>
          </p:nvPr>
        </p:nvSpPr>
        <p:spPr>
          <a:xfrm>
            <a:off x="333772" y="1484784"/>
            <a:ext cx="11593288" cy="5040560"/>
          </a:xfrm>
        </p:spPr>
        <p:txBody>
          <a:bodyPr>
            <a:normAutofit/>
          </a:bodyPr>
          <a:lstStyle/>
          <a:p>
            <a:pPr>
              <a:lnSpc>
                <a:spcPct val="150000"/>
              </a:lnSpc>
            </a:pPr>
            <a:r>
              <a:rPr lang="en-US" b="1" i="1" dirty="0" smtClean="0"/>
              <a:t>Cohesion</a:t>
            </a:r>
            <a:r>
              <a:rPr lang="en-US" dirty="0" smtClean="0"/>
              <a:t> is the sense of connection and flow as one sentence leads into the next. It involves the tying together of old information and new </a:t>
            </a:r>
          </a:p>
          <a:p>
            <a:pPr marL="0" indent="0">
              <a:buNone/>
            </a:pPr>
            <a:r>
              <a:rPr lang="en-US" dirty="0" smtClean="0"/>
              <a:t>We have five major types :</a:t>
            </a:r>
          </a:p>
          <a:p>
            <a:r>
              <a:rPr lang="en-US" dirty="0" smtClean="0"/>
              <a:t>Reference </a:t>
            </a:r>
          </a:p>
          <a:p>
            <a:r>
              <a:rPr lang="en-US" dirty="0" smtClean="0"/>
              <a:t>Substitution </a:t>
            </a:r>
          </a:p>
          <a:p>
            <a:r>
              <a:rPr lang="en-US" dirty="0" smtClean="0"/>
              <a:t>Lexical cohesion </a:t>
            </a:r>
          </a:p>
          <a:p>
            <a:r>
              <a:rPr lang="en-US" dirty="0" smtClean="0"/>
              <a:t>Conjunction </a:t>
            </a:r>
            <a:endParaRPr lang="en-US"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26/03/2019</a:t>
            </a:fld>
            <a:endParaRPr lang="en-GB" noProof="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276" y="2780929"/>
            <a:ext cx="5883545" cy="3267044"/>
          </a:xfrm>
          <a:prstGeom prst="rect">
            <a:avLst/>
          </a:prstGeom>
        </p:spPr>
      </p:pic>
    </p:spTree>
    <p:extLst>
      <p:ext uri="{BB962C8B-B14F-4D97-AF65-F5344CB8AC3E}">
        <p14:creationId xmlns:p14="http://schemas.microsoft.com/office/powerpoint/2010/main" val="36924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05780" y="188640"/>
            <a:ext cx="11521280" cy="5983560"/>
          </a:xfrm>
        </p:spPr>
        <p:txBody>
          <a:bodyPr rtlCol="0"/>
          <a:lstStyle/>
          <a:p>
            <a:pPr>
              <a:lnSpc>
                <a:spcPct val="150000"/>
              </a:lnSpc>
              <a:buFont typeface="Wingdings" pitchFamily="2" charset="2"/>
              <a:buChar char="Ø"/>
            </a:pPr>
            <a:r>
              <a:rPr lang="en-US" dirty="0"/>
              <a:t>the stability of the text as a system is upheld via a continuity of occurrences. The notion of </a:t>
            </a:r>
            <a:r>
              <a:rPr lang="en-US" b="1" dirty="0"/>
              <a:t>“continuity</a:t>
            </a:r>
            <a:r>
              <a:rPr lang="en-US" dirty="0"/>
              <a:t>” as employed here is based on the supposition that the various occurrences in the text and its situation of </a:t>
            </a:r>
            <a:r>
              <a:rPr lang="en-US" b="1" dirty="0"/>
              <a:t>utilization are related to each other</a:t>
            </a:r>
            <a:r>
              <a:rPr lang="en-US" dirty="0"/>
              <a:t>, or in cognitive terms: each occurrence is instrumental in accessing at least some other occurrences. The most obvious illustration is the language system of syntax that imposes organizational patterns upon the surface text (the presented configuration of words). In using the term “</a:t>
            </a:r>
            <a:r>
              <a:rPr lang="en-US" b="1" dirty="0"/>
              <a:t>cohesion”</a:t>
            </a:r>
            <a:r>
              <a:rPr lang="en-US" dirty="0"/>
              <a:t> (“</a:t>
            </a:r>
            <a:r>
              <a:rPr lang="en-US" b="1" dirty="0"/>
              <a:t>sticking together</a:t>
            </a:r>
            <a:r>
              <a:rPr lang="en-US" dirty="0"/>
              <a:t>”), we wish to emphasize this function of syntax in </a:t>
            </a:r>
            <a:r>
              <a:rPr lang="en-US" dirty="0" smtClean="0"/>
              <a:t>communication.</a:t>
            </a: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89756" y="188640"/>
            <a:ext cx="11881319" cy="6480720"/>
          </a:xfrm>
        </p:spPr>
        <p:txBody>
          <a:bodyPr/>
          <a:lstStyle/>
          <a:p>
            <a:pPr>
              <a:lnSpc>
                <a:spcPct val="150000"/>
              </a:lnSpc>
              <a:buFont typeface="Wingdings" pitchFamily="2" charset="2"/>
              <a:buChar char="Ø"/>
            </a:pPr>
            <a:r>
              <a:rPr lang="en-US" dirty="0"/>
              <a:t> The human mind is rather limited in its capacity to store surface materials long enough to work on </a:t>
            </a:r>
            <a:r>
              <a:rPr lang="en-US" dirty="0" smtClean="0"/>
              <a:t>them. </a:t>
            </a:r>
            <a:r>
              <a:rPr lang="en-US" b="1" dirty="0"/>
              <a:t>Materials</a:t>
            </a:r>
            <a:r>
              <a:rPr lang="en-US" dirty="0"/>
              <a:t> are placed in active storage, a “working memory” where processing resources are distributed among elements of a presentation according to their importance </a:t>
            </a:r>
            <a:endParaRPr lang="en-US" dirty="0" smtClean="0"/>
          </a:p>
          <a:p>
            <a:pPr>
              <a:lnSpc>
                <a:spcPct val="150000"/>
              </a:lnSpc>
              <a:buFont typeface="Wingdings" pitchFamily="2" charset="2"/>
              <a:buChar char="Ø"/>
            </a:pPr>
            <a:r>
              <a:rPr lang="en-US" dirty="0"/>
              <a:t>The </a:t>
            </a:r>
            <a:r>
              <a:rPr lang="en-US" b="1" dirty="0"/>
              <a:t>functions of syntax </a:t>
            </a:r>
            <a:r>
              <a:rPr lang="en-US" dirty="0"/>
              <a:t>reflect these cognitive factors. Since grammatical dependencies often obtain among elements not directly adjacent to each </a:t>
            </a:r>
            <a:r>
              <a:rPr lang="en-US" dirty="0" smtClean="0"/>
              <a:t>other, </a:t>
            </a:r>
            <a:r>
              <a:rPr lang="en-US" dirty="0"/>
              <a:t>syntax must provide closely-knit patterns of various size and complexity into which current materials can be </a:t>
            </a:r>
            <a:r>
              <a:rPr lang="en-US" dirty="0" smtClean="0"/>
              <a:t>fit. Hence</a:t>
            </a:r>
            <a:r>
              <a:rPr lang="en-US" dirty="0"/>
              <a:t>, the major units of syntax are patterns of well-marked dependencies: </a:t>
            </a:r>
            <a:r>
              <a:rPr lang="en-US" b="1" dirty="0"/>
              <a:t>the phrase </a:t>
            </a:r>
            <a:r>
              <a:rPr lang="en-US" dirty="0"/>
              <a:t>(a head with at least one dependent element), </a:t>
            </a:r>
            <a:r>
              <a:rPr lang="en-US" b="1" dirty="0"/>
              <a:t>the clause </a:t>
            </a:r>
            <a:r>
              <a:rPr lang="en-US" dirty="0"/>
              <a:t>(a unit with at least one noun or noun-phrase and an agreeing verb or verb-phrase</a:t>
            </a:r>
            <a:r>
              <a:rPr lang="en-US" dirty="0" smtClean="0"/>
              <a:t>).</a:t>
            </a:r>
            <a:endParaRPr lang="en-US" dirty="0"/>
          </a:p>
        </p:txBody>
      </p:sp>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3772" y="188640"/>
            <a:ext cx="11457823" cy="6480720"/>
          </a:xfrm>
        </p:spPr>
        <p:txBody>
          <a:bodyPr rtlCol="0">
            <a:normAutofit fontScale="92500"/>
          </a:bodyPr>
          <a:lstStyle/>
          <a:p>
            <a:pPr marL="0" indent="0">
              <a:lnSpc>
                <a:spcPct val="150000"/>
              </a:lnSpc>
              <a:buNone/>
            </a:pPr>
            <a:r>
              <a:rPr lang="en-US" dirty="0" smtClean="0"/>
              <a:t> and </a:t>
            </a:r>
            <a:r>
              <a:rPr lang="en-US" b="1" dirty="0"/>
              <a:t>the sentence </a:t>
            </a:r>
            <a:r>
              <a:rPr lang="en-US" dirty="0"/>
              <a:t>(a bounded unit with at least one non-dependent clause). These units can all be utilized in a short span of time and processing resources. For long-range stretches of text, there are devices for showing how already used structures and patterns can be reused, modified, or compacted. These devices contribute to </a:t>
            </a:r>
            <a:r>
              <a:rPr lang="en-US" dirty="0" smtClean="0"/>
              <a:t>stability  </a:t>
            </a:r>
            <a:r>
              <a:rPr lang="en-US" dirty="0"/>
              <a:t>and </a:t>
            </a:r>
            <a:r>
              <a:rPr lang="en-US" dirty="0" smtClean="0"/>
              <a:t>economy, in </a:t>
            </a:r>
            <a:r>
              <a:rPr lang="en-US" dirty="0"/>
              <a:t>respect to both materials and processing </a:t>
            </a:r>
            <a:r>
              <a:rPr lang="en-US" dirty="0" smtClean="0"/>
              <a:t>effort.</a:t>
            </a:r>
          </a:p>
          <a:p>
            <a:pPr>
              <a:lnSpc>
                <a:spcPct val="150000"/>
              </a:lnSpc>
              <a:buFont typeface="Wingdings" pitchFamily="2" charset="2"/>
              <a:buChar char="Ø"/>
            </a:pPr>
            <a:r>
              <a:rPr lang="en-US" dirty="0"/>
              <a:t> </a:t>
            </a:r>
            <a:r>
              <a:rPr lang="en-US" b="1" dirty="0"/>
              <a:t>Recurrence</a:t>
            </a:r>
            <a:r>
              <a:rPr lang="en-US" dirty="0"/>
              <a:t> is the </a:t>
            </a:r>
            <a:r>
              <a:rPr lang="en-US" b="1" i="1" dirty="0">
                <a:solidFill>
                  <a:srgbClr val="00B050"/>
                </a:solidFill>
              </a:rPr>
              <a:t>straightforward repetition of elements or patterns</a:t>
            </a:r>
            <a:r>
              <a:rPr lang="en-US" dirty="0"/>
              <a:t>, while partial recurrence is the shifting of already used elements to different classes (e.g. from noun to verb). </a:t>
            </a:r>
            <a:r>
              <a:rPr lang="en-US" b="1" dirty="0"/>
              <a:t>Repeating</a:t>
            </a:r>
            <a:r>
              <a:rPr lang="en-US" dirty="0"/>
              <a:t> a structure but filling it with new elements constitutes parallelism. </a:t>
            </a:r>
            <a:r>
              <a:rPr lang="en-US" b="1" dirty="0"/>
              <a:t>Repeating</a:t>
            </a:r>
            <a:r>
              <a:rPr lang="en-US" dirty="0"/>
              <a:t> content but conveying it with different expressions constitutes paraphrase. </a:t>
            </a:r>
            <a:r>
              <a:rPr lang="en-US" b="1" dirty="0"/>
              <a:t>Replacing</a:t>
            </a:r>
            <a:r>
              <a:rPr lang="en-US" dirty="0"/>
              <a:t> content-carrying elements with short placeholders of no independent content constitutes the use of pro-forms. </a:t>
            </a: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محتوى 7"/>
          <p:cNvSpPr>
            <a:spLocks noGrp="1"/>
          </p:cNvSpPr>
          <p:nvPr>
            <p:ph idx="1"/>
          </p:nvPr>
        </p:nvSpPr>
        <p:spPr>
          <a:xfrm>
            <a:off x="-1" y="0"/>
            <a:ext cx="12188825" cy="6858000"/>
          </a:xfrm>
        </p:spPr>
        <p:txBody>
          <a:bodyPr/>
          <a:lstStyle/>
          <a:p>
            <a:pPr>
              <a:lnSpc>
                <a:spcPct val="150000"/>
              </a:lnSpc>
              <a:buFont typeface="Wingdings" pitchFamily="2" charset="2"/>
              <a:buChar char="Ø"/>
            </a:pPr>
            <a:r>
              <a:rPr lang="en-US" b="1" dirty="0"/>
              <a:t>Repeating </a:t>
            </a:r>
            <a:r>
              <a:rPr lang="en-US" dirty="0"/>
              <a:t>a structure and its content but omitting some of the surface expressions constitutes ellipsis. One can also insert surface signals for the relationships among events or situations in a textual world, namely by using tense, aspect, and junction. The ordering of expressions to show the importance or newness of their content yields functional sentence perspective. In spoken texts, intonation can also signal importance or newness of content</a:t>
            </a:r>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692" y="3573016"/>
            <a:ext cx="2797821" cy="2952328"/>
          </a:xfrm>
          <a:prstGeom prst="rect">
            <a:avLst/>
          </a:prstGeom>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3"/>
          <p:cNvSpPr>
            <a:spLocks noGrp="1"/>
          </p:cNvSpPr>
          <p:nvPr>
            <p:ph type="subTitle" idx="1"/>
          </p:nvPr>
        </p:nvSpPr>
        <p:spPr>
          <a:xfrm>
            <a:off x="3718148" y="332656"/>
            <a:ext cx="8136903" cy="6264696"/>
          </a:xfrm>
        </p:spPr>
        <p:txBody>
          <a:bodyPr>
            <a:normAutofit fontScale="92500"/>
          </a:bodyPr>
          <a:lstStyle/>
          <a:p>
            <a:pPr marL="457200" indent="-457200">
              <a:lnSpc>
                <a:spcPct val="150000"/>
              </a:lnSpc>
              <a:buFont typeface="Wingdings" pitchFamily="2" charset="2"/>
              <a:buChar char="Ø"/>
            </a:pPr>
            <a:r>
              <a:rPr lang="en-US" dirty="0"/>
              <a:t> </a:t>
            </a:r>
            <a:r>
              <a:rPr lang="en-US" b="1" dirty="0"/>
              <a:t>Cohesion</a:t>
            </a:r>
            <a:r>
              <a:rPr lang="en-US" dirty="0"/>
              <a:t> within a phrase, clause, or sentence is more </a:t>
            </a:r>
            <a:r>
              <a:rPr lang="en-US" b="1" dirty="0"/>
              <a:t>direct </a:t>
            </a:r>
            <a:r>
              <a:rPr lang="en-US" dirty="0"/>
              <a:t>and </a:t>
            </a:r>
            <a:r>
              <a:rPr lang="en-US" b="1" dirty="0"/>
              <a:t>obvious</a:t>
            </a:r>
            <a:r>
              <a:rPr lang="en-US" dirty="0"/>
              <a:t> than cohesion among two or more such units. Even so, the issue of how these closely-knit units are built during the actual use of a text is worth our consideration. Procedurally, the basic phrases and clauses of English can be viewed as configurations of links between pairs of elements, many of them having further </a:t>
            </a:r>
            <a:r>
              <a:rPr lang="en-US" dirty="0" smtClean="0"/>
              <a:t>linkage.</a:t>
            </a:r>
            <a:endParaRPr lang="en-US"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0" y="0"/>
            <a:ext cx="12188825" cy="6858000"/>
          </a:xfrm>
        </p:spPr>
        <p:txBody>
          <a:bodyPr/>
          <a:lstStyle/>
          <a:p>
            <a:pPr>
              <a:lnSpc>
                <a:spcPct val="150000"/>
              </a:lnSpc>
              <a:buFont typeface="Wingdings" pitchFamily="2" charset="2"/>
              <a:buChar char="Ø"/>
            </a:pPr>
            <a:r>
              <a:rPr lang="en-US" b="1" dirty="0"/>
              <a:t>Recurrence</a:t>
            </a:r>
            <a:r>
              <a:rPr lang="en-US" dirty="0"/>
              <a:t> is common in spontaneous speaking, where restatement results from short planning time and rapid loss of the surface </a:t>
            </a:r>
            <a:r>
              <a:rPr lang="en-US" dirty="0" smtClean="0"/>
              <a:t>text. For example </a:t>
            </a:r>
          </a:p>
          <a:p>
            <a:pPr marL="0" indent="0">
              <a:lnSpc>
                <a:spcPct val="150000"/>
              </a:lnSpc>
              <a:buNone/>
            </a:pPr>
            <a:r>
              <a:rPr lang="en-US" b="1" i="1" dirty="0"/>
              <a:t>There’s </a:t>
            </a:r>
            <a:r>
              <a:rPr lang="en-US" b="1" i="1" u="sng" dirty="0"/>
              <a:t>water</a:t>
            </a:r>
            <a:r>
              <a:rPr lang="en-US" b="1" i="1" dirty="0"/>
              <a:t> through many homes I would say almost all of them have </a:t>
            </a:r>
            <a:r>
              <a:rPr lang="en-US" b="1" i="1" u="sng" dirty="0"/>
              <a:t>water</a:t>
            </a:r>
            <a:r>
              <a:rPr lang="en-US" b="1" i="1" dirty="0"/>
              <a:t> in them. It’s just completely under </a:t>
            </a:r>
            <a:r>
              <a:rPr lang="en-US" b="1" i="1" u="sng" dirty="0"/>
              <a:t>water</a:t>
            </a:r>
            <a:r>
              <a:rPr lang="en-US" b="1" i="1" dirty="0"/>
              <a:t>. </a:t>
            </a:r>
            <a:endParaRPr lang="en-US" b="1" i="1" dirty="0" smtClean="0"/>
          </a:p>
          <a:p>
            <a:pPr marL="0" indent="0">
              <a:lnSpc>
                <a:spcPct val="150000"/>
              </a:lnSpc>
              <a:buNone/>
            </a:pPr>
            <a:r>
              <a:rPr lang="en-US" dirty="0"/>
              <a:t>When there are more resources and time available for text production, recurrence is customarily kept within limits. If unduly frequent, it lowers </a:t>
            </a:r>
            <a:r>
              <a:rPr lang="en-US" dirty="0" smtClean="0"/>
              <a:t>informatively</a:t>
            </a:r>
          </a:p>
          <a:p>
            <a:pPr marL="0" indent="0">
              <a:lnSpc>
                <a:spcPct val="150000"/>
              </a:lnSpc>
              <a:buNone/>
            </a:pPr>
            <a:r>
              <a:rPr lang="en-US" dirty="0"/>
              <a:t> </a:t>
            </a:r>
            <a:r>
              <a:rPr lang="en-US" b="1" i="1" dirty="0"/>
              <a:t>John ran home and John ran home. </a:t>
            </a:r>
            <a:endParaRPr lang="en-US" b="1" i="1" dirty="0" smtClean="0"/>
          </a:p>
          <a:p>
            <a:pPr marL="0" indent="0">
              <a:lnSpc>
                <a:spcPct val="150000"/>
              </a:lnSpc>
              <a:buNone/>
            </a:pPr>
            <a:r>
              <a:rPr lang="en-US" dirty="0"/>
              <a:t>would be unacceptable, since it is pointless to say exactly the same thing </a:t>
            </a:r>
            <a:r>
              <a:rPr lang="en-US" dirty="0" smtClean="0"/>
              <a:t>twice.</a:t>
            </a:r>
            <a:endParaRPr lang="en-US" dirty="0"/>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333772" y="332656"/>
            <a:ext cx="11449271" cy="6264696"/>
          </a:xfrm>
        </p:spPr>
        <p:txBody>
          <a:bodyPr/>
          <a:lstStyle/>
          <a:p>
            <a:pPr>
              <a:lnSpc>
                <a:spcPct val="150000"/>
              </a:lnSpc>
              <a:buFont typeface="Wingdings" pitchFamily="2" charset="2"/>
              <a:buChar char="Ø"/>
            </a:pPr>
            <a:r>
              <a:rPr lang="en-US" b="1" dirty="0"/>
              <a:t>PARTIAL RECURRENCE </a:t>
            </a:r>
            <a:r>
              <a:rPr lang="en-US" dirty="0"/>
              <a:t>entails using the same basic word components but shifting them to a different word class (compare the device of “</a:t>
            </a:r>
            <a:r>
              <a:rPr lang="en-US" dirty="0" err="1"/>
              <a:t>Polyptoton</a:t>
            </a:r>
            <a:r>
              <a:rPr lang="en-US" dirty="0"/>
              <a:t>” in classical rhetoric). In this fashion, an already activated concept can be re-used while its expression is adapted to various settings. Here are examples from the American Declaration of Independence: </a:t>
            </a:r>
            <a:endParaRPr lang="en-US" dirty="0" smtClean="0"/>
          </a:p>
          <a:p>
            <a:pPr>
              <a:lnSpc>
                <a:spcPct val="150000"/>
              </a:lnSpc>
              <a:buFont typeface="Wingdings" pitchFamily="2" charset="2"/>
              <a:buChar char="Ø"/>
            </a:pPr>
            <a:r>
              <a:rPr lang="en-US" dirty="0"/>
              <a:t> to assume among the powers of the earth the </a:t>
            </a:r>
            <a:r>
              <a:rPr lang="en-US" u="sng" dirty="0"/>
              <a:t>separate</a:t>
            </a:r>
            <a:r>
              <a:rPr lang="en-US" dirty="0"/>
              <a:t> and equal station ... the causes which impel them to the </a:t>
            </a:r>
            <a:r>
              <a:rPr lang="en-US" u="sng" dirty="0"/>
              <a:t>separation</a:t>
            </a:r>
            <a:r>
              <a:rPr lang="en-US" dirty="0"/>
              <a:t>. </a:t>
            </a:r>
            <a:endParaRPr lang="en-US" dirty="0" smtClean="0"/>
          </a:p>
          <a:p>
            <a:pPr>
              <a:lnSpc>
                <a:spcPct val="150000"/>
              </a:lnSpc>
              <a:buFont typeface="Wingdings" pitchFamily="2" charset="2"/>
              <a:buChar char="Ø"/>
            </a:pPr>
            <a:r>
              <a:rPr lang="en-US" dirty="0"/>
              <a:t> mankind are more disposed to </a:t>
            </a:r>
            <a:r>
              <a:rPr lang="en-US" u="sng" dirty="0"/>
              <a:t>suffer</a:t>
            </a:r>
            <a:r>
              <a:rPr lang="en-US" dirty="0"/>
              <a:t>, while evils are </a:t>
            </a:r>
            <a:r>
              <a:rPr lang="en-US" u="sng" dirty="0"/>
              <a:t>sufferable</a:t>
            </a:r>
            <a:r>
              <a:rPr lang="en-US" dirty="0"/>
              <a:t> ... Such has been the patient </a:t>
            </a:r>
            <a:r>
              <a:rPr lang="en-US" u="sng" dirty="0"/>
              <a:t>sufferance</a:t>
            </a:r>
            <a:r>
              <a:rPr lang="en-US" dirty="0"/>
              <a:t> of these Colonies </a:t>
            </a:r>
          </a:p>
        </p:txBody>
      </p:sp>
      <p:sp>
        <p:nvSpPr>
          <p:cNvPr id="7" name="عنصر نائب للتاريخ 6"/>
          <p:cNvSpPr>
            <a:spLocks noGrp="1"/>
          </p:cNvSpPr>
          <p:nvPr>
            <p:ph type="dt" sz="half" idx="10"/>
          </p:nvPr>
        </p:nvSpPr>
        <p:spPr/>
        <p:txBody>
          <a:bodyPr/>
          <a:lstStyle/>
          <a:p>
            <a:fld id="{9831163F-A609-4965-981E-2512858A6B0B}" type="datetime1">
              <a:rPr lang="en-GB" noProof="0" smtClean="0"/>
              <a:pPr/>
              <a:t>26/03/2019</a:t>
            </a:fld>
            <a:endParaRPr lang="en-GB" noProof="0" dirty="0"/>
          </a:p>
        </p:txBody>
      </p:sp>
    </p:spTree>
    <p:extLst>
      <p:ext uri="{BB962C8B-B14F-4D97-AF65-F5344CB8AC3E}">
        <p14:creationId xmlns:p14="http://schemas.microsoft.com/office/powerpoint/2010/main" val="239851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2787940 (1)">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xmlns="" name="Office_12786181_TF02787940" id="{1798802C-84EE-40F8-AA82-749FCB0DAB40}" vid="{E03FD201-C9ED-47D9-B1F3-097360176F4C}"/>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TF02787940 (1)</Template>
  <TotalTime>0</TotalTime>
  <Words>1450</Words>
  <Application>Microsoft Office PowerPoint</Application>
  <PresentationFormat>مخصص</PresentationFormat>
  <Paragraphs>86</Paragraphs>
  <Slides>18</Slides>
  <Notes>9</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TF02787940 (1)</vt:lpstr>
      <vt:lpstr>Cohesion </vt:lpstr>
      <vt:lpstr>Definition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Legal discourse :</vt:lpstr>
      <vt:lpstr>عرض تقديمي في PowerPoint</vt:lpstr>
      <vt:lpstr>عرض تقديمي في PowerPoint</vt:lpstr>
      <vt:lpstr>In poetic texts /</vt:lpstr>
      <vt:lpstr>عرض تقديمي في PowerPoint</vt:lpstr>
      <vt:lpstr>عرض تقديمي في PowerPoint</vt:lpstr>
      <vt:lpstr>عرض تقديمي في PowerPoint</vt:lpstr>
      <vt:lpstr>References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2019-03-25T20:29:41Z</dcterms:created>
  <dcterms:modified xsi:type="dcterms:W3CDTF">2019-03-26T23:39:05Z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