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58"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7" d="100"/>
          <a:sy n="67" d="100"/>
        </p:scale>
        <p:origin x="102"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7DA5F-F2C0-4C2A-BAF4-4043C1623B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8CE57B-DE25-4555-AB7B-396DF9D1D6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679515-6BBA-4DC6-B289-085F123F5B29}"/>
              </a:ext>
            </a:extLst>
          </p:cNvPr>
          <p:cNvSpPr>
            <a:spLocks noGrp="1"/>
          </p:cNvSpPr>
          <p:nvPr>
            <p:ph type="dt" sz="half" idx="10"/>
          </p:nvPr>
        </p:nvSpPr>
        <p:spPr/>
        <p:txBody>
          <a:bodyPr/>
          <a:lstStyle/>
          <a:p>
            <a:fld id="{1D63EED5-392A-4EAF-A5BA-4D50FDF2B521}" type="datetimeFigureOut">
              <a:rPr lang="en-US" smtClean="0"/>
              <a:t>3/16/2019</a:t>
            </a:fld>
            <a:endParaRPr lang="en-US"/>
          </a:p>
        </p:txBody>
      </p:sp>
      <p:sp>
        <p:nvSpPr>
          <p:cNvPr id="5" name="Footer Placeholder 4">
            <a:extLst>
              <a:ext uri="{FF2B5EF4-FFF2-40B4-BE49-F238E27FC236}">
                <a16:creationId xmlns:a16="http://schemas.microsoft.com/office/drawing/2014/main" id="{70BB6279-A80B-4715-B6CE-9C8F44915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A1CEE-CBEE-421E-9A4D-C9183DE22550}"/>
              </a:ext>
            </a:extLst>
          </p:cNvPr>
          <p:cNvSpPr>
            <a:spLocks noGrp="1"/>
          </p:cNvSpPr>
          <p:nvPr>
            <p:ph type="sldNum" sz="quarter" idx="12"/>
          </p:nvPr>
        </p:nvSpPr>
        <p:spPr/>
        <p:txBody>
          <a:bodyPr/>
          <a:lstStyle/>
          <a:p>
            <a:fld id="{63A8C0D4-444E-4A81-99A9-566577148DBC}" type="slidenum">
              <a:rPr lang="en-US" smtClean="0"/>
              <a:t>‹#›</a:t>
            </a:fld>
            <a:endParaRPr lang="en-US"/>
          </a:p>
        </p:txBody>
      </p:sp>
    </p:spTree>
    <p:extLst>
      <p:ext uri="{BB962C8B-B14F-4D97-AF65-F5344CB8AC3E}">
        <p14:creationId xmlns:p14="http://schemas.microsoft.com/office/powerpoint/2010/main" val="3616872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45CBA-8194-4E0E-A166-A497C0129C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8C28DF-93FC-45D2-84C0-24ADA4E51C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9DFE73-33A3-470B-B7E5-B5D459F8B36C}"/>
              </a:ext>
            </a:extLst>
          </p:cNvPr>
          <p:cNvSpPr>
            <a:spLocks noGrp="1"/>
          </p:cNvSpPr>
          <p:nvPr>
            <p:ph type="dt" sz="half" idx="10"/>
          </p:nvPr>
        </p:nvSpPr>
        <p:spPr/>
        <p:txBody>
          <a:bodyPr/>
          <a:lstStyle/>
          <a:p>
            <a:fld id="{1D63EED5-392A-4EAF-A5BA-4D50FDF2B521}" type="datetimeFigureOut">
              <a:rPr lang="en-US" smtClean="0"/>
              <a:t>3/16/2019</a:t>
            </a:fld>
            <a:endParaRPr lang="en-US"/>
          </a:p>
        </p:txBody>
      </p:sp>
      <p:sp>
        <p:nvSpPr>
          <p:cNvPr id="5" name="Footer Placeholder 4">
            <a:extLst>
              <a:ext uri="{FF2B5EF4-FFF2-40B4-BE49-F238E27FC236}">
                <a16:creationId xmlns:a16="http://schemas.microsoft.com/office/drawing/2014/main" id="{E9E38319-2DA9-4C65-9CC9-4FD3A02F03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410771-1E3C-49EA-857A-9BC5E6CC7009}"/>
              </a:ext>
            </a:extLst>
          </p:cNvPr>
          <p:cNvSpPr>
            <a:spLocks noGrp="1"/>
          </p:cNvSpPr>
          <p:nvPr>
            <p:ph type="sldNum" sz="quarter" idx="12"/>
          </p:nvPr>
        </p:nvSpPr>
        <p:spPr/>
        <p:txBody>
          <a:bodyPr/>
          <a:lstStyle/>
          <a:p>
            <a:fld id="{63A8C0D4-444E-4A81-99A9-566577148DBC}" type="slidenum">
              <a:rPr lang="en-US" smtClean="0"/>
              <a:t>‹#›</a:t>
            </a:fld>
            <a:endParaRPr lang="en-US"/>
          </a:p>
        </p:txBody>
      </p:sp>
    </p:spTree>
    <p:extLst>
      <p:ext uri="{BB962C8B-B14F-4D97-AF65-F5344CB8AC3E}">
        <p14:creationId xmlns:p14="http://schemas.microsoft.com/office/powerpoint/2010/main" val="2948552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16F75C-0802-496D-A4B2-51A94C2767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12669C-CEF8-4A90-9A01-3AD84B1319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8DE3C-770B-47EC-986D-A5767B56C0BB}"/>
              </a:ext>
            </a:extLst>
          </p:cNvPr>
          <p:cNvSpPr>
            <a:spLocks noGrp="1"/>
          </p:cNvSpPr>
          <p:nvPr>
            <p:ph type="dt" sz="half" idx="10"/>
          </p:nvPr>
        </p:nvSpPr>
        <p:spPr/>
        <p:txBody>
          <a:bodyPr/>
          <a:lstStyle/>
          <a:p>
            <a:fld id="{1D63EED5-392A-4EAF-A5BA-4D50FDF2B521}" type="datetimeFigureOut">
              <a:rPr lang="en-US" smtClean="0"/>
              <a:t>3/16/2019</a:t>
            </a:fld>
            <a:endParaRPr lang="en-US"/>
          </a:p>
        </p:txBody>
      </p:sp>
      <p:sp>
        <p:nvSpPr>
          <p:cNvPr id="5" name="Footer Placeholder 4">
            <a:extLst>
              <a:ext uri="{FF2B5EF4-FFF2-40B4-BE49-F238E27FC236}">
                <a16:creationId xmlns:a16="http://schemas.microsoft.com/office/drawing/2014/main" id="{F97CA322-69AE-4B43-9D28-E3371712D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EFEAC-21E2-4006-A84F-3568A3D3BEFC}"/>
              </a:ext>
            </a:extLst>
          </p:cNvPr>
          <p:cNvSpPr>
            <a:spLocks noGrp="1"/>
          </p:cNvSpPr>
          <p:nvPr>
            <p:ph type="sldNum" sz="quarter" idx="12"/>
          </p:nvPr>
        </p:nvSpPr>
        <p:spPr/>
        <p:txBody>
          <a:bodyPr/>
          <a:lstStyle/>
          <a:p>
            <a:fld id="{63A8C0D4-444E-4A81-99A9-566577148DBC}" type="slidenum">
              <a:rPr lang="en-US" smtClean="0"/>
              <a:t>‹#›</a:t>
            </a:fld>
            <a:endParaRPr lang="en-US"/>
          </a:p>
        </p:txBody>
      </p:sp>
    </p:spTree>
    <p:extLst>
      <p:ext uri="{BB962C8B-B14F-4D97-AF65-F5344CB8AC3E}">
        <p14:creationId xmlns:p14="http://schemas.microsoft.com/office/powerpoint/2010/main" val="417357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4874D-D655-4722-B2EF-79E46EBD1A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999804-B7AD-4114-9A31-8A907E9C85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73404-1162-4DD3-81A8-D7D64A302AD2}"/>
              </a:ext>
            </a:extLst>
          </p:cNvPr>
          <p:cNvSpPr>
            <a:spLocks noGrp="1"/>
          </p:cNvSpPr>
          <p:nvPr>
            <p:ph type="dt" sz="half" idx="10"/>
          </p:nvPr>
        </p:nvSpPr>
        <p:spPr/>
        <p:txBody>
          <a:bodyPr/>
          <a:lstStyle/>
          <a:p>
            <a:fld id="{1D63EED5-392A-4EAF-A5BA-4D50FDF2B521}" type="datetimeFigureOut">
              <a:rPr lang="en-US" smtClean="0"/>
              <a:t>3/16/2019</a:t>
            </a:fld>
            <a:endParaRPr lang="en-US"/>
          </a:p>
        </p:txBody>
      </p:sp>
      <p:sp>
        <p:nvSpPr>
          <p:cNvPr id="5" name="Footer Placeholder 4">
            <a:extLst>
              <a:ext uri="{FF2B5EF4-FFF2-40B4-BE49-F238E27FC236}">
                <a16:creationId xmlns:a16="http://schemas.microsoft.com/office/drawing/2014/main" id="{D2440C45-EF18-4F24-8430-06DABF0979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12EC0-6B8A-415A-8FDD-CEC18469453E}"/>
              </a:ext>
            </a:extLst>
          </p:cNvPr>
          <p:cNvSpPr>
            <a:spLocks noGrp="1"/>
          </p:cNvSpPr>
          <p:nvPr>
            <p:ph type="sldNum" sz="quarter" idx="12"/>
          </p:nvPr>
        </p:nvSpPr>
        <p:spPr/>
        <p:txBody>
          <a:bodyPr/>
          <a:lstStyle/>
          <a:p>
            <a:fld id="{63A8C0D4-444E-4A81-99A9-566577148DBC}" type="slidenum">
              <a:rPr lang="en-US" smtClean="0"/>
              <a:t>‹#›</a:t>
            </a:fld>
            <a:endParaRPr lang="en-US"/>
          </a:p>
        </p:txBody>
      </p:sp>
    </p:spTree>
    <p:extLst>
      <p:ext uri="{BB962C8B-B14F-4D97-AF65-F5344CB8AC3E}">
        <p14:creationId xmlns:p14="http://schemas.microsoft.com/office/powerpoint/2010/main" val="132620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5923C-5241-445C-87D0-16479031CF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95AFC0-0680-47A2-9D95-37BBD29C3D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A48D9A-0EF5-4200-8929-58985D42C3D2}"/>
              </a:ext>
            </a:extLst>
          </p:cNvPr>
          <p:cNvSpPr>
            <a:spLocks noGrp="1"/>
          </p:cNvSpPr>
          <p:nvPr>
            <p:ph type="dt" sz="half" idx="10"/>
          </p:nvPr>
        </p:nvSpPr>
        <p:spPr/>
        <p:txBody>
          <a:bodyPr/>
          <a:lstStyle/>
          <a:p>
            <a:fld id="{1D63EED5-392A-4EAF-A5BA-4D50FDF2B521}" type="datetimeFigureOut">
              <a:rPr lang="en-US" smtClean="0"/>
              <a:t>3/16/2019</a:t>
            </a:fld>
            <a:endParaRPr lang="en-US"/>
          </a:p>
        </p:txBody>
      </p:sp>
      <p:sp>
        <p:nvSpPr>
          <p:cNvPr id="5" name="Footer Placeholder 4">
            <a:extLst>
              <a:ext uri="{FF2B5EF4-FFF2-40B4-BE49-F238E27FC236}">
                <a16:creationId xmlns:a16="http://schemas.microsoft.com/office/drawing/2014/main" id="{4CC588CF-41E0-449A-A3B6-063E66706E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A5F074-6E4C-4023-B8D8-C9D15269D5C8}"/>
              </a:ext>
            </a:extLst>
          </p:cNvPr>
          <p:cNvSpPr>
            <a:spLocks noGrp="1"/>
          </p:cNvSpPr>
          <p:nvPr>
            <p:ph type="sldNum" sz="quarter" idx="12"/>
          </p:nvPr>
        </p:nvSpPr>
        <p:spPr/>
        <p:txBody>
          <a:bodyPr/>
          <a:lstStyle/>
          <a:p>
            <a:fld id="{63A8C0D4-444E-4A81-99A9-566577148DBC}" type="slidenum">
              <a:rPr lang="en-US" smtClean="0"/>
              <a:t>‹#›</a:t>
            </a:fld>
            <a:endParaRPr lang="en-US"/>
          </a:p>
        </p:txBody>
      </p:sp>
    </p:spTree>
    <p:extLst>
      <p:ext uri="{BB962C8B-B14F-4D97-AF65-F5344CB8AC3E}">
        <p14:creationId xmlns:p14="http://schemas.microsoft.com/office/powerpoint/2010/main" val="7742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9E31-A711-47E8-9414-34292BD122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F5E2C5-6382-4A97-8B91-6704CC423A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D542BD-E8DF-481D-9AF6-04193C760B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A1358C-159C-4FB1-981C-74B166AF4921}"/>
              </a:ext>
            </a:extLst>
          </p:cNvPr>
          <p:cNvSpPr>
            <a:spLocks noGrp="1"/>
          </p:cNvSpPr>
          <p:nvPr>
            <p:ph type="dt" sz="half" idx="10"/>
          </p:nvPr>
        </p:nvSpPr>
        <p:spPr/>
        <p:txBody>
          <a:bodyPr/>
          <a:lstStyle/>
          <a:p>
            <a:fld id="{1D63EED5-392A-4EAF-A5BA-4D50FDF2B521}" type="datetimeFigureOut">
              <a:rPr lang="en-US" smtClean="0"/>
              <a:t>3/16/2019</a:t>
            </a:fld>
            <a:endParaRPr lang="en-US"/>
          </a:p>
        </p:txBody>
      </p:sp>
      <p:sp>
        <p:nvSpPr>
          <p:cNvPr id="6" name="Footer Placeholder 5">
            <a:extLst>
              <a:ext uri="{FF2B5EF4-FFF2-40B4-BE49-F238E27FC236}">
                <a16:creationId xmlns:a16="http://schemas.microsoft.com/office/drawing/2014/main" id="{8695BB02-2E3C-4476-A2C1-7FC604DECB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06C315-9690-4982-A1E1-6331B7324499}"/>
              </a:ext>
            </a:extLst>
          </p:cNvPr>
          <p:cNvSpPr>
            <a:spLocks noGrp="1"/>
          </p:cNvSpPr>
          <p:nvPr>
            <p:ph type="sldNum" sz="quarter" idx="12"/>
          </p:nvPr>
        </p:nvSpPr>
        <p:spPr/>
        <p:txBody>
          <a:bodyPr/>
          <a:lstStyle/>
          <a:p>
            <a:fld id="{63A8C0D4-444E-4A81-99A9-566577148DBC}" type="slidenum">
              <a:rPr lang="en-US" smtClean="0"/>
              <a:t>‹#›</a:t>
            </a:fld>
            <a:endParaRPr lang="en-US"/>
          </a:p>
        </p:txBody>
      </p:sp>
    </p:spTree>
    <p:extLst>
      <p:ext uri="{BB962C8B-B14F-4D97-AF65-F5344CB8AC3E}">
        <p14:creationId xmlns:p14="http://schemas.microsoft.com/office/powerpoint/2010/main" val="341031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63EB4-4876-4C46-AAC3-CC0664AFCF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EA3AB7-1F90-4DA6-BDE1-9D160B7067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9A2949-AE8F-40DF-8618-243A249BC3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3393B1-B23A-4254-906A-1CEF9DD397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9EB17C-DD62-421F-A4A1-D8FB35296A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B2A22C-7703-4627-AB50-748BE942F521}"/>
              </a:ext>
            </a:extLst>
          </p:cNvPr>
          <p:cNvSpPr>
            <a:spLocks noGrp="1"/>
          </p:cNvSpPr>
          <p:nvPr>
            <p:ph type="dt" sz="half" idx="10"/>
          </p:nvPr>
        </p:nvSpPr>
        <p:spPr/>
        <p:txBody>
          <a:bodyPr/>
          <a:lstStyle/>
          <a:p>
            <a:fld id="{1D63EED5-392A-4EAF-A5BA-4D50FDF2B521}" type="datetimeFigureOut">
              <a:rPr lang="en-US" smtClean="0"/>
              <a:t>3/16/2019</a:t>
            </a:fld>
            <a:endParaRPr lang="en-US"/>
          </a:p>
        </p:txBody>
      </p:sp>
      <p:sp>
        <p:nvSpPr>
          <p:cNvPr id="8" name="Footer Placeholder 7">
            <a:extLst>
              <a:ext uri="{FF2B5EF4-FFF2-40B4-BE49-F238E27FC236}">
                <a16:creationId xmlns:a16="http://schemas.microsoft.com/office/drawing/2014/main" id="{FC2FE4A1-0327-4247-BAA1-2393B064DB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2DCC4C-2133-4004-9193-442E5653395B}"/>
              </a:ext>
            </a:extLst>
          </p:cNvPr>
          <p:cNvSpPr>
            <a:spLocks noGrp="1"/>
          </p:cNvSpPr>
          <p:nvPr>
            <p:ph type="sldNum" sz="quarter" idx="12"/>
          </p:nvPr>
        </p:nvSpPr>
        <p:spPr/>
        <p:txBody>
          <a:bodyPr/>
          <a:lstStyle/>
          <a:p>
            <a:fld id="{63A8C0D4-444E-4A81-99A9-566577148DBC}" type="slidenum">
              <a:rPr lang="en-US" smtClean="0"/>
              <a:t>‹#›</a:t>
            </a:fld>
            <a:endParaRPr lang="en-US"/>
          </a:p>
        </p:txBody>
      </p:sp>
    </p:spTree>
    <p:extLst>
      <p:ext uri="{BB962C8B-B14F-4D97-AF65-F5344CB8AC3E}">
        <p14:creationId xmlns:p14="http://schemas.microsoft.com/office/powerpoint/2010/main" val="197849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69CA-8480-4589-A907-5DD4F26338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EEDB97-8572-4B10-AF35-7ED5F6C667D1}"/>
              </a:ext>
            </a:extLst>
          </p:cNvPr>
          <p:cNvSpPr>
            <a:spLocks noGrp="1"/>
          </p:cNvSpPr>
          <p:nvPr>
            <p:ph type="dt" sz="half" idx="10"/>
          </p:nvPr>
        </p:nvSpPr>
        <p:spPr/>
        <p:txBody>
          <a:bodyPr/>
          <a:lstStyle/>
          <a:p>
            <a:fld id="{1D63EED5-392A-4EAF-A5BA-4D50FDF2B521}" type="datetimeFigureOut">
              <a:rPr lang="en-US" smtClean="0"/>
              <a:t>3/16/2019</a:t>
            </a:fld>
            <a:endParaRPr lang="en-US"/>
          </a:p>
        </p:txBody>
      </p:sp>
      <p:sp>
        <p:nvSpPr>
          <p:cNvPr id="4" name="Footer Placeholder 3">
            <a:extLst>
              <a:ext uri="{FF2B5EF4-FFF2-40B4-BE49-F238E27FC236}">
                <a16:creationId xmlns:a16="http://schemas.microsoft.com/office/drawing/2014/main" id="{C287281C-00C3-4EC5-87C0-6D71CE6D7C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895FF4-62AD-4621-BCCE-F2647F579A5D}"/>
              </a:ext>
            </a:extLst>
          </p:cNvPr>
          <p:cNvSpPr>
            <a:spLocks noGrp="1"/>
          </p:cNvSpPr>
          <p:nvPr>
            <p:ph type="sldNum" sz="quarter" idx="12"/>
          </p:nvPr>
        </p:nvSpPr>
        <p:spPr/>
        <p:txBody>
          <a:bodyPr/>
          <a:lstStyle/>
          <a:p>
            <a:fld id="{63A8C0D4-444E-4A81-99A9-566577148DBC}" type="slidenum">
              <a:rPr lang="en-US" smtClean="0"/>
              <a:t>‹#›</a:t>
            </a:fld>
            <a:endParaRPr lang="en-US"/>
          </a:p>
        </p:txBody>
      </p:sp>
    </p:spTree>
    <p:extLst>
      <p:ext uri="{BB962C8B-B14F-4D97-AF65-F5344CB8AC3E}">
        <p14:creationId xmlns:p14="http://schemas.microsoft.com/office/powerpoint/2010/main" val="4064668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93EC90-2B22-4AE6-9DA1-010757099288}"/>
              </a:ext>
            </a:extLst>
          </p:cNvPr>
          <p:cNvSpPr>
            <a:spLocks noGrp="1"/>
          </p:cNvSpPr>
          <p:nvPr>
            <p:ph type="dt" sz="half" idx="10"/>
          </p:nvPr>
        </p:nvSpPr>
        <p:spPr/>
        <p:txBody>
          <a:bodyPr/>
          <a:lstStyle/>
          <a:p>
            <a:fld id="{1D63EED5-392A-4EAF-A5BA-4D50FDF2B521}" type="datetimeFigureOut">
              <a:rPr lang="en-US" smtClean="0"/>
              <a:t>3/16/2019</a:t>
            </a:fld>
            <a:endParaRPr lang="en-US"/>
          </a:p>
        </p:txBody>
      </p:sp>
      <p:sp>
        <p:nvSpPr>
          <p:cNvPr id="3" name="Footer Placeholder 2">
            <a:extLst>
              <a:ext uri="{FF2B5EF4-FFF2-40B4-BE49-F238E27FC236}">
                <a16:creationId xmlns:a16="http://schemas.microsoft.com/office/drawing/2014/main" id="{DF8BA201-D860-4F68-988E-0DC2137265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C15A9F-491D-498F-8E15-1ED2DEB2B138}"/>
              </a:ext>
            </a:extLst>
          </p:cNvPr>
          <p:cNvSpPr>
            <a:spLocks noGrp="1"/>
          </p:cNvSpPr>
          <p:nvPr>
            <p:ph type="sldNum" sz="quarter" idx="12"/>
          </p:nvPr>
        </p:nvSpPr>
        <p:spPr/>
        <p:txBody>
          <a:bodyPr/>
          <a:lstStyle/>
          <a:p>
            <a:fld id="{63A8C0D4-444E-4A81-99A9-566577148DBC}" type="slidenum">
              <a:rPr lang="en-US" smtClean="0"/>
              <a:t>‹#›</a:t>
            </a:fld>
            <a:endParaRPr lang="en-US"/>
          </a:p>
        </p:txBody>
      </p:sp>
    </p:spTree>
    <p:extLst>
      <p:ext uri="{BB962C8B-B14F-4D97-AF65-F5344CB8AC3E}">
        <p14:creationId xmlns:p14="http://schemas.microsoft.com/office/powerpoint/2010/main" val="352652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2A06F-B349-4D04-BF43-3804CF2ABA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CCE33F-D0FB-4E44-AC4F-49221BADB3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0423E3-E887-4B2D-94A6-D84754B082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1B3E8A-1BFF-465A-B380-1146B9497254}"/>
              </a:ext>
            </a:extLst>
          </p:cNvPr>
          <p:cNvSpPr>
            <a:spLocks noGrp="1"/>
          </p:cNvSpPr>
          <p:nvPr>
            <p:ph type="dt" sz="half" idx="10"/>
          </p:nvPr>
        </p:nvSpPr>
        <p:spPr/>
        <p:txBody>
          <a:bodyPr/>
          <a:lstStyle/>
          <a:p>
            <a:fld id="{1D63EED5-392A-4EAF-A5BA-4D50FDF2B521}" type="datetimeFigureOut">
              <a:rPr lang="en-US" smtClean="0"/>
              <a:t>3/16/2019</a:t>
            </a:fld>
            <a:endParaRPr lang="en-US"/>
          </a:p>
        </p:txBody>
      </p:sp>
      <p:sp>
        <p:nvSpPr>
          <p:cNvPr id="6" name="Footer Placeholder 5">
            <a:extLst>
              <a:ext uri="{FF2B5EF4-FFF2-40B4-BE49-F238E27FC236}">
                <a16:creationId xmlns:a16="http://schemas.microsoft.com/office/drawing/2014/main" id="{FFFAA39B-1C79-4AA2-9EFE-A4656B167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172273-8540-4013-9502-A3CC2BFA078C}"/>
              </a:ext>
            </a:extLst>
          </p:cNvPr>
          <p:cNvSpPr>
            <a:spLocks noGrp="1"/>
          </p:cNvSpPr>
          <p:nvPr>
            <p:ph type="sldNum" sz="quarter" idx="12"/>
          </p:nvPr>
        </p:nvSpPr>
        <p:spPr/>
        <p:txBody>
          <a:bodyPr/>
          <a:lstStyle/>
          <a:p>
            <a:fld id="{63A8C0D4-444E-4A81-99A9-566577148DBC}" type="slidenum">
              <a:rPr lang="en-US" smtClean="0"/>
              <a:t>‹#›</a:t>
            </a:fld>
            <a:endParaRPr lang="en-US"/>
          </a:p>
        </p:txBody>
      </p:sp>
    </p:spTree>
    <p:extLst>
      <p:ext uri="{BB962C8B-B14F-4D97-AF65-F5344CB8AC3E}">
        <p14:creationId xmlns:p14="http://schemas.microsoft.com/office/powerpoint/2010/main" val="1786163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DFCA0-3F28-4D04-AEF7-E4AF4E3E3A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D12E5E-8C79-4E3A-9FEA-3B3218FE1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80A0C5-E624-48E1-8855-5DDFAB740B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B612C6-F253-4BD0-8C86-8548D361CBC3}"/>
              </a:ext>
            </a:extLst>
          </p:cNvPr>
          <p:cNvSpPr>
            <a:spLocks noGrp="1"/>
          </p:cNvSpPr>
          <p:nvPr>
            <p:ph type="dt" sz="half" idx="10"/>
          </p:nvPr>
        </p:nvSpPr>
        <p:spPr/>
        <p:txBody>
          <a:bodyPr/>
          <a:lstStyle/>
          <a:p>
            <a:fld id="{1D63EED5-392A-4EAF-A5BA-4D50FDF2B521}" type="datetimeFigureOut">
              <a:rPr lang="en-US" smtClean="0"/>
              <a:t>3/16/2019</a:t>
            </a:fld>
            <a:endParaRPr lang="en-US"/>
          </a:p>
        </p:txBody>
      </p:sp>
      <p:sp>
        <p:nvSpPr>
          <p:cNvPr id="6" name="Footer Placeholder 5">
            <a:extLst>
              <a:ext uri="{FF2B5EF4-FFF2-40B4-BE49-F238E27FC236}">
                <a16:creationId xmlns:a16="http://schemas.microsoft.com/office/drawing/2014/main" id="{7605B1D6-2DF5-4533-B468-78EF45170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37BC9-44A1-45E2-95BE-55DCA832FBC7}"/>
              </a:ext>
            </a:extLst>
          </p:cNvPr>
          <p:cNvSpPr>
            <a:spLocks noGrp="1"/>
          </p:cNvSpPr>
          <p:nvPr>
            <p:ph type="sldNum" sz="quarter" idx="12"/>
          </p:nvPr>
        </p:nvSpPr>
        <p:spPr/>
        <p:txBody>
          <a:bodyPr/>
          <a:lstStyle/>
          <a:p>
            <a:fld id="{63A8C0D4-444E-4A81-99A9-566577148DBC}" type="slidenum">
              <a:rPr lang="en-US" smtClean="0"/>
              <a:t>‹#›</a:t>
            </a:fld>
            <a:endParaRPr lang="en-US"/>
          </a:p>
        </p:txBody>
      </p:sp>
    </p:spTree>
    <p:extLst>
      <p:ext uri="{BB962C8B-B14F-4D97-AF65-F5344CB8AC3E}">
        <p14:creationId xmlns:p14="http://schemas.microsoft.com/office/powerpoint/2010/main" val="3268009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0D66E4-B294-4789-ABB0-0652CA8C6F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C13CE8-DE50-4247-9306-92588ABF71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4F0BE-EC19-4CF5-88BD-678F785BF5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3EED5-392A-4EAF-A5BA-4D50FDF2B521}" type="datetimeFigureOut">
              <a:rPr lang="en-US" smtClean="0"/>
              <a:t>3/16/2019</a:t>
            </a:fld>
            <a:endParaRPr lang="en-US"/>
          </a:p>
        </p:txBody>
      </p:sp>
      <p:sp>
        <p:nvSpPr>
          <p:cNvPr id="5" name="Footer Placeholder 4">
            <a:extLst>
              <a:ext uri="{FF2B5EF4-FFF2-40B4-BE49-F238E27FC236}">
                <a16:creationId xmlns:a16="http://schemas.microsoft.com/office/drawing/2014/main" id="{9367F98B-C1A1-44F9-8FD0-38A3D03965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35ABD0-F075-4FB1-A8B7-382D008BC2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C0D4-444E-4A81-99A9-566577148DBC}" type="slidenum">
              <a:rPr lang="en-US" smtClean="0"/>
              <a:t>‹#›</a:t>
            </a:fld>
            <a:endParaRPr lang="en-US"/>
          </a:p>
        </p:txBody>
      </p:sp>
    </p:spTree>
    <p:extLst>
      <p:ext uri="{BB962C8B-B14F-4D97-AF65-F5344CB8AC3E}">
        <p14:creationId xmlns:p14="http://schemas.microsoft.com/office/powerpoint/2010/main" val="1705058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25599-3AF1-46E8-AA4B-B34235B97A84}"/>
              </a:ext>
            </a:extLst>
          </p:cNvPr>
          <p:cNvSpPr>
            <a:spLocks noGrp="1"/>
          </p:cNvSpPr>
          <p:nvPr>
            <p:ph type="ctrTitle"/>
          </p:nvPr>
        </p:nvSpPr>
        <p:spPr>
          <a:xfrm>
            <a:off x="0" y="0"/>
            <a:ext cx="12192000" cy="3602038"/>
          </a:xfrm>
        </p:spPr>
        <p:txBody>
          <a:bodyPr>
            <a:noAutofit/>
          </a:bodyPr>
          <a:lstStyle/>
          <a:p>
            <a:r>
              <a:rPr lang="en-US" sz="8800" b="1" dirty="0"/>
              <a:t>Hundreds of Asian Students Are Flocking to </a:t>
            </a:r>
            <a:r>
              <a:rPr lang="en-US" sz="8800" b="1" dirty="0" err="1"/>
              <a:t>UoPeople</a:t>
            </a:r>
            <a:endParaRPr lang="en-US" sz="8800" b="1" dirty="0"/>
          </a:p>
        </p:txBody>
      </p:sp>
      <p:pic>
        <p:nvPicPr>
          <p:cNvPr id="4" name="Picture 3">
            <a:extLst>
              <a:ext uri="{FF2B5EF4-FFF2-40B4-BE49-F238E27FC236}">
                <a16:creationId xmlns:a16="http://schemas.microsoft.com/office/drawing/2014/main" id="{FB272668-9513-42E1-B309-F0E33431087F}"/>
              </a:ext>
            </a:extLst>
          </p:cNvPr>
          <p:cNvPicPr>
            <a:picLocks noChangeAspect="1"/>
          </p:cNvPicPr>
          <p:nvPr/>
        </p:nvPicPr>
        <p:blipFill>
          <a:blip r:embed="rId3"/>
          <a:stretch>
            <a:fillRect/>
          </a:stretch>
        </p:blipFill>
        <p:spPr>
          <a:xfrm>
            <a:off x="1" y="3428999"/>
            <a:ext cx="12044362" cy="3428999"/>
          </a:xfrm>
          <a:prstGeom prst="rect">
            <a:avLst/>
          </a:prstGeom>
        </p:spPr>
      </p:pic>
      <p:sp>
        <p:nvSpPr>
          <p:cNvPr id="3" name="Subtitle 2">
            <a:extLst>
              <a:ext uri="{FF2B5EF4-FFF2-40B4-BE49-F238E27FC236}">
                <a16:creationId xmlns:a16="http://schemas.microsoft.com/office/drawing/2014/main" id="{949092F3-F9AF-46D5-B498-90C579AEE0B1}"/>
              </a:ext>
            </a:extLst>
          </p:cNvPr>
          <p:cNvSpPr>
            <a:spLocks noGrp="1"/>
          </p:cNvSpPr>
          <p:nvPr>
            <p:ph type="subTitle" idx="1"/>
          </p:nvPr>
        </p:nvSpPr>
        <p:spPr>
          <a:xfrm>
            <a:off x="0" y="3602038"/>
            <a:ext cx="12192000" cy="3255962"/>
          </a:xfrm>
        </p:spPr>
        <p:txBody>
          <a:bodyPr/>
          <a:lstStyle/>
          <a:p>
            <a:endParaRPr lang="en-US" dirty="0"/>
          </a:p>
        </p:txBody>
      </p:sp>
    </p:spTree>
    <p:extLst>
      <p:ext uri="{BB962C8B-B14F-4D97-AF65-F5344CB8AC3E}">
        <p14:creationId xmlns:p14="http://schemas.microsoft.com/office/powerpoint/2010/main" val="2628986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84E34-4CF7-45B3-91EB-45FC98A24EAC}"/>
              </a:ext>
            </a:extLst>
          </p:cNvPr>
          <p:cNvSpPr>
            <a:spLocks noGrp="1"/>
          </p:cNvSpPr>
          <p:nvPr>
            <p:ph type="ctrTitle"/>
          </p:nvPr>
        </p:nvSpPr>
        <p:spPr>
          <a:xfrm>
            <a:off x="0" y="0"/>
            <a:ext cx="12192000" cy="6857999"/>
          </a:xfrm>
        </p:spPr>
        <p:txBody>
          <a:bodyPr>
            <a:normAutofit/>
          </a:bodyPr>
          <a:lstStyle/>
          <a:p>
            <a:r>
              <a:rPr lang="ar-IQ" sz="7200" b="1" dirty="0"/>
              <a:t>تعد جامعة الشعب مؤسسة أمريكية للتعليم الجامعي العالي ، وهي مؤسسة غير ربحية للتعليم عن بعد تمنح درجات البكالوريوس والدراسات العليا. أسسها ريادي التعليم شاي ريشيف في عام 2009.</a:t>
            </a:r>
            <a:endParaRPr lang="en-US" sz="7200" b="1" dirty="0"/>
          </a:p>
        </p:txBody>
      </p:sp>
      <p:sp>
        <p:nvSpPr>
          <p:cNvPr id="3" name="Subtitle 2">
            <a:extLst>
              <a:ext uri="{FF2B5EF4-FFF2-40B4-BE49-F238E27FC236}">
                <a16:creationId xmlns:a16="http://schemas.microsoft.com/office/drawing/2014/main" id="{324BB05A-EA8E-4391-9010-E60C76BA67F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8366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CB110-38FC-40F7-84FB-11323EB39608}"/>
              </a:ext>
            </a:extLst>
          </p:cNvPr>
          <p:cNvSpPr>
            <a:spLocks noGrp="1"/>
          </p:cNvSpPr>
          <p:nvPr>
            <p:ph type="ctrTitle"/>
          </p:nvPr>
        </p:nvSpPr>
        <p:spPr>
          <a:xfrm>
            <a:off x="0" y="0"/>
            <a:ext cx="12192000" cy="6857999"/>
          </a:xfrm>
        </p:spPr>
        <p:txBody>
          <a:bodyPr>
            <a:normAutofit/>
          </a:bodyPr>
          <a:lstStyle/>
          <a:p>
            <a:r>
              <a:rPr lang="en-US" sz="8000" b="1" dirty="0"/>
              <a:t>Although the university has no campus due to its online distance learning nature, it uses a shared office in California as an office of admission.</a:t>
            </a:r>
          </a:p>
        </p:txBody>
      </p:sp>
      <p:sp>
        <p:nvSpPr>
          <p:cNvPr id="3" name="Subtitle 2">
            <a:extLst>
              <a:ext uri="{FF2B5EF4-FFF2-40B4-BE49-F238E27FC236}">
                <a16:creationId xmlns:a16="http://schemas.microsoft.com/office/drawing/2014/main" id="{A5B9348C-9372-4F8D-9B3D-5DB3173A5C7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3563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3B294-06DB-4A07-9289-0C23135894E1}"/>
              </a:ext>
            </a:extLst>
          </p:cNvPr>
          <p:cNvSpPr>
            <a:spLocks noGrp="1"/>
          </p:cNvSpPr>
          <p:nvPr>
            <p:ph type="ctrTitle"/>
          </p:nvPr>
        </p:nvSpPr>
        <p:spPr>
          <a:xfrm>
            <a:off x="0" y="0"/>
            <a:ext cx="12192000" cy="6857999"/>
          </a:xfrm>
        </p:spPr>
        <p:txBody>
          <a:bodyPr>
            <a:normAutofit/>
          </a:bodyPr>
          <a:lstStyle/>
          <a:p>
            <a:r>
              <a:rPr lang="ar-IQ" sz="8000" b="1" dirty="0"/>
              <a:t>وعلى الرغم من أن الجامعة لا تمتلك حرما جامعيا بسبب طبيعتها للتعلم عن بعد عبر الإنترنت  إلا أنها تستخدم مكتبًا مشتركًا في ولاية كاليفورنيا كمكتب لاجراءات القبول.</a:t>
            </a:r>
            <a:endParaRPr lang="en-US" sz="8000" b="1" dirty="0"/>
          </a:p>
        </p:txBody>
      </p:sp>
      <p:sp>
        <p:nvSpPr>
          <p:cNvPr id="3" name="Subtitle 2">
            <a:extLst>
              <a:ext uri="{FF2B5EF4-FFF2-40B4-BE49-F238E27FC236}">
                <a16:creationId xmlns:a16="http://schemas.microsoft.com/office/drawing/2014/main" id="{BDFA7F31-F01B-45E3-B9B0-FC7F791491F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25909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7A3E9-7FB2-4361-B742-B4D478360D6E}"/>
              </a:ext>
            </a:extLst>
          </p:cNvPr>
          <p:cNvSpPr>
            <a:spLocks noGrp="1"/>
          </p:cNvSpPr>
          <p:nvPr>
            <p:ph type="ctrTitle"/>
          </p:nvPr>
        </p:nvSpPr>
        <p:spPr>
          <a:xfrm>
            <a:off x="0" y="0"/>
            <a:ext cx="12192000" cy="6857999"/>
          </a:xfrm>
        </p:spPr>
        <p:txBody>
          <a:bodyPr>
            <a:normAutofit/>
          </a:bodyPr>
          <a:lstStyle/>
          <a:p>
            <a:r>
              <a:rPr lang="en-US" b="1" dirty="0"/>
              <a:t>The first intake of </a:t>
            </a:r>
            <a:r>
              <a:rPr lang="en-US" b="1" dirty="0" err="1"/>
              <a:t>UoPeople</a:t>
            </a:r>
            <a:r>
              <a:rPr lang="en-US" b="1" dirty="0"/>
              <a:t> students began studying in September 2009, studying for associate and bachelor's degrees in business administration and computer science. At that time, the school had no accreditation and did not charge any fees or tuition.</a:t>
            </a:r>
          </a:p>
        </p:txBody>
      </p:sp>
      <p:sp>
        <p:nvSpPr>
          <p:cNvPr id="3" name="Subtitle 2">
            <a:extLst>
              <a:ext uri="{FF2B5EF4-FFF2-40B4-BE49-F238E27FC236}">
                <a16:creationId xmlns:a16="http://schemas.microsoft.com/office/drawing/2014/main" id="{6AC02240-61AF-40AC-B040-3E71B75A807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91615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CF81-B5E5-44A4-A3C8-9C92F7B38C8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6FCDF1-ED63-4535-B1CE-60D5ECBA0EAF}"/>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3E64EFA-A84B-4126-B852-9388499684D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72921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420022-F014-4E14-A3B4-ED17258EAA3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56367B-28C4-474F-9EDC-35E9D7BC066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A3739CC-C677-40D8-B26C-7F31DCE7FD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51973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1D1E6-5E9B-4D32-8E2F-BBDA41B58330}"/>
              </a:ext>
            </a:extLst>
          </p:cNvPr>
          <p:cNvSpPr>
            <a:spLocks noGrp="1"/>
          </p:cNvSpPr>
          <p:nvPr>
            <p:ph type="ctrTitle"/>
          </p:nvPr>
        </p:nvSpPr>
        <p:spPr>
          <a:xfrm>
            <a:off x="0" y="0"/>
            <a:ext cx="12192000" cy="6857999"/>
          </a:xfrm>
        </p:spPr>
        <p:txBody>
          <a:bodyPr>
            <a:normAutofit/>
          </a:bodyPr>
          <a:lstStyle/>
          <a:p>
            <a:r>
              <a:rPr lang="ar-IQ" b="1" dirty="0"/>
              <a:t>بدأ الالتحاق / التوافد الأول لطلاب جامعة الشعب / الناس في الدراسة  / بدأت اول افواج الدراسة في سبتمبر/ ايلول من عام 2009 ، حيث يمكن للطلبة  الحصول على درجات الدبلوم والبكالوريوس في إدارة الأعمال وعلوم الحاسوب. وفي ذلك الوقت ، لم يكن لدى الجامعة أي اعتماد ولم تتقاضى أي اجور أو رسوم خاصة بالتعليم.</a:t>
            </a:r>
            <a:endParaRPr lang="en-US" b="1" dirty="0"/>
          </a:p>
        </p:txBody>
      </p:sp>
      <p:sp>
        <p:nvSpPr>
          <p:cNvPr id="3" name="Subtitle 2">
            <a:extLst>
              <a:ext uri="{FF2B5EF4-FFF2-40B4-BE49-F238E27FC236}">
                <a16:creationId xmlns:a16="http://schemas.microsoft.com/office/drawing/2014/main" id="{A791A3BA-2127-422A-BC4B-01FA0BAF803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74545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16411-BAB5-497C-8D9B-BB925D245759}"/>
              </a:ext>
            </a:extLst>
          </p:cNvPr>
          <p:cNvSpPr>
            <a:spLocks noGrp="1"/>
          </p:cNvSpPr>
          <p:nvPr>
            <p:ph type="ctrTitle"/>
          </p:nvPr>
        </p:nvSpPr>
        <p:spPr>
          <a:xfrm>
            <a:off x="0" y="0"/>
            <a:ext cx="12192000" cy="6857999"/>
          </a:xfrm>
        </p:spPr>
        <p:txBody>
          <a:bodyPr>
            <a:normAutofit/>
          </a:bodyPr>
          <a:lstStyle/>
          <a:p>
            <a:r>
              <a:rPr lang="en-US" b="1" dirty="0"/>
              <a:t>In 2011, the university formed a partnership with the New York University at Abu Dhabi. In February 2012, the Bill &amp; Melinda Gates Foundation awarded the University of the People a grant of $613,282 for the purposes of helping the university earn national accreditation.</a:t>
            </a:r>
          </a:p>
        </p:txBody>
      </p:sp>
      <p:sp>
        <p:nvSpPr>
          <p:cNvPr id="3" name="Subtitle 2">
            <a:extLst>
              <a:ext uri="{FF2B5EF4-FFF2-40B4-BE49-F238E27FC236}">
                <a16:creationId xmlns:a16="http://schemas.microsoft.com/office/drawing/2014/main" id="{9BFF3369-59A1-4FB9-8F9D-0E068F3A81E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73321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2D169D-E615-45E3-B1F9-46B93CC28F2A}"/>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D1383CD-727B-46F5-9032-3E34B264F84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FB63840-A103-47D3-B835-AE94AA18B86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39270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6162C2-021D-4105-A587-B3D1602DCE31}"/>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1AFE419-A9F7-463A-ACAC-2BFCC2E3096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3171DEA-C479-4A80-B3B5-212649C133E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534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583F3-5CA4-48DF-BE11-822983064800}"/>
              </a:ext>
            </a:extLst>
          </p:cNvPr>
          <p:cNvSpPr>
            <a:spLocks noGrp="1"/>
          </p:cNvSpPr>
          <p:nvPr>
            <p:ph type="ctrTitle"/>
          </p:nvPr>
        </p:nvSpPr>
        <p:spPr>
          <a:xfrm>
            <a:off x="0" y="0"/>
            <a:ext cx="12192000" cy="6857999"/>
          </a:xfrm>
        </p:spPr>
        <p:txBody>
          <a:bodyPr>
            <a:normAutofit/>
          </a:bodyPr>
          <a:lstStyle/>
          <a:p>
            <a:r>
              <a:rPr lang="ar-IQ" sz="9600" b="1" dirty="0"/>
              <a:t>مئات من الطلبة الاسيويين يتوافدون الى جامعة الشعب / الناس</a:t>
            </a:r>
            <a:endParaRPr lang="en-US" sz="9600" b="1" dirty="0"/>
          </a:p>
        </p:txBody>
      </p:sp>
      <p:sp>
        <p:nvSpPr>
          <p:cNvPr id="3" name="Subtitle 2">
            <a:extLst>
              <a:ext uri="{FF2B5EF4-FFF2-40B4-BE49-F238E27FC236}">
                <a16:creationId xmlns:a16="http://schemas.microsoft.com/office/drawing/2014/main" id="{3D44976C-BE35-4F91-80F8-26D04368281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14035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3A5AAA-41DB-4994-8D3D-630AA676E4A1}"/>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0F18CA7F-2CD1-474B-BA7C-C94047B69637}"/>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D09777A-3D12-4C14-A75F-F4FD670FDF7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0133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02CB-6F94-4B0E-A70F-3006A81A5AE2}"/>
              </a:ext>
            </a:extLst>
          </p:cNvPr>
          <p:cNvSpPr>
            <a:spLocks noGrp="1"/>
          </p:cNvSpPr>
          <p:nvPr>
            <p:ph type="ctrTitle"/>
          </p:nvPr>
        </p:nvSpPr>
        <p:spPr>
          <a:xfrm>
            <a:off x="0" y="0"/>
            <a:ext cx="12192000" cy="6857999"/>
          </a:xfrm>
        </p:spPr>
        <p:txBody>
          <a:bodyPr>
            <a:normAutofit/>
          </a:bodyPr>
          <a:lstStyle/>
          <a:p>
            <a:r>
              <a:rPr lang="en-US" sz="4800" b="1" dirty="0">
                <a:solidFill>
                  <a:srgbClr val="FF0000"/>
                </a:solidFill>
              </a:rPr>
              <a:t>a private foundation founded by Bill and Melinda Gates. Based in Seattle, Washington, it was launched in 2000 and is reported to be the largest private foundation in the world,[4] holding $50.7 billion in assets.[5] The primary aims of the foundation are, globally, to enhance healthcare and reduce extreme poverty, and, in the U.S., to expand educational opportunities and access to information technology.</a:t>
            </a:r>
          </a:p>
        </p:txBody>
      </p:sp>
      <p:sp>
        <p:nvSpPr>
          <p:cNvPr id="3" name="Subtitle 2">
            <a:extLst>
              <a:ext uri="{FF2B5EF4-FFF2-40B4-BE49-F238E27FC236}">
                <a16:creationId xmlns:a16="http://schemas.microsoft.com/office/drawing/2014/main" id="{9F63B341-CAD3-4EC7-AB96-0A1E5D6CD07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78708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A0507-A495-4780-9BD7-607C6ECD16F5}"/>
              </a:ext>
            </a:extLst>
          </p:cNvPr>
          <p:cNvSpPr>
            <a:spLocks noGrp="1"/>
          </p:cNvSpPr>
          <p:nvPr>
            <p:ph type="ctrTitle"/>
          </p:nvPr>
        </p:nvSpPr>
        <p:spPr>
          <a:xfrm>
            <a:off x="0" y="0"/>
            <a:ext cx="12192000" cy="6857999"/>
          </a:xfrm>
        </p:spPr>
        <p:txBody>
          <a:bodyPr>
            <a:noAutofit/>
          </a:bodyPr>
          <a:lstStyle/>
          <a:p>
            <a:r>
              <a:rPr lang="ar-IQ" sz="7200" b="1" dirty="0"/>
              <a:t>وفي عام 2011 ، عقدت الجامعة شراكة مع جامعة نيويورك في أبو ظبي. وفي فبراير / شباط من عام 2012 ، منحت مؤسسة بيل وماليندا غيتس جامعة الشعب منحة قدرها 613,282 دولارًا لمساعدة الجامعة في الحصول على الاعتماد الوطني.</a:t>
            </a:r>
            <a:endParaRPr lang="en-US" sz="7200" b="1" dirty="0"/>
          </a:p>
        </p:txBody>
      </p:sp>
      <p:sp>
        <p:nvSpPr>
          <p:cNvPr id="3" name="Subtitle 2">
            <a:extLst>
              <a:ext uri="{FF2B5EF4-FFF2-40B4-BE49-F238E27FC236}">
                <a16:creationId xmlns:a16="http://schemas.microsoft.com/office/drawing/2014/main" id="{3AA74BBA-3391-4DE1-9FEC-C63D5175492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06225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F3964-86E1-4598-AA06-2EC8EDEAF006}"/>
              </a:ext>
            </a:extLst>
          </p:cNvPr>
          <p:cNvSpPr>
            <a:spLocks noGrp="1"/>
          </p:cNvSpPr>
          <p:nvPr>
            <p:ph type="ctrTitle"/>
          </p:nvPr>
        </p:nvSpPr>
        <p:spPr>
          <a:xfrm>
            <a:off x="0" y="0"/>
            <a:ext cx="12192000" cy="6857999"/>
          </a:xfrm>
        </p:spPr>
        <p:txBody>
          <a:bodyPr>
            <a:normAutofit/>
          </a:bodyPr>
          <a:lstStyle/>
          <a:p>
            <a:r>
              <a:rPr lang="en-US" b="1" dirty="0"/>
              <a:t>In 2017 the University of Edinburgh partnered with the school so that graduates of the University of the People could complete a bachelor’s or postgraduate degree at the University.</a:t>
            </a:r>
            <a:br>
              <a:rPr lang="en-US" b="1" dirty="0"/>
            </a:br>
            <a:br>
              <a:rPr lang="en-US" dirty="0"/>
            </a:br>
            <a:endParaRPr lang="en-US" dirty="0"/>
          </a:p>
        </p:txBody>
      </p:sp>
      <p:sp>
        <p:nvSpPr>
          <p:cNvPr id="3" name="Subtitle 2">
            <a:extLst>
              <a:ext uri="{FF2B5EF4-FFF2-40B4-BE49-F238E27FC236}">
                <a16:creationId xmlns:a16="http://schemas.microsoft.com/office/drawing/2014/main" id="{B6D0102C-8AAC-45B0-94AE-D6E2056B18CA}"/>
              </a:ext>
            </a:extLst>
          </p:cNvPr>
          <p:cNvSpPr>
            <a:spLocks noGrp="1"/>
          </p:cNvSpPr>
          <p:nvPr>
            <p:ph type="subTitle" idx="1"/>
          </p:nvPr>
        </p:nvSpPr>
        <p:spPr>
          <a:xfrm flipV="1">
            <a:off x="1524000" y="6857998"/>
            <a:ext cx="91440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472240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E4AF9E-9DEC-4A46-B61A-93591B61BEF5}"/>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656CB543-27DE-4F74-A5FA-92C94149EB4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74E320A-6D12-4BA8-BAE3-C5D4E7F1773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9446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AE603-2FDE-428E-8A7B-58BB5368A921}"/>
              </a:ext>
            </a:extLst>
          </p:cNvPr>
          <p:cNvSpPr>
            <a:spLocks noGrp="1"/>
          </p:cNvSpPr>
          <p:nvPr>
            <p:ph type="ctrTitle"/>
          </p:nvPr>
        </p:nvSpPr>
        <p:spPr>
          <a:xfrm>
            <a:off x="0" y="0"/>
            <a:ext cx="12192000" cy="6857999"/>
          </a:xfrm>
        </p:spPr>
        <p:txBody>
          <a:bodyPr>
            <a:normAutofit/>
          </a:bodyPr>
          <a:lstStyle/>
          <a:p>
            <a:r>
              <a:rPr lang="ar-IQ" sz="8000" b="1" dirty="0"/>
              <a:t>وفي عام 2017، عقدت جامعة ادنبرة شراكة مع جامعة الشعب كي يتمكن خريجو جامعة الشعب من اكمال مسيرتهم العلمية والحصول على درجة البكالوريوس او الدراسات العليا في جامعة ادنبرة.</a:t>
            </a:r>
            <a:endParaRPr lang="en-US" sz="8000" b="1" dirty="0"/>
          </a:p>
        </p:txBody>
      </p:sp>
      <p:sp>
        <p:nvSpPr>
          <p:cNvPr id="3" name="Subtitle 2">
            <a:extLst>
              <a:ext uri="{FF2B5EF4-FFF2-40B4-BE49-F238E27FC236}">
                <a16:creationId xmlns:a16="http://schemas.microsoft.com/office/drawing/2014/main" id="{89035DDF-6960-43AD-BAF7-7398E07D7F2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15984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AADA5-D106-4F26-AA45-9AFD83258FE5}"/>
              </a:ext>
            </a:extLst>
          </p:cNvPr>
          <p:cNvSpPr>
            <a:spLocks noGrp="1"/>
          </p:cNvSpPr>
          <p:nvPr>
            <p:ph type="ctrTitle"/>
          </p:nvPr>
        </p:nvSpPr>
        <p:spPr>
          <a:xfrm>
            <a:off x="0" y="0"/>
            <a:ext cx="12192000" cy="6857999"/>
          </a:xfrm>
        </p:spPr>
        <p:txBody>
          <a:bodyPr>
            <a:normAutofit/>
          </a:bodyPr>
          <a:lstStyle/>
          <a:p>
            <a:r>
              <a:rPr lang="en-US" sz="6600" b="1" dirty="0"/>
              <a:t>University of the People is tuition-free, but students must pay some administrative costs to cover course assessment fees; however, students who cannot afford the administrative costs may be eligible for scholarships. </a:t>
            </a:r>
          </a:p>
        </p:txBody>
      </p:sp>
      <p:sp>
        <p:nvSpPr>
          <p:cNvPr id="3" name="Subtitle 2">
            <a:extLst>
              <a:ext uri="{FF2B5EF4-FFF2-40B4-BE49-F238E27FC236}">
                <a16:creationId xmlns:a16="http://schemas.microsoft.com/office/drawing/2014/main" id="{D17E602C-DBC8-4386-A4B1-DDC1C383DF0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2786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0E8DBD-6492-411D-941F-A359EBA09F9F}"/>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AC7FAE8-E6F4-4F79-A2CF-510340111818}"/>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71C4E288-5C39-40A7-8623-64C1455B60D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1483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22CD2-9F74-480E-AD9E-4C319E8040CD}"/>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7F69B75D-5EBF-4E42-A219-A19C41C0E065}"/>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FBA0B6A-85C5-4143-9B8B-0FD1D80F247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2356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3A3B6-74CE-440A-B262-D8582C3361B7}"/>
              </a:ext>
            </a:extLst>
          </p:cNvPr>
          <p:cNvSpPr>
            <a:spLocks noGrp="1"/>
          </p:cNvSpPr>
          <p:nvPr>
            <p:ph type="ctrTitle"/>
          </p:nvPr>
        </p:nvSpPr>
        <p:spPr>
          <a:xfrm>
            <a:off x="0" y="0"/>
            <a:ext cx="12192000" cy="6857999"/>
          </a:xfrm>
        </p:spPr>
        <p:txBody>
          <a:bodyPr>
            <a:normAutofit/>
          </a:bodyPr>
          <a:lstStyle/>
          <a:p>
            <a:r>
              <a:rPr lang="ar-IQ" b="1" dirty="0"/>
              <a:t>لا</a:t>
            </a:r>
            <a:r>
              <a:rPr lang="ar-IQ" sz="7200" b="1" dirty="0"/>
              <a:t> تطالب جامعة الشعب باجور دراسية، ولكن ينبغي على الطلبة دفع بعض الرسوم الادارية لتغطية اجور تقويم الفصل الدراسي ، ومع ذلك، يستطيع الطلبة ممن لا يتمكنون من دفع الرسوم الادارية التقديم على المنح الدراسية.</a:t>
            </a:r>
            <a:endParaRPr lang="en-US" sz="7200" b="1" dirty="0"/>
          </a:p>
        </p:txBody>
      </p:sp>
      <p:sp>
        <p:nvSpPr>
          <p:cNvPr id="3" name="Subtitle 2">
            <a:extLst>
              <a:ext uri="{FF2B5EF4-FFF2-40B4-BE49-F238E27FC236}">
                <a16:creationId xmlns:a16="http://schemas.microsoft.com/office/drawing/2014/main" id="{B1C8F0F8-ABA0-4757-8C63-AFB3CEE9A39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09144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78D023-13CE-4F9D-AA3A-5031B6F55CB5}"/>
              </a:ext>
            </a:extLst>
          </p:cNvPr>
          <p:cNvPicPr>
            <a:picLocks noChangeAspect="1"/>
          </p:cNvPicPr>
          <p:nvPr/>
        </p:nvPicPr>
        <p:blipFill>
          <a:blip r:embed="rId3"/>
          <a:stretch>
            <a:fillRect/>
          </a:stretch>
        </p:blipFill>
        <p:spPr>
          <a:xfrm>
            <a:off x="0" y="0"/>
            <a:ext cx="12192000" cy="2786063"/>
          </a:xfrm>
          <a:prstGeom prst="rect">
            <a:avLst/>
          </a:prstGeom>
        </p:spPr>
      </p:pic>
      <p:sp>
        <p:nvSpPr>
          <p:cNvPr id="2" name="Title 1">
            <a:extLst>
              <a:ext uri="{FF2B5EF4-FFF2-40B4-BE49-F238E27FC236}">
                <a16:creationId xmlns:a16="http://schemas.microsoft.com/office/drawing/2014/main" id="{25836532-D4DD-40CD-9794-56C7D076450B}"/>
              </a:ext>
            </a:extLst>
          </p:cNvPr>
          <p:cNvSpPr>
            <a:spLocks noGrp="1"/>
          </p:cNvSpPr>
          <p:nvPr>
            <p:ph type="ctrTitle"/>
          </p:nvPr>
        </p:nvSpPr>
        <p:spPr>
          <a:xfrm>
            <a:off x="0" y="0"/>
            <a:ext cx="12192000" cy="3509963"/>
          </a:xfrm>
        </p:spPr>
        <p:txBody>
          <a:bodyPr/>
          <a:lstStyle/>
          <a:p>
            <a:endParaRPr lang="en-US" dirty="0"/>
          </a:p>
        </p:txBody>
      </p:sp>
      <p:sp>
        <p:nvSpPr>
          <p:cNvPr id="3" name="Subtitle 2">
            <a:extLst>
              <a:ext uri="{FF2B5EF4-FFF2-40B4-BE49-F238E27FC236}">
                <a16:creationId xmlns:a16="http://schemas.microsoft.com/office/drawing/2014/main" id="{56AF3ECB-03E7-4E6D-9F07-7A9616097AD4}"/>
              </a:ext>
            </a:extLst>
          </p:cNvPr>
          <p:cNvSpPr>
            <a:spLocks noGrp="1"/>
          </p:cNvSpPr>
          <p:nvPr>
            <p:ph type="subTitle" idx="1"/>
          </p:nvPr>
        </p:nvSpPr>
        <p:spPr>
          <a:xfrm>
            <a:off x="0" y="2614613"/>
            <a:ext cx="12192000" cy="4243387"/>
          </a:xfrm>
        </p:spPr>
        <p:txBody>
          <a:bodyPr>
            <a:normAutofit/>
          </a:bodyPr>
          <a:lstStyle/>
          <a:p>
            <a:r>
              <a:rPr lang="en-US" sz="4800" b="1" dirty="0"/>
              <a:t>to move or come together in large numbers: </a:t>
            </a:r>
          </a:p>
          <a:p>
            <a:r>
              <a:rPr lang="en-US" sz="4800" b="1" dirty="0"/>
              <a:t>Hundreds of people flocked to the football match.</a:t>
            </a:r>
          </a:p>
          <a:p>
            <a:r>
              <a:rPr lang="en-US" sz="4800" b="1" dirty="0"/>
              <a:t>[ + to infinitive ] Crowds of people flocked to see the Picasso exhibition.</a:t>
            </a:r>
          </a:p>
        </p:txBody>
      </p:sp>
    </p:spTree>
    <p:extLst>
      <p:ext uri="{BB962C8B-B14F-4D97-AF65-F5344CB8AC3E}">
        <p14:creationId xmlns:p14="http://schemas.microsoft.com/office/powerpoint/2010/main" val="3044571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F4F36-87FB-42A4-8FB6-C8BF293B22B8}"/>
              </a:ext>
            </a:extLst>
          </p:cNvPr>
          <p:cNvSpPr>
            <a:spLocks noGrp="1"/>
          </p:cNvSpPr>
          <p:nvPr>
            <p:ph type="ctrTitle"/>
          </p:nvPr>
        </p:nvSpPr>
        <p:spPr>
          <a:xfrm>
            <a:off x="0" y="0"/>
            <a:ext cx="12192000" cy="6857999"/>
          </a:xfrm>
        </p:spPr>
        <p:txBody>
          <a:bodyPr>
            <a:normAutofit/>
          </a:bodyPr>
          <a:lstStyle/>
          <a:p>
            <a:r>
              <a:rPr lang="en-US" b="1" dirty="0"/>
              <a:t>Furthermore, according to the United Nations High Commissioner for Refugees the University of the People offers scholarships for refugees and students residing in countries experiencing crisis affecting their economic situation like Syria, Palestine, Vietnam and other countries.</a:t>
            </a:r>
          </a:p>
        </p:txBody>
      </p:sp>
      <p:sp>
        <p:nvSpPr>
          <p:cNvPr id="3" name="Subtitle 2">
            <a:extLst>
              <a:ext uri="{FF2B5EF4-FFF2-40B4-BE49-F238E27FC236}">
                <a16:creationId xmlns:a16="http://schemas.microsoft.com/office/drawing/2014/main" id="{C3577C22-69E4-4985-8B0A-71385809350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9944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238BAB-D62E-4CE2-802C-F4D03B18B8E8}"/>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89749BE1-82BF-418E-AEB6-AD706622BE1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D193117-6136-42D0-969A-9591246A937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34630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62BF-EFCF-4CC7-A67E-61B4067817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5C51E30-C726-41DC-8226-DEB52AA31A3F}"/>
              </a:ext>
            </a:extLst>
          </p:cNvPr>
          <p:cNvSpPr>
            <a:spLocks noGrp="1"/>
          </p:cNvSpPr>
          <p:nvPr>
            <p:ph idx="1"/>
          </p:nvPr>
        </p:nvSpPr>
        <p:spPr>
          <a:xfrm>
            <a:off x="0" y="0"/>
            <a:ext cx="12192000" cy="6858000"/>
          </a:xfrm>
        </p:spPr>
        <p:txBody>
          <a:bodyPr/>
          <a:lstStyle/>
          <a:p>
            <a:r>
              <a:rPr lang="ar-IQ" sz="7200" b="1" dirty="0"/>
              <a:t>وعلاوة على ذلك، ووفقا للمفوض السامي لشؤون اللاجئين ، تمنح جامعة الشعب منحا دراسية لكل من اللاجئين والطلبة الذين يقيمون في بلدان تشهد ازمات تؤثر في وضعهم الاقتصادي كسوريا وفلسطين وفيتنام وبلدان اخرى.</a:t>
            </a:r>
          </a:p>
          <a:p>
            <a:endParaRPr lang="ar-IQ" dirty="0"/>
          </a:p>
          <a:p>
            <a:endParaRPr lang="en-US" dirty="0"/>
          </a:p>
        </p:txBody>
      </p:sp>
    </p:spTree>
    <p:extLst>
      <p:ext uri="{BB962C8B-B14F-4D97-AF65-F5344CB8AC3E}">
        <p14:creationId xmlns:p14="http://schemas.microsoft.com/office/powerpoint/2010/main" val="644687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827F13-63A9-47AF-B0AB-A91B66E29F7A}"/>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2C4F91E-2E96-4967-B169-6583FAEE8AC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B6A52E7-33B7-49D6-B6A1-98938120170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29482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43F5C2-42C8-46F8-A549-ABB60332441C}"/>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FD543E-62F3-4FE9-A510-4AF06B115D6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803AAFF-955C-4EC2-9AB7-B844A9B1E3F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42894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301CCA-09F8-4973-8077-2D934566D869}"/>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AA3EB987-AA7A-4389-B8AE-72951A5EC7A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C5EF26D-C806-4FE7-8F5B-8F9B74226B3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82878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53391-55EB-41B7-8A1B-6A83B0AF83E2}"/>
              </a:ext>
            </a:extLst>
          </p:cNvPr>
          <p:cNvSpPr>
            <a:spLocks noGrp="1"/>
          </p:cNvSpPr>
          <p:nvPr>
            <p:ph type="ctrTitle"/>
          </p:nvPr>
        </p:nvSpPr>
        <p:spPr>
          <a:xfrm>
            <a:off x="0" y="0"/>
            <a:ext cx="12192000" cy="6857999"/>
          </a:xfrm>
        </p:spPr>
        <p:txBody>
          <a:bodyPr>
            <a:normAutofit/>
          </a:bodyPr>
          <a:lstStyle/>
          <a:p>
            <a:r>
              <a:rPr lang="en-US" sz="6600" b="1" dirty="0"/>
              <a:t>University of the People (</a:t>
            </a:r>
            <a:r>
              <a:rPr lang="en-US" sz="6600" b="1" dirty="0" err="1"/>
              <a:t>UoPeople</a:t>
            </a:r>
            <a:r>
              <a:rPr lang="en-US" sz="6600" b="1" dirty="0"/>
              <a:t>) is an American non-profit distance learning institution of higher education that offers undergraduate and graduate degrees. It was founded by entrepreneur Shai </a:t>
            </a:r>
            <a:r>
              <a:rPr lang="en-US" sz="6600" b="1" dirty="0" err="1"/>
              <a:t>Reshef</a:t>
            </a:r>
            <a:r>
              <a:rPr lang="en-US" sz="6600" b="1" dirty="0"/>
              <a:t> in 2009.</a:t>
            </a:r>
          </a:p>
        </p:txBody>
      </p:sp>
      <p:sp>
        <p:nvSpPr>
          <p:cNvPr id="3" name="Subtitle 2">
            <a:extLst>
              <a:ext uri="{FF2B5EF4-FFF2-40B4-BE49-F238E27FC236}">
                <a16:creationId xmlns:a16="http://schemas.microsoft.com/office/drawing/2014/main" id="{A0D58F7A-D0B8-43DB-BAE5-65707B9173A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53495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BA4FC2-F4C7-4C3A-AF7D-45FF59D3A6C1}"/>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2B64023-1074-4552-9C33-0DE1D1F6BBF7}"/>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61B7D22-ECA9-404C-9BE3-E4DF1C673F5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95326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13F628-27FD-41DD-A1D7-E9C2B6813DCD}"/>
              </a:ext>
            </a:extLst>
          </p:cNvPr>
          <p:cNvPicPr>
            <a:picLocks noChangeAspect="1"/>
          </p:cNvPicPr>
          <p:nvPr/>
        </p:nvPicPr>
        <p:blipFill>
          <a:blip r:embed="rId3"/>
          <a:stretch>
            <a:fillRect/>
          </a:stretch>
        </p:blipFill>
        <p:spPr>
          <a:xfrm>
            <a:off x="0" y="0"/>
            <a:ext cx="12201524" cy="6858000"/>
          </a:xfrm>
          <a:prstGeom prst="rect">
            <a:avLst/>
          </a:prstGeom>
        </p:spPr>
      </p:pic>
      <p:sp>
        <p:nvSpPr>
          <p:cNvPr id="2" name="Title 1">
            <a:extLst>
              <a:ext uri="{FF2B5EF4-FFF2-40B4-BE49-F238E27FC236}">
                <a16:creationId xmlns:a16="http://schemas.microsoft.com/office/drawing/2014/main" id="{A3D75599-7A8E-405F-B843-D5F4AA5D8EC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B49E8CB-EAFA-4E6A-9FD8-F7A1E906913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9921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E33ABC-0C13-4AF5-B1C9-9CFBDA5967C5}"/>
              </a:ext>
            </a:extLst>
          </p:cNvPr>
          <p:cNvPicPr>
            <a:picLocks noChangeAspect="1"/>
          </p:cNvPicPr>
          <p:nvPr/>
        </p:nvPicPr>
        <p:blipFill>
          <a:blip r:embed="rId2"/>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0E6E80B6-5D60-434E-B006-604060E445B8}"/>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736A1771-FC12-43AD-8EA8-40DF8946519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51347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653</Words>
  <Application>Microsoft Office PowerPoint</Application>
  <PresentationFormat>Widescreen</PresentationFormat>
  <Paragraphs>20</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Hundreds of Asian Students Are Flocking to UoPeople</vt:lpstr>
      <vt:lpstr>مئات من الطلبة الاسيويين يتوافدون الى جامعة الشعب / الناس</vt:lpstr>
      <vt:lpstr>PowerPoint Presentation</vt:lpstr>
      <vt:lpstr>PowerPoint Presentation</vt:lpstr>
      <vt:lpstr>PowerPoint Presentation</vt:lpstr>
      <vt:lpstr>University of the People (UoPeople) is an American non-profit distance learning institution of higher education that offers undergraduate and graduate degrees. It was founded by entrepreneur Shai Reshef in 2009.</vt:lpstr>
      <vt:lpstr>PowerPoint Presentation</vt:lpstr>
      <vt:lpstr>PowerPoint Presentation</vt:lpstr>
      <vt:lpstr>PowerPoint Presentation</vt:lpstr>
      <vt:lpstr>تعد جامعة الشعب مؤسسة أمريكية للتعليم الجامعي العالي ، وهي مؤسسة غير ربحية للتعليم عن بعد تمنح درجات البكالوريوس والدراسات العليا. أسسها ريادي التعليم شاي ريشيف في عام 2009.</vt:lpstr>
      <vt:lpstr>Although the university has no campus due to its online distance learning nature, it uses a shared office in California as an office of admission.</vt:lpstr>
      <vt:lpstr>وعلى الرغم من أن الجامعة لا تمتلك حرما جامعيا بسبب طبيعتها للتعلم عن بعد عبر الإنترنت  إلا أنها تستخدم مكتبًا مشتركًا في ولاية كاليفورنيا كمكتب لاجراءات القبول.</vt:lpstr>
      <vt:lpstr>The first intake of UoPeople students began studying in September 2009, studying for associate and bachelor's degrees in business administration and computer science. At that time, the school had no accreditation and did not charge any fees or tuition.</vt:lpstr>
      <vt:lpstr>PowerPoint Presentation</vt:lpstr>
      <vt:lpstr>PowerPoint Presentation</vt:lpstr>
      <vt:lpstr>بدأ الالتحاق / التوافد الأول لطلاب جامعة الشعب / الناس في الدراسة  / بدأت اول افواج الدراسة في سبتمبر/ ايلول من عام 2009 ، حيث يمكن للطلبة  الحصول على درجات الدبلوم والبكالوريوس في إدارة الأعمال وعلوم الحاسوب. وفي ذلك الوقت ، لم يكن لدى الجامعة أي اعتماد ولم تتقاضى أي اجور أو رسوم خاصة بالتعليم.</vt:lpstr>
      <vt:lpstr>In 2011, the university formed a partnership with the New York University at Abu Dhabi. In February 2012, the Bill &amp; Melinda Gates Foundation awarded the University of the People a grant of $613,282 for the purposes of helping the university earn national accreditation.</vt:lpstr>
      <vt:lpstr>PowerPoint Presentation</vt:lpstr>
      <vt:lpstr>PowerPoint Presentation</vt:lpstr>
      <vt:lpstr>PowerPoint Presentation</vt:lpstr>
      <vt:lpstr>a private foundation founded by Bill and Melinda Gates. Based in Seattle, Washington, it was launched in 2000 and is reported to be the largest private foundation in the world,[4] holding $50.7 billion in assets.[5] The primary aims of the foundation are, globally, to enhance healthcare and reduce extreme poverty, and, in the U.S., to expand educational opportunities and access to information technology.</vt:lpstr>
      <vt:lpstr>وفي عام 2011 ، عقدت الجامعة شراكة مع جامعة نيويورك في أبو ظبي. وفي فبراير / شباط من عام 2012 ، منحت مؤسسة بيل وماليندا غيتس جامعة الشعب منحة قدرها 613,282 دولارًا لمساعدة الجامعة في الحصول على الاعتماد الوطني.</vt:lpstr>
      <vt:lpstr>In 2017 the University of Edinburgh partnered with the school so that graduates of the University of the People could complete a bachelor’s or postgraduate degree at the University.  </vt:lpstr>
      <vt:lpstr>PowerPoint Presentation</vt:lpstr>
      <vt:lpstr>وفي عام 2017، عقدت جامعة ادنبرة شراكة مع جامعة الشعب كي يتمكن خريجو جامعة الشعب من اكمال مسيرتهم العلمية والحصول على درجة البكالوريوس او الدراسات العليا في جامعة ادنبرة.</vt:lpstr>
      <vt:lpstr>University of the People is tuition-free, but students must pay some administrative costs to cover course assessment fees; however, students who cannot afford the administrative costs may be eligible for scholarships. </vt:lpstr>
      <vt:lpstr>PowerPoint Presentation</vt:lpstr>
      <vt:lpstr>PowerPoint Presentation</vt:lpstr>
      <vt:lpstr>لا تطالب جامعة الشعب باجور دراسية، ولكن ينبغي على الطلبة دفع بعض الرسوم الادارية لتغطية اجور تقويم الفصل الدراسي ، ومع ذلك، يستطيع الطلبة ممن لا يتمكنون من دفع الرسوم الادارية التقديم على المنح الدراسية.</vt:lpstr>
      <vt:lpstr>Furthermore, according to the United Nations High Commissioner for Refugees the University of the People offers scholarships for refugees and students residing in countries experiencing crisis affecting their economic situation like Syria, Palestine, Vietnam and other countries.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Hundreds of Asian Students Are Flocking to UoPeople</dc:title>
  <dc:creator>Noona</dc:creator>
  <cp:lastModifiedBy>Noona</cp:lastModifiedBy>
  <cp:revision>40</cp:revision>
  <dcterms:created xsi:type="dcterms:W3CDTF">2019-03-16T16:43:12Z</dcterms:created>
  <dcterms:modified xsi:type="dcterms:W3CDTF">2019-03-16T18:26:30Z</dcterms:modified>
</cp:coreProperties>
</file>