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1" r:id="rId11"/>
    <p:sldId id="264" r:id="rId12"/>
    <p:sldId id="265" r:id="rId13"/>
    <p:sldId id="302" r:id="rId14"/>
    <p:sldId id="266" r:id="rId15"/>
    <p:sldId id="268" r:id="rId16"/>
    <p:sldId id="269" r:id="rId17"/>
    <p:sldId id="271" r:id="rId18"/>
    <p:sldId id="272" r:id="rId19"/>
    <p:sldId id="273" r:id="rId20"/>
    <p:sldId id="303" r:id="rId21"/>
    <p:sldId id="267" r:id="rId22"/>
    <p:sldId id="270" r:id="rId23"/>
    <p:sldId id="274" r:id="rId24"/>
    <p:sldId id="299" r:id="rId25"/>
    <p:sldId id="304" r:id="rId26"/>
    <p:sldId id="275" r:id="rId27"/>
    <p:sldId id="276" r:id="rId28"/>
    <p:sldId id="278" r:id="rId29"/>
    <p:sldId id="277" r:id="rId30"/>
    <p:sldId id="279" r:id="rId31"/>
    <p:sldId id="280" r:id="rId32"/>
    <p:sldId id="282" r:id="rId33"/>
    <p:sldId id="283" r:id="rId34"/>
    <p:sldId id="281" r:id="rId35"/>
    <p:sldId id="305" r:id="rId36"/>
    <p:sldId id="284" r:id="rId37"/>
    <p:sldId id="285" r:id="rId38"/>
    <p:sldId id="286" r:id="rId39"/>
    <p:sldId id="298" r:id="rId40"/>
    <p:sldId id="287" r:id="rId41"/>
    <p:sldId id="306" r:id="rId42"/>
    <p:sldId id="288" r:id="rId43"/>
    <p:sldId id="289" r:id="rId44"/>
    <p:sldId id="307" r:id="rId45"/>
    <p:sldId id="290" r:id="rId46"/>
    <p:sldId id="292" r:id="rId47"/>
    <p:sldId id="291" r:id="rId48"/>
    <p:sldId id="293" r:id="rId49"/>
    <p:sldId id="294" r:id="rId50"/>
    <p:sldId id="295" r:id="rId51"/>
    <p:sldId id="296" r:id="rId52"/>
    <p:sldId id="308" r:id="rId53"/>
    <p:sldId id="29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B892-4F1D-42F6-A938-A97ACD23B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432C9-586D-4D13-8C1D-6EE111409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1CA3F-B296-4B96-8A54-3495D87D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0E17D-09C9-4096-B0CE-DE197373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7679-C606-4837-B8F4-02DE0025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95E3-8C41-4345-A4AE-CD4980AD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94F01-F7F4-479B-8D9A-6C3076D12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CD6F1-5DB5-4FE8-AE64-7329D79E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3288-A182-441D-A2C7-38C98B46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F0A8-F442-4237-AA61-792FE3EA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0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AB92F-DE63-491A-A27F-8D8717C1B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A2D7F-7DEE-4221-A846-EA8B3764A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66C97-6BD5-4C6C-BE21-37861263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648C0-BA82-44C2-A819-2A251AFB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9EE5-F00E-4AF7-B8F7-983B3C48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08BD-3238-43A5-A68B-BDC65229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4C72-E416-46F2-8E65-40E139BF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26C61-C88F-4B01-93E6-64E54E3D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2667-9129-466D-9C50-AC379D38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75B2-D93D-41F3-9697-F334B9A3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98F4-F4FE-43A1-91A6-20B73B69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C2F99-491A-4ACF-BFEA-93F8A196B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063CE-CA12-4191-A006-D8DDCDE7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9D915-475C-4AFE-A5B1-33A8CF78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BEA9E-7E55-4D77-BEF6-14B05035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BB8A-5E55-4DBE-9E5B-29DEC865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D26C-80E1-4AAA-BE64-4DF85EEF5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A165-F6F6-4D42-A74B-5864EF0F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845F6-E879-4CD5-B655-9205AB3D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9CE2-F874-41AC-86E3-74271D98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D57B6-2C18-43C6-B2F8-4263114B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8EF2-C97C-4B71-8804-15D90EB3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B1907-47DC-42EB-A140-54020C816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5052F-61D2-4C19-A424-487927F7A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3BB45-0FAB-41CD-8012-8109E6433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31E5F-A258-4AF6-BD47-CDC05A0C6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F46F8-FB1D-451F-892D-4A51F32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88B6F-A41D-49FA-B194-574472A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10138-403A-47D8-BC0F-FFECE2F6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E92B-8C63-4E16-8050-C9F78F15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7755D-A9B0-4144-AFF8-CE4C9E4C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EB26C-CA33-4FC2-B3D8-A766A703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76909-0319-4D83-A1D6-EB1695A2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3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81DE6-1772-4E9D-B426-EAB7965E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7BB0-8FA0-4FAF-B7C4-312700B0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6A0C-B6A5-4F32-A7F2-BA53664D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9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6718-0B41-4CE0-8C1B-11AE8756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3C7-8BE7-46B3-896A-A49EDC7A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4B012-446A-4AC6-BB97-919FCBAAB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3C380-6BD4-439E-A7C2-27CEA7E2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D7443-3275-4C64-9D1D-EEBEF0C6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93BE8-06B7-423F-AF8C-32253B01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3A1D-7476-4710-B6A0-DFBFBB80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6A92D-BC1B-4B03-A78E-FBC567879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83DED-674A-4EA9-9BB2-6ED87FA9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C22F8-C487-4542-BE71-06B84F6F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EE3D7-D2C5-4591-90C7-18DE7684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2E98F-DAFA-49C3-87CB-EF92D699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CD0A0-68D0-4ED5-A033-866E140B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E8A9-1E05-4CB6-A2D8-0C721AA72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F7B6-D268-4884-A6D9-DDF77C1B2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8139-B24F-42FA-AA48-F43066936CD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E435B-DB07-4641-87C6-BCCF96427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84018-463F-42F5-8026-4CF6EFD32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6FD19-4A26-4B88-9FEE-406BDF0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6DC4-779A-48F3-87BC-BED072664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355181"/>
          </a:xfrm>
        </p:spPr>
        <p:txBody>
          <a:bodyPr>
            <a:normAutofit/>
          </a:bodyPr>
          <a:lstStyle/>
          <a:p>
            <a:r>
              <a:rPr lang="en-US" sz="8800" b="1" dirty="0"/>
              <a:t>US deficit rises 17% to the highest level since 2012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0F289-B230-4707-8F1B-39EE21A1B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5962"/>
            <a:ext cx="12192000" cy="36020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06155F8-C328-4A9C-B8C3-31D26E6F2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4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2455-B67C-47E4-9654-C1EC2A33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sz="8000" b="1" dirty="0"/>
              <a:t>ارتفع العجز إلى 779 مليار دولار في السنة المالية 2018 ، بزيادة بنسبة  17 ٪ عن العام المنصرم ، وفقا للأرقام / للبيانات النهائية التي اصدرتها وزارة الخزانة يوم الاثنين. </a:t>
            </a: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772C9-A304-4423-B97E-5165AEAD6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BAFD-924D-4EAE-A33C-5CBE5F406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That's the largest number since 2012, when the country was still spending massively to stimulate an economy struggling to recover.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CB070-5E9A-4B77-A3BE-C44B1F725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8630C-2EA3-4073-B76C-555E117EA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443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F054FB-084A-4060-8DA9-789B6249F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6164F-97EB-4D21-BDEB-F5AE805D6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2D4B-908C-42DE-ACD9-AE8198F9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sz="9600" b="1" dirty="0"/>
              <a:t>وتعد هذه النسبة الاكبر للعجز منذ عام 2012 ، عندما كانت البلاد لا تزال تنفق انفاقا هائلا  لتحفيز اقتصاد يكافح للتعافي.</a:t>
            </a: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1EA32-EB1F-419E-B7E3-338AE694B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E80B-F585-42ED-994E-591B5C462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7200" b="1" dirty="0"/>
              <a:t>Government receipts were flat this year from last year. Corporate tax collections fell $76 billion, or 22%, due to the Republican-backed tax cut.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F81AB-2215-4661-BFF5-74376B9F0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9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776695-8E6B-4052-93CB-4D5AF89C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0"/>
            <a:ext cx="7448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6338F-7790-460D-91E1-C1E3C798E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743450" cy="6858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a piece of paper which proves that money or goods have been received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F5732-D3F8-488A-852A-BE6BE0782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7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84154-1100-41F6-83C5-C1234E797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FAF12-12F0-4345-B0F7-6D30AB554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83373-E1BA-4CB0-8AB9-32459C8BB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39433-1224-483F-91B1-15FBB4D60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67353-3361-49FB-8545-741C077A9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AA605-B114-4A82-B98D-1BB9585DA5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6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1F42-4364-4023-BC4C-993892497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A corporate tax</a:t>
            </a:r>
            <a:r>
              <a:rPr lang="en-US" sz="8000" b="1" dirty="0"/>
              <a:t>, also called </a:t>
            </a:r>
            <a:r>
              <a:rPr lang="en-US" sz="8000" b="1" dirty="0">
                <a:solidFill>
                  <a:srgbClr val="FF0000"/>
                </a:solidFill>
              </a:rPr>
              <a:t>corporation tax </a:t>
            </a:r>
            <a:r>
              <a:rPr lang="en-US" sz="8000" b="1" dirty="0"/>
              <a:t>or </a:t>
            </a:r>
            <a:r>
              <a:rPr lang="en-US" sz="8000" b="1" dirty="0">
                <a:solidFill>
                  <a:srgbClr val="FF0000"/>
                </a:solidFill>
              </a:rPr>
              <a:t>company tax</a:t>
            </a:r>
            <a:r>
              <a:rPr lang="en-US" sz="8000" b="1" dirty="0"/>
              <a:t>, is a direct tax imposed on the income or capital of corporations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FAB34-4220-45DF-A4A8-B90903D23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0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B0D4E-F5BB-41FF-B2A0-AD60AF3F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500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F9E72-DB49-47B7-92FE-0D3954683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158F1-5120-4940-9396-3AE8ED0F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00562"/>
            <a:ext cx="12192000" cy="2357437"/>
          </a:xfrm>
        </p:spPr>
        <p:txBody>
          <a:bodyPr>
            <a:normAutofit/>
          </a:bodyPr>
          <a:lstStyle/>
          <a:p>
            <a:r>
              <a:rPr lang="en-US" sz="9600" b="1" dirty="0"/>
              <a:t>tax cut</a:t>
            </a:r>
          </a:p>
        </p:txBody>
      </p:sp>
    </p:spTree>
    <p:extLst>
      <p:ext uri="{BB962C8B-B14F-4D97-AF65-F5344CB8AC3E}">
        <p14:creationId xmlns:p14="http://schemas.microsoft.com/office/powerpoint/2010/main" val="139917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CBD3-9636-420E-A5C7-DCE97E26C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ar-IQ" sz="9600" b="1" dirty="0"/>
              <a:t>ارتفاع العجز الأمريكي بنسبة 17٪ إلى أعلى مستوى له منذ عام 2012</a:t>
            </a: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1571-2A0B-4001-980E-CCF282C25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8160-8E2F-4038-96D2-44A6C896A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sz="7200" b="1"/>
              <a:t>وظلت تحصيلات الحكومة </a:t>
            </a:r>
            <a:r>
              <a:rPr lang="ar-IQ" sz="7200" b="1" dirty="0"/>
              <a:t>ثابتة هذا العام من العام المنصرم. وتراجع تحصيل اموال الضرائب على الشركات بمقدار ستة وسبعين مليار دولار ، أوبنسبة  22 ٪ ، بسبب التخفيض الضريبي الذي يدعمه الجمهوريون</a:t>
            </a:r>
            <a:r>
              <a:rPr lang="ar-IQ" dirty="0"/>
              <a:t>.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3A74-8398-486A-BFA5-7B0C8215F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0450-D4AE-4468-A037-09BC818FB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But that drop was more than offset by increased revenues from individual and self-employment taxes. The fiscal year ended September 30.</a:t>
            </a:r>
            <a:br>
              <a:rPr lang="en-US" sz="8000" b="1" dirty="0"/>
            </a:b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8057D-5ABA-4680-A1AD-E692560F7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4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D093-3EC3-439B-9A9E-4E6A305E3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30625"/>
            <a:ext cx="12192000" cy="3127375"/>
          </a:xfrm>
        </p:spPr>
        <p:txBody>
          <a:bodyPr>
            <a:normAutofit/>
          </a:bodyPr>
          <a:lstStyle/>
          <a:p>
            <a:r>
              <a:rPr lang="en-US" sz="7200" b="1" dirty="0"/>
              <a:t>to balance one influence against an opposing influence so that no great difference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90DFF-92E5-49A2-9443-8E2B10AF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43121-A430-4975-B445-463C82E5E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CF709-0C78-4536-BC29-C366561C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602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454FF-59FB-4193-9BE9-6040D8483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2038"/>
            <a:ext cx="12192000" cy="32559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AA271-E3EE-4497-92D0-2AD7E4680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/>
          </a:bodyPr>
          <a:lstStyle/>
          <a:p>
            <a:r>
              <a:rPr lang="en-US" sz="7200" b="1" dirty="0"/>
              <a:t>the state of working for oneself rather than an employer</a:t>
            </a:r>
          </a:p>
        </p:txBody>
      </p:sp>
    </p:spTree>
    <p:extLst>
      <p:ext uri="{BB962C8B-B14F-4D97-AF65-F5344CB8AC3E}">
        <p14:creationId xmlns:p14="http://schemas.microsoft.com/office/powerpoint/2010/main" val="566433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4BEF6-A558-4571-9FA6-D64719D6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AE23C-3D92-43DB-9C65-11FE81F45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42E9C-D839-47AE-B0D8-027B2EDF8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73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133F-A927-4B91-AD70-99DE25B6E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sz="8000" b="1" dirty="0"/>
              <a:t>غير أن هذا الانخفاض قد عوضته على نحو كبير زيادة في الإيرادات من الضرائب المفروضة على الأفراد والعمل الحر.وانتهت السنة المالية في الثلاثين من  سبتمبر/ ايلول</a:t>
            </a:r>
            <a:r>
              <a:rPr lang="ar-IQ" dirty="0"/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1FF95-B6F5-4552-A507-EEEE39BFF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F23A-C14B-46A9-99AC-4BD42C7F2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5400" b="1" dirty="0"/>
              <a:t>Spending rose 3% over the previous year, fueled in part by increases to the defense budget agreed upon in September 2017 as part of a deal between Republicans and Democrats to head off a government shutdown. Social Security and interest on the federal debt also contributed to the increase.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1837D-9717-4E53-88D8-D85F9BD6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5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A7117-8D5B-45F7-A3ED-B42A83B01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A9803-6F68-4A37-8DA7-4BF4F5F17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B8815-7CE9-4CCE-9E08-EF8526F46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6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11E627-E3E4-4A65-91CF-A098072F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A4E91-C719-4B79-92C6-EF864AE28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88790-DC1E-4A62-B327-DAF64B483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4292-2469-47F5-B882-827A88B3E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The Republican Party, also referred to as the GOP (Grand Old Party), is one of the two major political parties in the United States; the other is its historic rival, the Democratic 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4E0E-8340-4D4F-B231-C878E58C3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804DA-77A7-42F5-822E-E420F817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1DE85-FCF0-4819-B485-CB91754D4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0A784-C10C-4F67-B5FB-9D5C57C95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5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9FDF5-EF70-4CE1-9CC0-00D591B4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D3678-C6D6-4A99-8486-AC3A0DE71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0A082-9DF0-41DE-95F7-8469F6374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1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0B7-28F4-4F2D-9933-DD165B63A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34289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you head something off, especially something unpleasant, you take action before it is expected to happen in order to prevent it from happening.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AA952-9D53-4739-BC6B-09F4C513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5433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A73D389-2507-45FD-BFED-2B178348C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35433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90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5F5B-20C1-418E-9568-3EBF407DC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1F5F8-7924-4AC2-B8FA-1C03B85E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9FD819-4DCF-463E-93BD-37EF1A487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23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31A4-69E7-416B-94F8-307C6BA95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What Is a Government Shutdown? </a:t>
            </a:r>
            <a:br>
              <a:rPr lang="en-US" dirty="0"/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 government shutdown happens when nonessential government offices can no longer remain open due to lack of funding.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5C335-E307-41B5-AD5B-37C6A9021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09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70695-9661-4FAB-8B07-9FA2E400F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7DF003-AA7C-4985-8F79-07051170B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DB163-7D90-4503-8E5B-E82839F36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2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9F81-D6C0-4EFE-A6FF-5B09DE679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b="1" dirty="0"/>
              <a:t>وارتفع الإنفاق بنسبة 3٪ مقارنة بالعام السابق ، وقد عززته جزئياً الزيادات في ميزانية الدفاع المتفق عليها في سبتمبر / ايلول من عام 2017 كجزء من صفقة بين الجمهوريين والديمقراطيين لتجنب / لمنع أي إغلاق حكومي. كما ساهم الضمان الاجتماعي والفوائد على الديون الفيدرالية في تلك  الزيادة</a:t>
            </a:r>
            <a:r>
              <a:rPr lang="ar-IQ" dirty="0"/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CE652-3495-4CCD-BE62-3C615C068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5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45CC-C11E-4C4A-98FB-DCBDD4C2D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7200" b="1" dirty="0"/>
              <a:t>The White House has steadfastly defended its policies, arguing that the yawning gap is a reason to cut deeper into social programs to balance out increases to the military budget.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9EA74-A186-4C29-9E76-6CC94A589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26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E1C37-DA6A-44CD-BE3A-B833ABEF1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5BDA2-D695-4F56-8BC7-0086AE8BF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58F69-61C2-477D-8AF5-4CFB69109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DD0B1-D7EB-44BF-B823-75B3AE2E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4DADE-A0BE-4EAD-8392-6B38F7E0A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23AAA-54AB-4C2D-A729-5B4447BBE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3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AEF2B-77F8-40D3-8118-A346EB4F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C642D-9891-4D97-8B1F-4A89B74D3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9D454-218A-45D6-AE5A-0DAC167D2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901C-BE1A-4486-932F-1061921D4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The deficit rose to $779 billion in fiscal year 2018, up 17% from last year, according to final figures released Monday by the Treasury Department.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E0E48-3385-4B31-9CF0-2F46A6B41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7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8AC5-7780-41A9-8F8F-7DB0FE114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3038"/>
            <a:ext cx="12192000" cy="1985961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rgbClr val="FF0000"/>
                </a:solidFill>
              </a:rPr>
              <a:t>something or someone that is very boring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6CD34-C5B5-4614-AA6F-11929D27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B1674-F091-4B95-94E2-6DB3923B57D0}"/>
              </a:ext>
            </a:extLst>
          </p:cNvPr>
          <p:cNvSpPr/>
          <p:nvPr/>
        </p:nvSpPr>
        <p:spPr>
          <a:xfrm>
            <a:off x="0" y="3244334"/>
            <a:ext cx="141533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  <a:t>The film was a total yawn.</a:t>
            </a:r>
          </a:p>
        </p:txBody>
      </p:sp>
    </p:spTree>
    <p:extLst>
      <p:ext uri="{BB962C8B-B14F-4D97-AF65-F5344CB8AC3E}">
        <p14:creationId xmlns:p14="http://schemas.microsoft.com/office/powerpoint/2010/main" val="11788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6389-9414-422E-BD84-4047B3045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sz="7200" b="1" dirty="0"/>
              <a:t>وقد دافع البيت الأبيض بثبات عن سياساته ، وهو يحاول ان يبرهن أن الفجوة المبهمة / غير الواضحة / الغامضة هي سبب لخفض / لتقليل الانفاق على البرامج الاجتماعية لموازنة الزيادات في الميزانية العسكرية.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63ECB-7CE4-43F9-A708-8D8820DA4D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54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5431-81C7-4B8A-A179-A27F6666A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6600" b="1" dirty="0"/>
              <a:t>Also in June, the federal debt — which aggregates annual deficits over time — stood at 78% of gross domestic product, the highest level since right after World War II. Updated figures were not immediately available on Monday.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44730-E3B6-4758-93B0-7E8DF7269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4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F1F8E-587E-44BB-8C75-2A1CA4F2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08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95CF41-0228-4C65-8FAB-5A4035CC9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B636C-B26A-4555-97A0-F5845D52D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86224"/>
            <a:ext cx="12192000" cy="2771775"/>
          </a:xfrm>
        </p:spPr>
        <p:txBody>
          <a:bodyPr>
            <a:normAutofit/>
          </a:bodyPr>
          <a:lstStyle/>
          <a:p>
            <a:r>
              <a:rPr lang="en-US" sz="9600" b="1" dirty="0"/>
              <a:t>to combine into a single group or total</a:t>
            </a:r>
          </a:p>
        </p:txBody>
      </p:sp>
    </p:spTree>
    <p:extLst>
      <p:ext uri="{BB962C8B-B14F-4D97-AF65-F5344CB8AC3E}">
        <p14:creationId xmlns:p14="http://schemas.microsoft.com/office/powerpoint/2010/main" val="3393678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0041-0BB8-4143-AF5A-EC1EAA191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sz="6600" b="1" dirty="0"/>
              <a:t>وفي  شهر يونيو / حزيران ايضا ، استقرت الديون الفيدرالية والتي تحدد اجمالي مستويات العجز السنوي على مدى فترات زمنية عند نسبة 78 ٪ من الناتج المحلي الإجمالي ، وهو أعلى مستوى سجل بعد الحرب العالمية الثانية. ولم تكن الأرقام المحدثة متاحة على الفور يوم الاثنين.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D3CBF-79DB-4FF4-B0B8-E63D8AE29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6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95F5-4875-4792-887F-C3BB467D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8000" b="1" dirty="0"/>
              <a:t>In late September, the House passed a bill that would extend individual tax cuts that are currently are slated to end in 2025, at a cost of $631 billion over a 10-year window.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5CB61-80DE-43DF-947D-8C567510A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2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3CA5-334C-49C1-8668-C93537878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1457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Different Meanings of BILL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F0D59-2450-49B6-816F-14D8DF59D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04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812-D0C1-46DB-8095-7007D84FA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98621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8800" b="1" dirty="0">
                <a:solidFill>
                  <a:srgbClr val="FF0000"/>
                </a:solidFill>
              </a:rPr>
              <a:t>A printed or written statement of the money owed for goods or services.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04381-5EAA-467F-A17B-7742D96A6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212"/>
            <a:ext cx="9144000" cy="2871787"/>
          </a:xfrm>
        </p:spPr>
        <p:txBody>
          <a:bodyPr>
            <a:normAutofit/>
          </a:bodyPr>
          <a:lstStyle/>
          <a:p>
            <a:r>
              <a:rPr lang="ar-IQ" sz="6600" b="1" dirty="0">
                <a:solidFill>
                  <a:schemeClr val="accent6">
                    <a:lumMod val="75000"/>
                  </a:schemeClr>
                </a:solidFill>
              </a:rPr>
              <a:t>فاتورة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2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120D-E5C6-4D72-9CF9-9F50E210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80035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A draft of a proposed law presented to parliament for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17498-CB72-4675-AAA4-B78AA163F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6600" b="1" dirty="0">
                <a:solidFill>
                  <a:schemeClr val="accent1">
                    <a:lumMod val="75000"/>
                  </a:schemeClr>
                </a:solidFill>
              </a:rPr>
              <a:t>مشروع قانون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07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7939-331B-46CF-9966-B3FC86010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650" y="1"/>
            <a:ext cx="6991350" cy="16001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beak of a bird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5A10B-D012-4F34-AF04-DA915123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5024" y="1714501"/>
            <a:ext cx="6276975" cy="5143498"/>
          </a:xfrm>
        </p:spPr>
        <p:txBody>
          <a:bodyPr>
            <a:normAutofit/>
          </a:bodyPr>
          <a:lstStyle/>
          <a:p>
            <a:r>
              <a:rPr lang="ar-IQ" sz="6600" b="1" dirty="0">
                <a:solidFill>
                  <a:schemeClr val="accent1">
                    <a:lumMod val="75000"/>
                  </a:schemeClr>
                </a:solidFill>
              </a:rPr>
              <a:t>منقار الطائر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69DA5-69CF-4331-B61E-2E349613C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007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4527E-0C87-4E22-A6D4-BD755A67F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7C6EB0-EE75-46A1-8EE7-386DE1815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7082F-48AD-4C01-9160-E0ABEF91B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1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EDB05E-E87B-4B89-A7F0-D603F2F7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91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1DDC8-1D25-4493-BB48-15077DD71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F4200-8E75-4E0C-BCD0-71A4D67A3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14900"/>
            <a:ext cx="12192000" cy="19431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schedule; plan</a:t>
            </a:r>
          </a:p>
        </p:txBody>
      </p:sp>
    </p:spTree>
    <p:extLst>
      <p:ext uri="{BB962C8B-B14F-4D97-AF65-F5344CB8AC3E}">
        <p14:creationId xmlns:p14="http://schemas.microsoft.com/office/powerpoint/2010/main" val="1770031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716C-4A5F-4637-BA67-DA367021E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2038"/>
            <a:ext cx="12192000" cy="3255961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an interval or opportunity for action.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83EF5-582C-4270-AFEE-E828E2A69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ACCE8-352F-46E0-B9DB-680A78B2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93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C954-428B-4BC0-92C3-C3476A36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ar-IQ" sz="7200" b="1" dirty="0"/>
              <a:t>وفي أواخر أيلول / سبتمبر ، أقر البيت الابيض مشروع قانون يهدف الى تمديد التخفيضات الضريبية الفردية والتي من المقرر الان أن تنتهي في عام 2025 ، بتكلفة قدرها 631 مليار دولار  لفترة زمنية تمتد الى عشر سنوات.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618E9-5BD4-4F4B-AF57-69FD20EC1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9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880B31-B835-406D-8946-3B3056F4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EE140-BBB0-4682-8660-DD9FD9C4D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BB860-6A22-49D4-BD5B-34BB87C5F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52BFE-7985-42B3-8583-2D56268E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342B2-219C-4748-9351-8736388AE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39620-9A0C-4BAF-8F6B-5D9D9B24E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7B88-5382-4956-B163-C5A39AE8F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7AB5-181E-46B7-9407-10460C152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B9236-DE6F-4368-B1FB-1C7BB09E3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BC1EE-CF63-45FE-92CE-33AD4220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129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B2957-D307-428B-8362-BF5EC9A37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9398F-347F-4586-AD4F-B9212D171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129212"/>
            <a:ext cx="12191998" cy="1728787"/>
          </a:xfrm>
        </p:spPr>
        <p:txBody>
          <a:bodyPr>
            <a:noAutofit/>
          </a:bodyPr>
          <a:lstStyle/>
          <a:p>
            <a:r>
              <a:rPr lang="en-US" sz="6000" b="1" dirty="0"/>
              <a:t>United States Department of the Treasury</a:t>
            </a:r>
          </a:p>
        </p:txBody>
      </p:sp>
    </p:spTree>
    <p:extLst>
      <p:ext uri="{BB962C8B-B14F-4D97-AF65-F5344CB8AC3E}">
        <p14:creationId xmlns:p14="http://schemas.microsoft.com/office/powerpoint/2010/main" val="39751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D910B-9C03-4868-AE39-A24E4FB1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CE038-065E-4899-9677-8DD5261D6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2339E-0F52-4F3B-A2AB-1C4C8E087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777</Words>
  <Application>Microsoft Office PowerPoint</Application>
  <PresentationFormat>Widescreen</PresentationFormat>
  <Paragraphs>39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US deficit rises 17% to the highest level since 2012</vt:lpstr>
      <vt:lpstr>ارتفاع العجز الأمريكي بنسبة 17٪ إلى أعلى مستوى له منذ عام 2012</vt:lpstr>
      <vt:lpstr>PowerPoint Presentation</vt:lpstr>
      <vt:lpstr>The deficit rose to $779 billion in fiscal year 2018, up 17% from last year, according to final figures released Monday by the Treasury Department.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ارتفع العجز إلى 779 مليار دولار في السنة المالية 2018 ، بزيادة بنسبة  17 ٪ عن العام المنصرم ، وفقا للأرقام / للبيانات النهائية التي اصدرتها وزارة الخزانة يوم الاثنين. </vt:lpstr>
      <vt:lpstr>That's the largest number since 2012, when the country was still spending massively to stimulate an economy struggling to recover. </vt:lpstr>
      <vt:lpstr>PowerPoint Presentation</vt:lpstr>
      <vt:lpstr>وتعد هذه النسبة الاكبر للعجز منذ عام 2012 ، عندما كانت البلاد لا تزال تنفق انفاقا هائلا  لتحفيز اقتصاد يكافح للتعافي.</vt:lpstr>
      <vt:lpstr>Government receipts were flat this year from last year. Corporate tax collections fell $76 billion, or 22%, due to the Republican-backed tax cut.  </vt:lpstr>
      <vt:lpstr>a piece of paper which proves that money or goods have been received</vt:lpstr>
      <vt:lpstr>PowerPoint Presentation</vt:lpstr>
      <vt:lpstr>PowerPoint Presentation</vt:lpstr>
      <vt:lpstr>A corporate tax, also called corporation tax or company tax, is a direct tax imposed on the income or capital of corporations</vt:lpstr>
      <vt:lpstr>PowerPoint Presentation</vt:lpstr>
      <vt:lpstr>وظلت تحصيلات الحكومة ثابتة هذا العام من العام المنصرم. وتراجع تحصيل اموال الضرائب على الشركات بمقدار ستة وسبعين مليار دولار ، أوبنسبة  22 ٪ ، بسبب التخفيض الضريبي الذي يدعمه الجمهوريون. </vt:lpstr>
      <vt:lpstr>But that drop was more than offset by increased revenues from individual and self-employment taxes. The fiscal year ended September 30. </vt:lpstr>
      <vt:lpstr>to balance one influence against an opposing influence so that no great difference results</vt:lpstr>
      <vt:lpstr>PowerPoint Presentation</vt:lpstr>
      <vt:lpstr>PowerPoint Presentation</vt:lpstr>
      <vt:lpstr>غير أن هذا الانخفاض قد عوضته على نحو كبير زيادة في الإيرادات من الضرائب المفروضة على الأفراد والعمل الحر.وانتهت السنة المالية في الثلاثين من  سبتمبر/ ايلول.</vt:lpstr>
      <vt:lpstr>Spending rose 3% over the previous year, fueled in part by increases to the defense budget agreed upon in September 2017 as part of a deal between Republicans and Democrats to head off a government shutdown. Social Security and interest on the federal debt also contributed to the increase.</vt:lpstr>
      <vt:lpstr>PowerPoint Presentation</vt:lpstr>
      <vt:lpstr>PowerPoint Presentation</vt:lpstr>
      <vt:lpstr>The Republican Party, also referred to as the GOP (Grand Old Party), is one of the two major political parties in the United States; the other is its historic rival, the Democratic Party</vt:lpstr>
      <vt:lpstr>PowerPoint Presentation</vt:lpstr>
      <vt:lpstr>If you head something off, especially something unpleasant, you take action before it is expected to happen in order to prevent it from happening. </vt:lpstr>
      <vt:lpstr>PowerPoint Presentation</vt:lpstr>
      <vt:lpstr>What Is a Government Shutdown?  A government shutdown happens when nonessential government offices can no longer remain open due to lack of funding.</vt:lpstr>
      <vt:lpstr>PowerPoint Presentation</vt:lpstr>
      <vt:lpstr>وارتفع الإنفاق بنسبة 3٪ مقارنة بالعام السابق ، وقد عززته جزئياً الزيادات في ميزانية الدفاع المتفق عليها في سبتمبر / ايلول من عام 2017 كجزء من صفقة بين الجمهوريين والديمقراطيين لتجنب / لمنع أي إغلاق حكومي. كما ساهم الضمان الاجتماعي والفوائد على الديون الفيدرالية في تلك  الزيادة.</vt:lpstr>
      <vt:lpstr>The White House has steadfastly defended its policies, arguing that the yawning gap is a reason to cut deeper into social programs to balance out increases to the military budget. </vt:lpstr>
      <vt:lpstr>PowerPoint Presentation</vt:lpstr>
      <vt:lpstr>PowerPoint Presentation</vt:lpstr>
      <vt:lpstr>PowerPoint Presentation</vt:lpstr>
      <vt:lpstr>something or someone that is very boring </vt:lpstr>
      <vt:lpstr>وقد دافع البيت الأبيض بثبات عن سياساته ، وهو يحاول ان يبرهن أن الفجوة المبهمة / غير الواضحة / الغامضة هي سبب لخفض / لتقليل الانفاق على البرامج الاجتماعية لموازنة الزيادات في الميزانية العسكرية.</vt:lpstr>
      <vt:lpstr>Also in June, the federal debt — which aggregates annual deficits over time — stood at 78% of gross domestic product, the highest level since right after World War II. Updated figures were not immediately available on Monday.</vt:lpstr>
      <vt:lpstr>PowerPoint Presentation</vt:lpstr>
      <vt:lpstr>وفي  شهر يونيو / حزيران ايضا ، استقرت الديون الفيدرالية والتي تحدد اجمالي مستويات العجز السنوي على مدى فترات زمنية عند نسبة 78 ٪ من الناتج المحلي الإجمالي ، وهو أعلى مستوى سجل بعد الحرب العالمية الثانية. ولم تكن الأرقام المحدثة متاحة على الفور يوم الاثنين.</vt:lpstr>
      <vt:lpstr>In late September, the House passed a bill that would extend individual tax cuts that are currently are slated to end in 2025, at a cost of $631 billion over a 10-year window.</vt:lpstr>
      <vt:lpstr>Different Meanings of BILL</vt:lpstr>
      <vt:lpstr>   A printed or written statement of the money owed for goods or services.</vt:lpstr>
      <vt:lpstr>A draft of a proposed law presented to parliament for discussion</vt:lpstr>
      <vt:lpstr>The beak of a bird</vt:lpstr>
      <vt:lpstr>PowerPoint Presentation</vt:lpstr>
      <vt:lpstr>an interval or opportunity for action.</vt:lpstr>
      <vt:lpstr>وفي أواخر أيلول / سبتمبر ، أقر البيت الابيض مشروع قانون يهدف الى تمديد التخفيضات الضريبية الفردية والتي من المقرر الان أن تنتهي في عام 2025 ، بتكلفة قدرها 631 مليار دولار  لفترة زمنية تمتد الى عشر سنوات.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deficit rises 17% to the highest level since 2012</dc:title>
  <dc:creator>Noona</dc:creator>
  <cp:lastModifiedBy>Noona</cp:lastModifiedBy>
  <cp:revision>71</cp:revision>
  <dcterms:created xsi:type="dcterms:W3CDTF">2019-03-07T17:20:17Z</dcterms:created>
  <dcterms:modified xsi:type="dcterms:W3CDTF">2019-03-09T14:26:51Z</dcterms:modified>
</cp:coreProperties>
</file>