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8" r:id="rId3"/>
    <p:sldId id="256" r:id="rId4"/>
    <p:sldId id="289" r:id="rId5"/>
    <p:sldId id="258" r:id="rId6"/>
    <p:sldId id="290" r:id="rId7"/>
    <p:sldId id="259" r:id="rId8"/>
    <p:sldId id="291" r:id="rId9"/>
    <p:sldId id="260" r:id="rId10"/>
    <p:sldId id="292" r:id="rId11"/>
    <p:sldId id="261" r:id="rId12"/>
    <p:sldId id="274" r:id="rId13"/>
    <p:sldId id="276" r:id="rId14"/>
    <p:sldId id="277" r:id="rId15"/>
    <p:sldId id="293" r:id="rId16"/>
    <p:sldId id="262" r:id="rId17"/>
    <p:sldId id="294" r:id="rId18"/>
    <p:sldId id="263" r:id="rId19"/>
    <p:sldId id="295" r:id="rId20"/>
    <p:sldId id="28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4660"/>
  </p:normalViewPr>
  <p:slideViewPr>
    <p:cSldViewPr snapToGrid="0">
      <p:cViewPr varScale="1">
        <p:scale>
          <a:sx n="83" d="100"/>
          <a:sy n="83" d="100"/>
        </p:scale>
        <p:origin x="2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FC3E5-127F-4B91-A685-FE7F439AAC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819D8B-8683-47CC-A793-B4B54539EE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A46F10-80D3-4B51-B0AB-98501B75F5A9}"/>
              </a:ext>
            </a:extLst>
          </p:cNvPr>
          <p:cNvSpPr>
            <a:spLocks noGrp="1"/>
          </p:cNvSpPr>
          <p:nvPr>
            <p:ph type="dt" sz="half" idx="10"/>
          </p:nvPr>
        </p:nvSpPr>
        <p:spPr/>
        <p:txBody>
          <a:bodyPr/>
          <a:lstStyle/>
          <a:p>
            <a:fld id="{D6934E90-F0F1-4638-B790-2351A8F7521B}" type="datetimeFigureOut">
              <a:rPr lang="en-US" smtClean="0"/>
              <a:t>3/16/2019</a:t>
            </a:fld>
            <a:endParaRPr lang="en-US"/>
          </a:p>
        </p:txBody>
      </p:sp>
      <p:sp>
        <p:nvSpPr>
          <p:cNvPr id="5" name="Footer Placeholder 4">
            <a:extLst>
              <a:ext uri="{FF2B5EF4-FFF2-40B4-BE49-F238E27FC236}">
                <a16:creationId xmlns:a16="http://schemas.microsoft.com/office/drawing/2014/main" id="{7ADEF867-FCCF-4E52-BEE8-DB9EF5551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475B3-841E-4D6F-A278-D693B7EA0231}"/>
              </a:ext>
            </a:extLst>
          </p:cNvPr>
          <p:cNvSpPr>
            <a:spLocks noGrp="1"/>
          </p:cNvSpPr>
          <p:nvPr>
            <p:ph type="sldNum" sz="quarter" idx="12"/>
          </p:nvPr>
        </p:nvSpPr>
        <p:spPr/>
        <p:txBody>
          <a:bodyPr/>
          <a:lstStyle/>
          <a:p>
            <a:fld id="{77D724AB-A2AC-45F9-A6EE-2C5184FF9AC8}" type="slidenum">
              <a:rPr lang="en-US" smtClean="0"/>
              <a:t>‹#›</a:t>
            </a:fld>
            <a:endParaRPr lang="en-US"/>
          </a:p>
        </p:txBody>
      </p:sp>
    </p:spTree>
    <p:extLst>
      <p:ext uri="{BB962C8B-B14F-4D97-AF65-F5344CB8AC3E}">
        <p14:creationId xmlns:p14="http://schemas.microsoft.com/office/powerpoint/2010/main" val="3076100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7EE78-3619-4D00-A393-65BE24DF17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B9EA95-B642-449D-80B6-518F209D332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2097C4-05CA-4E88-92BC-20371D6F544D}"/>
              </a:ext>
            </a:extLst>
          </p:cNvPr>
          <p:cNvSpPr>
            <a:spLocks noGrp="1"/>
          </p:cNvSpPr>
          <p:nvPr>
            <p:ph type="dt" sz="half" idx="10"/>
          </p:nvPr>
        </p:nvSpPr>
        <p:spPr/>
        <p:txBody>
          <a:bodyPr/>
          <a:lstStyle/>
          <a:p>
            <a:fld id="{D6934E90-F0F1-4638-B790-2351A8F7521B}" type="datetimeFigureOut">
              <a:rPr lang="en-US" smtClean="0"/>
              <a:t>3/16/2019</a:t>
            </a:fld>
            <a:endParaRPr lang="en-US"/>
          </a:p>
        </p:txBody>
      </p:sp>
      <p:sp>
        <p:nvSpPr>
          <p:cNvPr id="5" name="Footer Placeholder 4">
            <a:extLst>
              <a:ext uri="{FF2B5EF4-FFF2-40B4-BE49-F238E27FC236}">
                <a16:creationId xmlns:a16="http://schemas.microsoft.com/office/drawing/2014/main" id="{2A5F6455-D502-4CC8-8071-441D746AF9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B1C37B-128B-4754-9CCA-9CF8DB865E29}"/>
              </a:ext>
            </a:extLst>
          </p:cNvPr>
          <p:cNvSpPr>
            <a:spLocks noGrp="1"/>
          </p:cNvSpPr>
          <p:nvPr>
            <p:ph type="sldNum" sz="quarter" idx="12"/>
          </p:nvPr>
        </p:nvSpPr>
        <p:spPr/>
        <p:txBody>
          <a:bodyPr/>
          <a:lstStyle/>
          <a:p>
            <a:fld id="{77D724AB-A2AC-45F9-A6EE-2C5184FF9AC8}" type="slidenum">
              <a:rPr lang="en-US" smtClean="0"/>
              <a:t>‹#›</a:t>
            </a:fld>
            <a:endParaRPr lang="en-US"/>
          </a:p>
        </p:txBody>
      </p:sp>
    </p:spTree>
    <p:extLst>
      <p:ext uri="{BB962C8B-B14F-4D97-AF65-F5344CB8AC3E}">
        <p14:creationId xmlns:p14="http://schemas.microsoft.com/office/powerpoint/2010/main" val="262054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6CADF3-1284-49D1-8B3C-B49681F020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DF6A46-C020-4B91-ADC7-2BDA22673AB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FFF220-74E6-4E55-AF95-DA749DE66098}"/>
              </a:ext>
            </a:extLst>
          </p:cNvPr>
          <p:cNvSpPr>
            <a:spLocks noGrp="1"/>
          </p:cNvSpPr>
          <p:nvPr>
            <p:ph type="dt" sz="half" idx="10"/>
          </p:nvPr>
        </p:nvSpPr>
        <p:spPr/>
        <p:txBody>
          <a:bodyPr/>
          <a:lstStyle/>
          <a:p>
            <a:fld id="{D6934E90-F0F1-4638-B790-2351A8F7521B}" type="datetimeFigureOut">
              <a:rPr lang="en-US" smtClean="0"/>
              <a:t>3/16/2019</a:t>
            </a:fld>
            <a:endParaRPr lang="en-US"/>
          </a:p>
        </p:txBody>
      </p:sp>
      <p:sp>
        <p:nvSpPr>
          <p:cNvPr id="5" name="Footer Placeholder 4">
            <a:extLst>
              <a:ext uri="{FF2B5EF4-FFF2-40B4-BE49-F238E27FC236}">
                <a16:creationId xmlns:a16="http://schemas.microsoft.com/office/drawing/2014/main" id="{85AD55FA-F7C8-4F23-8821-37627DA8B9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6B8109-F9C1-436F-A882-78E588B0D35E}"/>
              </a:ext>
            </a:extLst>
          </p:cNvPr>
          <p:cNvSpPr>
            <a:spLocks noGrp="1"/>
          </p:cNvSpPr>
          <p:nvPr>
            <p:ph type="sldNum" sz="quarter" idx="12"/>
          </p:nvPr>
        </p:nvSpPr>
        <p:spPr/>
        <p:txBody>
          <a:bodyPr/>
          <a:lstStyle/>
          <a:p>
            <a:fld id="{77D724AB-A2AC-45F9-A6EE-2C5184FF9AC8}" type="slidenum">
              <a:rPr lang="en-US" smtClean="0"/>
              <a:t>‹#›</a:t>
            </a:fld>
            <a:endParaRPr lang="en-US"/>
          </a:p>
        </p:txBody>
      </p:sp>
    </p:spTree>
    <p:extLst>
      <p:ext uri="{BB962C8B-B14F-4D97-AF65-F5344CB8AC3E}">
        <p14:creationId xmlns:p14="http://schemas.microsoft.com/office/powerpoint/2010/main" val="137739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C8473-14C5-4A79-9C74-95A98BE266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721567-CDF9-4566-AF45-F10551B54B6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41D828-8363-46CE-B32C-CFB053C2BED4}"/>
              </a:ext>
            </a:extLst>
          </p:cNvPr>
          <p:cNvSpPr>
            <a:spLocks noGrp="1"/>
          </p:cNvSpPr>
          <p:nvPr>
            <p:ph type="dt" sz="half" idx="10"/>
          </p:nvPr>
        </p:nvSpPr>
        <p:spPr/>
        <p:txBody>
          <a:bodyPr/>
          <a:lstStyle/>
          <a:p>
            <a:fld id="{D6934E90-F0F1-4638-B790-2351A8F7521B}" type="datetimeFigureOut">
              <a:rPr lang="en-US" smtClean="0"/>
              <a:t>3/16/2019</a:t>
            </a:fld>
            <a:endParaRPr lang="en-US"/>
          </a:p>
        </p:txBody>
      </p:sp>
      <p:sp>
        <p:nvSpPr>
          <p:cNvPr id="5" name="Footer Placeholder 4">
            <a:extLst>
              <a:ext uri="{FF2B5EF4-FFF2-40B4-BE49-F238E27FC236}">
                <a16:creationId xmlns:a16="http://schemas.microsoft.com/office/drawing/2014/main" id="{B1C2D473-BAAE-41F2-8F61-AAD7FD3AA3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5AE653-D0A0-422A-8FD3-68B02FBB927D}"/>
              </a:ext>
            </a:extLst>
          </p:cNvPr>
          <p:cNvSpPr>
            <a:spLocks noGrp="1"/>
          </p:cNvSpPr>
          <p:nvPr>
            <p:ph type="sldNum" sz="quarter" idx="12"/>
          </p:nvPr>
        </p:nvSpPr>
        <p:spPr/>
        <p:txBody>
          <a:bodyPr/>
          <a:lstStyle/>
          <a:p>
            <a:fld id="{77D724AB-A2AC-45F9-A6EE-2C5184FF9AC8}" type="slidenum">
              <a:rPr lang="en-US" smtClean="0"/>
              <a:t>‹#›</a:t>
            </a:fld>
            <a:endParaRPr lang="en-US"/>
          </a:p>
        </p:txBody>
      </p:sp>
    </p:spTree>
    <p:extLst>
      <p:ext uri="{BB962C8B-B14F-4D97-AF65-F5344CB8AC3E}">
        <p14:creationId xmlns:p14="http://schemas.microsoft.com/office/powerpoint/2010/main" val="3755904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046B0-3E2E-4370-B4BC-B64F9B4AA1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7C78D9-2315-410F-B022-72A179FE93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2001DA8-8C8C-4C7F-A2AC-56802790EA33}"/>
              </a:ext>
            </a:extLst>
          </p:cNvPr>
          <p:cNvSpPr>
            <a:spLocks noGrp="1"/>
          </p:cNvSpPr>
          <p:nvPr>
            <p:ph type="dt" sz="half" idx="10"/>
          </p:nvPr>
        </p:nvSpPr>
        <p:spPr/>
        <p:txBody>
          <a:bodyPr/>
          <a:lstStyle/>
          <a:p>
            <a:fld id="{D6934E90-F0F1-4638-B790-2351A8F7521B}" type="datetimeFigureOut">
              <a:rPr lang="en-US" smtClean="0"/>
              <a:t>3/16/2019</a:t>
            </a:fld>
            <a:endParaRPr lang="en-US"/>
          </a:p>
        </p:txBody>
      </p:sp>
      <p:sp>
        <p:nvSpPr>
          <p:cNvPr id="5" name="Footer Placeholder 4">
            <a:extLst>
              <a:ext uri="{FF2B5EF4-FFF2-40B4-BE49-F238E27FC236}">
                <a16:creationId xmlns:a16="http://schemas.microsoft.com/office/drawing/2014/main" id="{2DEE1B8E-4B4E-4451-8215-4440CE4D8E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85659C-111A-4BD7-8E22-FE22C2BE1903}"/>
              </a:ext>
            </a:extLst>
          </p:cNvPr>
          <p:cNvSpPr>
            <a:spLocks noGrp="1"/>
          </p:cNvSpPr>
          <p:nvPr>
            <p:ph type="sldNum" sz="quarter" idx="12"/>
          </p:nvPr>
        </p:nvSpPr>
        <p:spPr/>
        <p:txBody>
          <a:bodyPr/>
          <a:lstStyle/>
          <a:p>
            <a:fld id="{77D724AB-A2AC-45F9-A6EE-2C5184FF9AC8}" type="slidenum">
              <a:rPr lang="en-US" smtClean="0"/>
              <a:t>‹#›</a:t>
            </a:fld>
            <a:endParaRPr lang="en-US"/>
          </a:p>
        </p:txBody>
      </p:sp>
    </p:spTree>
    <p:extLst>
      <p:ext uri="{BB962C8B-B14F-4D97-AF65-F5344CB8AC3E}">
        <p14:creationId xmlns:p14="http://schemas.microsoft.com/office/powerpoint/2010/main" val="1123564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66B0E-D158-429B-A164-7B5C96F4C9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94366C-3D41-4310-A5D7-737113E20B3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CE11EF-23AB-4F85-BBB4-3EF784A542E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0294AD-729F-447D-995B-114588C625E2}"/>
              </a:ext>
            </a:extLst>
          </p:cNvPr>
          <p:cNvSpPr>
            <a:spLocks noGrp="1"/>
          </p:cNvSpPr>
          <p:nvPr>
            <p:ph type="dt" sz="half" idx="10"/>
          </p:nvPr>
        </p:nvSpPr>
        <p:spPr/>
        <p:txBody>
          <a:bodyPr/>
          <a:lstStyle/>
          <a:p>
            <a:fld id="{D6934E90-F0F1-4638-B790-2351A8F7521B}" type="datetimeFigureOut">
              <a:rPr lang="en-US" smtClean="0"/>
              <a:t>3/16/2019</a:t>
            </a:fld>
            <a:endParaRPr lang="en-US"/>
          </a:p>
        </p:txBody>
      </p:sp>
      <p:sp>
        <p:nvSpPr>
          <p:cNvPr id="6" name="Footer Placeholder 5">
            <a:extLst>
              <a:ext uri="{FF2B5EF4-FFF2-40B4-BE49-F238E27FC236}">
                <a16:creationId xmlns:a16="http://schemas.microsoft.com/office/drawing/2014/main" id="{9D28DEF2-A1C7-4581-B7EA-41BB301023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2D4E53-8C8B-433C-A72C-4137716388B1}"/>
              </a:ext>
            </a:extLst>
          </p:cNvPr>
          <p:cNvSpPr>
            <a:spLocks noGrp="1"/>
          </p:cNvSpPr>
          <p:nvPr>
            <p:ph type="sldNum" sz="quarter" idx="12"/>
          </p:nvPr>
        </p:nvSpPr>
        <p:spPr/>
        <p:txBody>
          <a:bodyPr/>
          <a:lstStyle/>
          <a:p>
            <a:fld id="{77D724AB-A2AC-45F9-A6EE-2C5184FF9AC8}" type="slidenum">
              <a:rPr lang="en-US" smtClean="0"/>
              <a:t>‹#›</a:t>
            </a:fld>
            <a:endParaRPr lang="en-US"/>
          </a:p>
        </p:txBody>
      </p:sp>
    </p:spTree>
    <p:extLst>
      <p:ext uri="{BB962C8B-B14F-4D97-AF65-F5344CB8AC3E}">
        <p14:creationId xmlns:p14="http://schemas.microsoft.com/office/powerpoint/2010/main" val="3367212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24F76-E74A-41A0-B31C-0D1CB49F08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D73533-B68F-4642-BA7C-E6A6E5EC65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9833188-171D-45A6-892E-0DF268A9C8D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DC0518-5364-47A3-BE86-7A6382D297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4BD5100-5E8E-4CA5-99A4-03FFCB56A0A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A0E439-780C-4445-A0B8-711903BA8834}"/>
              </a:ext>
            </a:extLst>
          </p:cNvPr>
          <p:cNvSpPr>
            <a:spLocks noGrp="1"/>
          </p:cNvSpPr>
          <p:nvPr>
            <p:ph type="dt" sz="half" idx="10"/>
          </p:nvPr>
        </p:nvSpPr>
        <p:spPr/>
        <p:txBody>
          <a:bodyPr/>
          <a:lstStyle/>
          <a:p>
            <a:fld id="{D6934E90-F0F1-4638-B790-2351A8F7521B}" type="datetimeFigureOut">
              <a:rPr lang="en-US" smtClean="0"/>
              <a:t>3/16/2019</a:t>
            </a:fld>
            <a:endParaRPr lang="en-US"/>
          </a:p>
        </p:txBody>
      </p:sp>
      <p:sp>
        <p:nvSpPr>
          <p:cNvPr id="8" name="Footer Placeholder 7">
            <a:extLst>
              <a:ext uri="{FF2B5EF4-FFF2-40B4-BE49-F238E27FC236}">
                <a16:creationId xmlns:a16="http://schemas.microsoft.com/office/drawing/2014/main" id="{88873BCD-BEE6-4B92-B698-028A455FF5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39293-10A9-4961-AE30-7D9682CD3C83}"/>
              </a:ext>
            </a:extLst>
          </p:cNvPr>
          <p:cNvSpPr>
            <a:spLocks noGrp="1"/>
          </p:cNvSpPr>
          <p:nvPr>
            <p:ph type="sldNum" sz="quarter" idx="12"/>
          </p:nvPr>
        </p:nvSpPr>
        <p:spPr/>
        <p:txBody>
          <a:bodyPr/>
          <a:lstStyle/>
          <a:p>
            <a:fld id="{77D724AB-A2AC-45F9-A6EE-2C5184FF9AC8}" type="slidenum">
              <a:rPr lang="en-US" smtClean="0"/>
              <a:t>‹#›</a:t>
            </a:fld>
            <a:endParaRPr lang="en-US"/>
          </a:p>
        </p:txBody>
      </p:sp>
    </p:spTree>
    <p:extLst>
      <p:ext uri="{BB962C8B-B14F-4D97-AF65-F5344CB8AC3E}">
        <p14:creationId xmlns:p14="http://schemas.microsoft.com/office/powerpoint/2010/main" val="97221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8862E-5D0F-469A-A4A3-33C09CAC3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0B1E34-C1E9-411F-81CF-FCD43ACE80B2}"/>
              </a:ext>
            </a:extLst>
          </p:cNvPr>
          <p:cNvSpPr>
            <a:spLocks noGrp="1"/>
          </p:cNvSpPr>
          <p:nvPr>
            <p:ph type="dt" sz="half" idx="10"/>
          </p:nvPr>
        </p:nvSpPr>
        <p:spPr/>
        <p:txBody>
          <a:bodyPr/>
          <a:lstStyle/>
          <a:p>
            <a:fld id="{D6934E90-F0F1-4638-B790-2351A8F7521B}" type="datetimeFigureOut">
              <a:rPr lang="en-US" smtClean="0"/>
              <a:t>3/16/2019</a:t>
            </a:fld>
            <a:endParaRPr lang="en-US"/>
          </a:p>
        </p:txBody>
      </p:sp>
      <p:sp>
        <p:nvSpPr>
          <p:cNvPr id="4" name="Footer Placeholder 3">
            <a:extLst>
              <a:ext uri="{FF2B5EF4-FFF2-40B4-BE49-F238E27FC236}">
                <a16:creationId xmlns:a16="http://schemas.microsoft.com/office/drawing/2014/main" id="{2281500F-2056-49AB-83E5-D867C30136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80E7A7-6B16-4C0D-8C38-FA9C815E6D6C}"/>
              </a:ext>
            </a:extLst>
          </p:cNvPr>
          <p:cNvSpPr>
            <a:spLocks noGrp="1"/>
          </p:cNvSpPr>
          <p:nvPr>
            <p:ph type="sldNum" sz="quarter" idx="12"/>
          </p:nvPr>
        </p:nvSpPr>
        <p:spPr/>
        <p:txBody>
          <a:bodyPr/>
          <a:lstStyle/>
          <a:p>
            <a:fld id="{77D724AB-A2AC-45F9-A6EE-2C5184FF9AC8}" type="slidenum">
              <a:rPr lang="en-US" smtClean="0"/>
              <a:t>‹#›</a:t>
            </a:fld>
            <a:endParaRPr lang="en-US"/>
          </a:p>
        </p:txBody>
      </p:sp>
    </p:spTree>
    <p:extLst>
      <p:ext uri="{BB962C8B-B14F-4D97-AF65-F5344CB8AC3E}">
        <p14:creationId xmlns:p14="http://schemas.microsoft.com/office/powerpoint/2010/main" val="345395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1257E8-D5AD-45DA-9764-B1E071F6C5D2}"/>
              </a:ext>
            </a:extLst>
          </p:cNvPr>
          <p:cNvSpPr>
            <a:spLocks noGrp="1"/>
          </p:cNvSpPr>
          <p:nvPr>
            <p:ph type="dt" sz="half" idx="10"/>
          </p:nvPr>
        </p:nvSpPr>
        <p:spPr/>
        <p:txBody>
          <a:bodyPr/>
          <a:lstStyle/>
          <a:p>
            <a:fld id="{D6934E90-F0F1-4638-B790-2351A8F7521B}" type="datetimeFigureOut">
              <a:rPr lang="en-US" smtClean="0"/>
              <a:t>3/16/2019</a:t>
            </a:fld>
            <a:endParaRPr lang="en-US"/>
          </a:p>
        </p:txBody>
      </p:sp>
      <p:sp>
        <p:nvSpPr>
          <p:cNvPr id="3" name="Footer Placeholder 2">
            <a:extLst>
              <a:ext uri="{FF2B5EF4-FFF2-40B4-BE49-F238E27FC236}">
                <a16:creationId xmlns:a16="http://schemas.microsoft.com/office/drawing/2014/main" id="{591F79D0-3AC9-4792-BFD7-200C116D0C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AFEDE8-4114-42FA-BF36-7A6D2FB5F8C9}"/>
              </a:ext>
            </a:extLst>
          </p:cNvPr>
          <p:cNvSpPr>
            <a:spLocks noGrp="1"/>
          </p:cNvSpPr>
          <p:nvPr>
            <p:ph type="sldNum" sz="quarter" idx="12"/>
          </p:nvPr>
        </p:nvSpPr>
        <p:spPr/>
        <p:txBody>
          <a:bodyPr/>
          <a:lstStyle/>
          <a:p>
            <a:fld id="{77D724AB-A2AC-45F9-A6EE-2C5184FF9AC8}" type="slidenum">
              <a:rPr lang="en-US" smtClean="0"/>
              <a:t>‹#›</a:t>
            </a:fld>
            <a:endParaRPr lang="en-US"/>
          </a:p>
        </p:txBody>
      </p:sp>
    </p:spTree>
    <p:extLst>
      <p:ext uri="{BB962C8B-B14F-4D97-AF65-F5344CB8AC3E}">
        <p14:creationId xmlns:p14="http://schemas.microsoft.com/office/powerpoint/2010/main" val="1494016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A0030-B213-4879-AEDD-C5D128C82D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903762-99F0-4C32-8F28-BC85E97955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65D589-6EF0-42E1-8A02-81CFF61C3F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D402F21-EB83-445B-8553-D7D2CC2F9C1A}"/>
              </a:ext>
            </a:extLst>
          </p:cNvPr>
          <p:cNvSpPr>
            <a:spLocks noGrp="1"/>
          </p:cNvSpPr>
          <p:nvPr>
            <p:ph type="dt" sz="half" idx="10"/>
          </p:nvPr>
        </p:nvSpPr>
        <p:spPr/>
        <p:txBody>
          <a:bodyPr/>
          <a:lstStyle/>
          <a:p>
            <a:fld id="{D6934E90-F0F1-4638-B790-2351A8F7521B}" type="datetimeFigureOut">
              <a:rPr lang="en-US" smtClean="0"/>
              <a:t>3/16/2019</a:t>
            </a:fld>
            <a:endParaRPr lang="en-US"/>
          </a:p>
        </p:txBody>
      </p:sp>
      <p:sp>
        <p:nvSpPr>
          <p:cNvPr id="6" name="Footer Placeholder 5">
            <a:extLst>
              <a:ext uri="{FF2B5EF4-FFF2-40B4-BE49-F238E27FC236}">
                <a16:creationId xmlns:a16="http://schemas.microsoft.com/office/drawing/2014/main" id="{285F4AF1-D62F-4411-ADA6-BA78E7045A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4021D1-63B6-45E8-B8AD-C1D29F90F178}"/>
              </a:ext>
            </a:extLst>
          </p:cNvPr>
          <p:cNvSpPr>
            <a:spLocks noGrp="1"/>
          </p:cNvSpPr>
          <p:nvPr>
            <p:ph type="sldNum" sz="quarter" idx="12"/>
          </p:nvPr>
        </p:nvSpPr>
        <p:spPr/>
        <p:txBody>
          <a:bodyPr/>
          <a:lstStyle/>
          <a:p>
            <a:fld id="{77D724AB-A2AC-45F9-A6EE-2C5184FF9AC8}" type="slidenum">
              <a:rPr lang="en-US" smtClean="0"/>
              <a:t>‹#›</a:t>
            </a:fld>
            <a:endParaRPr lang="en-US"/>
          </a:p>
        </p:txBody>
      </p:sp>
    </p:spTree>
    <p:extLst>
      <p:ext uri="{BB962C8B-B14F-4D97-AF65-F5344CB8AC3E}">
        <p14:creationId xmlns:p14="http://schemas.microsoft.com/office/powerpoint/2010/main" val="3239084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36876-CCA0-408D-A1CC-345B6FA6E3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8E9AA9-BF81-4DBD-96AB-78DD62B1B1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9442B7-D079-4899-B963-B8E10456ED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433841-1579-4A9D-AABD-AF8773763342}"/>
              </a:ext>
            </a:extLst>
          </p:cNvPr>
          <p:cNvSpPr>
            <a:spLocks noGrp="1"/>
          </p:cNvSpPr>
          <p:nvPr>
            <p:ph type="dt" sz="half" idx="10"/>
          </p:nvPr>
        </p:nvSpPr>
        <p:spPr/>
        <p:txBody>
          <a:bodyPr/>
          <a:lstStyle/>
          <a:p>
            <a:fld id="{D6934E90-F0F1-4638-B790-2351A8F7521B}" type="datetimeFigureOut">
              <a:rPr lang="en-US" smtClean="0"/>
              <a:t>3/16/2019</a:t>
            </a:fld>
            <a:endParaRPr lang="en-US"/>
          </a:p>
        </p:txBody>
      </p:sp>
      <p:sp>
        <p:nvSpPr>
          <p:cNvPr id="6" name="Footer Placeholder 5">
            <a:extLst>
              <a:ext uri="{FF2B5EF4-FFF2-40B4-BE49-F238E27FC236}">
                <a16:creationId xmlns:a16="http://schemas.microsoft.com/office/drawing/2014/main" id="{03BEEC53-FB7C-4C85-89FE-16755F3525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A90D53-20D7-47DA-AAF2-E1AC1A7338A8}"/>
              </a:ext>
            </a:extLst>
          </p:cNvPr>
          <p:cNvSpPr>
            <a:spLocks noGrp="1"/>
          </p:cNvSpPr>
          <p:nvPr>
            <p:ph type="sldNum" sz="quarter" idx="12"/>
          </p:nvPr>
        </p:nvSpPr>
        <p:spPr/>
        <p:txBody>
          <a:bodyPr/>
          <a:lstStyle/>
          <a:p>
            <a:fld id="{77D724AB-A2AC-45F9-A6EE-2C5184FF9AC8}" type="slidenum">
              <a:rPr lang="en-US" smtClean="0"/>
              <a:t>‹#›</a:t>
            </a:fld>
            <a:endParaRPr lang="en-US"/>
          </a:p>
        </p:txBody>
      </p:sp>
    </p:spTree>
    <p:extLst>
      <p:ext uri="{BB962C8B-B14F-4D97-AF65-F5344CB8AC3E}">
        <p14:creationId xmlns:p14="http://schemas.microsoft.com/office/powerpoint/2010/main" val="2667656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1DE221-1F9D-4BA2-BEB2-1A0E332761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450D3C-6BCB-402C-B0B7-EF8C30BCA4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47F8C5-3D78-4C29-836F-FA6CC9BBDC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934E90-F0F1-4638-B790-2351A8F7521B}" type="datetimeFigureOut">
              <a:rPr lang="en-US" smtClean="0"/>
              <a:t>3/16/2019</a:t>
            </a:fld>
            <a:endParaRPr lang="en-US"/>
          </a:p>
        </p:txBody>
      </p:sp>
      <p:sp>
        <p:nvSpPr>
          <p:cNvPr id="5" name="Footer Placeholder 4">
            <a:extLst>
              <a:ext uri="{FF2B5EF4-FFF2-40B4-BE49-F238E27FC236}">
                <a16:creationId xmlns:a16="http://schemas.microsoft.com/office/drawing/2014/main" id="{9A86C41D-2424-4722-B4C9-0FC99808EC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1C33CF-EEC2-4724-8873-80C6758CDF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D724AB-A2AC-45F9-A6EE-2C5184FF9AC8}" type="slidenum">
              <a:rPr lang="en-US" smtClean="0"/>
              <a:t>‹#›</a:t>
            </a:fld>
            <a:endParaRPr lang="en-US"/>
          </a:p>
        </p:txBody>
      </p:sp>
    </p:spTree>
    <p:extLst>
      <p:ext uri="{BB962C8B-B14F-4D97-AF65-F5344CB8AC3E}">
        <p14:creationId xmlns:p14="http://schemas.microsoft.com/office/powerpoint/2010/main" val="2310218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554F1-4BE3-434A-90A6-5FEC18925AC9}"/>
              </a:ext>
            </a:extLst>
          </p:cNvPr>
          <p:cNvSpPr>
            <a:spLocks noGrp="1"/>
          </p:cNvSpPr>
          <p:nvPr>
            <p:ph type="ctrTitle"/>
          </p:nvPr>
        </p:nvSpPr>
        <p:spPr>
          <a:xfrm>
            <a:off x="0" y="0"/>
            <a:ext cx="12192000" cy="2314575"/>
          </a:xfrm>
        </p:spPr>
        <p:txBody>
          <a:bodyPr>
            <a:normAutofit/>
          </a:bodyPr>
          <a:lstStyle/>
          <a:p>
            <a:r>
              <a:rPr lang="en-US" sz="8000" b="1" dirty="0"/>
              <a:t>Singapore ranked second-best Asian city for tech firms</a:t>
            </a:r>
          </a:p>
        </p:txBody>
      </p:sp>
      <p:pic>
        <p:nvPicPr>
          <p:cNvPr id="4" name="Picture 3">
            <a:extLst>
              <a:ext uri="{FF2B5EF4-FFF2-40B4-BE49-F238E27FC236}">
                <a16:creationId xmlns:a16="http://schemas.microsoft.com/office/drawing/2014/main" id="{6D844C79-775B-4BC8-BE8B-B5C58C8C5C4F}"/>
              </a:ext>
            </a:extLst>
          </p:cNvPr>
          <p:cNvPicPr>
            <a:picLocks noChangeAspect="1"/>
          </p:cNvPicPr>
          <p:nvPr/>
        </p:nvPicPr>
        <p:blipFill>
          <a:blip r:embed="rId3"/>
          <a:stretch>
            <a:fillRect/>
          </a:stretch>
        </p:blipFill>
        <p:spPr>
          <a:xfrm>
            <a:off x="0" y="2235200"/>
            <a:ext cx="12192000" cy="4622800"/>
          </a:xfrm>
          <a:prstGeom prst="rect">
            <a:avLst/>
          </a:prstGeom>
        </p:spPr>
      </p:pic>
      <p:sp>
        <p:nvSpPr>
          <p:cNvPr id="3" name="Subtitle 2">
            <a:extLst>
              <a:ext uri="{FF2B5EF4-FFF2-40B4-BE49-F238E27FC236}">
                <a16:creationId xmlns:a16="http://schemas.microsoft.com/office/drawing/2014/main" id="{C18815C5-F864-43FB-8002-4308D27556AC}"/>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24560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1519E-A930-4339-90C6-FA293177A1FD}"/>
              </a:ext>
            </a:extLst>
          </p:cNvPr>
          <p:cNvSpPr>
            <a:spLocks noGrp="1"/>
          </p:cNvSpPr>
          <p:nvPr>
            <p:ph type="ctrTitle"/>
          </p:nvPr>
        </p:nvSpPr>
        <p:spPr>
          <a:xfrm>
            <a:off x="0" y="0"/>
            <a:ext cx="12192000" cy="6857999"/>
          </a:xfrm>
        </p:spPr>
        <p:txBody>
          <a:bodyPr>
            <a:normAutofit/>
          </a:bodyPr>
          <a:lstStyle/>
          <a:p>
            <a:r>
              <a:rPr lang="ar-IQ" sz="8800" b="1" dirty="0"/>
              <a:t>وتصدرت القائمة مدينة بنجالور / بنغالور في الهند وتبعتها كل من سنغافورة وشنجن. وتشمل المدن الأخرى التي سجلت نتائج جيدة بكين وحيدر أباد وهونغ كونغ.</a:t>
            </a:r>
            <a:endParaRPr lang="en-US" sz="8800" b="1" dirty="0"/>
          </a:p>
        </p:txBody>
      </p:sp>
      <p:sp>
        <p:nvSpPr>
          <p:cNvPr id="3" name="Subtitle 2">
            <a:extLst>
              <a:ext uri="{FF2B5EF4-FFF2-40B4-BE49-F238E27FC236}">
                <a16:creationId xmlns:a16="http://schemas.microsoft.com/office/drawing/2014/main" id="{63CD2E55-4D96-474E-AED7-EDD1581C5A7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67558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28A0F-74A7-4D1E-9A7E-6FAE1BF5896B}"/>
              </a:ext>
            </a:extLst>
          </p:cNvPr>
          <p:cNvSpPr>
            <a:spLocks noGrp="1"/>
          </p:cNvSpPr>
          <p:nvPr>
            <p:ph type="ctrTitle"/>
          </p:nvPr>
        </p:nvSpPr>
        <p:spPr>
          <a:xfrm>
            <a:off x="0" y="0"/>
            <a:ext cx="12192000" cy="6857999"/>
          </a:xfrm>
        </p:spPr>
        <p:txBody>
          <a:bodyPr>
            <a:normAutofit/>
          </a:bodyPr>
          <a:lstStyle/>
          <a:p>
            <a:r>
              <a:rPr lang="en-US" sz="8000" b="1" dirty="0"/>
              <a:t>Singapore is expected to continue to benefit from its position as a well-connected financial and communications hub for South-east Asia and Asia-Pacific operations.</a:t>
            </a:r>
          </a:p>
        </p:txBody>
      </p:sp>
      <p:sp>
        <p:nvSpPr>
          <p:cNvPr id="3" name="Subtitle 2">
            <a:extLst>
              <a:ext uri="{FF2B5EF4-FFF2-40B4-BE49-F238E27FC236}">
                <a16:creationId xmlns:a16="http://schemas.microsoft.com/office/drawing/2014/main" id="{46975BA9-33B4-4791-B883-FC68C90A50A4}"/>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06963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E735F4-49E0-443F-AA5D-579BDDECE20C}"/>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E083A36-F443-48D8-AA57-3C92707C8887}"/>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0199DE99-EC6F-4F6D-9468-F98C2F0B066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22991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6AB4A-4FCA-4F32-BF9F-65D72C7EE711}"/>
              </a:ext>
            </a:extLst>
          </p:cNvPr>
          <p:cNvSpPr>
            <a:spLocks noGrp="1"/>
          </p:cNvSpPr>
          <p:nvPr>
            <p:ph type="ctrTitle"/>
          </p:nvPr>
        </p:nvSpPr>
        <p:spPr>
          <a:xfrm>
            <a:off x="0" y="1"/>
            <a:ext cx="12192000" cy="6858000"/>
          </a:xfrm>
        </p:spPr>
        <p:txBody>
          <a:bodyPr>
            <a:normAutofit fontScale="90000"/>
          </a:bodyPr>
          <a:lstStyle/>
          <a:p>
            <a:br>
              <a:rPr lang="en-US" dirty="0"/>
            </a:br>
            <a:r>
              <a:rPr lang="en-US" dirty="0"/>
              <a:t> </a:t>
            </a:r>
            <a:br>
              <a:rPr lang="en-US" dirty="0"/>
            </a:br>
            <a:br>
              <a:rPr lang="en-US" dirty="0"/>
            </a:br>
            <a:r>
              <a:rPr lang="en-US" sz="8900" b="1" dirty="0">
                <a:solidFill>
                  <a:srgbClr val="FF0000"/>
                </a:solidFill>
              </a:rPr>
              <a:t>Asia-Pacific or Asia Pacific (abbreviated as APAC, Asia-Pac, </a:t>
            </a:r>
            <a:r>
              <a:rPr lang="en-US" sz="8900" b="1" dirty="0" err="1">
                <a:solidFill>
                  <a:srgbClr val="FF0000"/>
                </a:solidFill>
              </a:rPr>
              <a:t>AsPac</a:t>
            </a:r>
            <a:r>
              <a:rPr lang="en-US" sz="8900" b="1" dirty="0">
                <a:solidFill>
                  <a:srgbClr val="FF0000"/>
                </a:solidFill>
              </a:rPr>
              <a:t>, APJ, JAPA or JAPAC) is the part of the world in or near the Western Pacific Ocean</a:t>
            </a:r>
          </a:p>
        </p:txBody>
      </p:sp>
      <p:sp>
        <p:nvSpPr>
          <p:cNvPr id="3" name="Subtitle 2">
            <a:extLst>
              <a:ext uri="{FF2B5EF4-FFF2-40B4-BE49-F238E27FC236}">
                <a16:creationId xmlns:a16="http://schemas.microsoft.com/office/drawing/2014/main" id="{F88265D7-986A-4FBA-B088-4B0FBB5DECF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98388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284D9-ACE3-473C-9D73-5F144AADB0C7}"/>
              </a:ext>
            </a:extLst>
          </p:cNvPr>
          <p:cNvSpPr>
            <a:spLocks noGrp="1"/>
          </p:cNvSpPr>
          <p:nvPr>
            <p:ph type="ctrTitle"/>
          </p:nvPr>
        </p:nvSpPr>
        <p:spPr>
          <a:xfrm>
            <a:off x="0" y="0"/>
            <a:ext cx="12192000" cy="6857999"/>
          </a:xfrm>
        </p:spPr>
        <p:txBody>
          <a:bodyPr>
            <a:normAutofit/>
          </a:bodyPr>
          <a:lstStyle/>
          <a:p>
            <a:r>
              <a:rPr lang="en-US" b="1" dirty="0">
                <a:solidFill>
                  <a:srgbClr val="FF0000"/>
                </a:solidFill>
              </a:rPr>
              <a:t>The region varies in area depending on which context, but it typically includes much of East Asia, South Asia, Southeast Asia, and Oceania. </a:t>
            </a:r>
            <a:br>
              <a:rPr lang="en-US" b="1" dirty="0">
                <a:solidFill>
                  <a:srgbClr val="FF0000"/>
                </a:solidFill>
              </a:rPr>
            </a:br>
            <a:r>
              <a:rPr lang="en-US" b="1" dirty="0">
                <a:solidFill>
                  <a:srgbClr val="FF0000"/>
                </a:solidFill>
              </a:rPr>
              <a:t>The term may also include Russia (on the North Pacific) and countries in the Americas which are on the coast of the Eastern Pacific Ocean</a:t>
            </a:r>
          </a:p>
        </p:txBody>
      </p:sp>
      <p:sp>
        <p:nvSpPr>
          <p:cNvPr id="3" name="Subtitle 2">
            <a:extLst>
              <a:ext uri="{FF2B5EF4-FFF2-40B4-BE49-F238E27FC236}">
                <a16:creationId xmlns:a16="http://schemas.microsoft.com/office/drawing/2014/main" id="{83FF979E-7E5B-4016-B6DB-30FB4E7D45DA}"/>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62863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19CE0-DE63-4F53-B57F-1D79FBDB782F}"/>
              </a:ext>
            </a:extLst>
          </p:cNvPr>
          <p:cNvSpPr>
            <a:spLocks noGrp="1"/>
          </p:cNvSpPr>
          <p:nvPr>
            <p:ph type="ctrTitle"/>
          </p:nvPr>
        </p:nvSpPr>
        <p:spPr>
          <a:xfrm>
            <a:off x="0" y="0"/>
            <a:ext cx="12192000" cy="6857999"/>
          </a:xfrm>
        </p:spPr>
        <p:txBody>
          <a:bodyPr>
            <a:normAutofit fontScale="90000"/>
          </a:bodyPr>
          <a:lstStyle/>
          <a:p>
            <a:br>
              <a:rPr lang="ar-IQ" dirty="0"/>
            </a:br>
            <a:r>
              <a:rPr lang="ar-IQ" sz="9800" b="1" dirty="0"/>
              <a:t>ومن المتوقع أن تستمر سنغافورة في الاستفادة من موقعها كمركز مالي مترابط لعمليات  الاتصالات في جنوب شرق آسيا وآسيا والمحيط الهادئ.</a:t>
            </a:r>
            <a:br>
              <a:rPr lang="ar-IQ" dirty="0"/>
            </a:br>
            <a:endParaRPr lang="en-US" dirty="0"/>
          </a:p>
        </p:txBody>
      </p:sp>
      <p:sp>
        <p:nvSpPr>
          <p:cNvPr id="3" name="Subtitle 2">
            <a:extLst>
              <a:ext uri="{FF2B5EF4-FFF2-40B4-BE49-F238E27FC236}">
                <a16:creationId xmlns:a16="http://schemas.microsoft.com/office/drawing/2014/main" id="{3664759C-84F4-4C47-AFDA-296A778701E4}"/>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4346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8004-E9BC-4F79-8B36-1F098F548F71}"/>
              </a:ext>
            </a:extLst>
          </p:cNvPr>
          <p:cNvSpPr>
            <a:spLocks noGrp="1"/>
          </p:cNvSpPr>
          <p:nvPr>
            <p:ph type="ctrTitle"/>
          </p:nvPr>
        </p:nvSpPr>
        <p:spPr>
          <a:xfrm>
            <a:off x="0" y="0"/>
            <a:ext cx="12192000" cy="6857999"/>
          </a:xfrm>
        </p:spPr>
        <p:txBody>
          <a:bodyPr>
            <a:normAutofit/>
          </a:bodyPr>
          <a:lstStyle/>
          <a:p>
            <a:r>
              <a:rPr lang="en-US" sz="4800" b="1" dirty="0"/>
              <a:t>Singapore’s thriving tech sector is the product of a range of converging factors. The country has a prime location at the crossroads of Asia’s biggest markets, low taxes on businesses, a well-developed IT infrastructure, strong investment opportunities, and robust regulatory regime. Much of the credit for these strengths goes to the Singapore government.</a:t>
            </a:r>
          </a:p>
        </p:txBody>
      </p:sp>
      <p:sp>
        <p:nvSpPr>
          <p:cNvPr id="3" name="Subtitle 2">
            <a:extLst>
              <a:ext uri="{FF2B5EF4-FFF2-40B4-BE49-F238E27FC236}">
                <a16:creationId xmlns:a16="http://schemas.microsoft.com/office/drawing/2014/main" id="{60354084-BBA1-445F-9631-65ED30A128F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22318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61A51-B4C5-49E0-AD4A-D2DE99408BCE}"/>
              </a:ext>
            </a:extLst>
          </p:cNvPr>
          <p:cNvSpPr>
            <a:spLocks noGrp="1"/>
          </p:cNvSpPr>
          <p:nvPr>
            <p:ph type="ctrTitle"/>
          </p:nvPr>
        </p:nvSpPr>
        <p:spPr>
          <a:xfrm>
            <a:off x="0" y="0"/>
            <a:ext cx="12192000" cy="6857999"/>
          </a:xfrm>
        </p:spPr>
        <p:txBody>
          <a:bodyPr>
            <a:normAutofit fontScale="90000"/>
          </a:bodyPr>
          <a:lstStyle/>
          <a:p>
            <a:r>
              <a:rPr lang="ar-IQ" b="1" dirty="0"/>
              <a:t>ويذكر ان قطاع التكنولوجيا المزدهر في سنغافورة هو نتاج مجموعة من العوامل المتقاربة. اذ تتمتع البلاد بموقع متميز على مفترق طرق أكبر الأسواق في آسيا ، وانخفاض الضرائب المفروضة  على الاعمال التجارية ، والبنية التحتية المتطورة لتكنولوجيا المعلومات ، وفرص الاستثمار القوية ، والنظام التنظيمي / الرقابي النشيط. ويعزى الكثير من الفضل لمواطن القوة هذه إلى حكومة سنغافورة</a:t>
            </a:r>
            <a:r>
              <a:rPr lang="ar-IQ" dirty="0"/>
              <a:t>.</a:t>
            </a:r>
            <a:endParaRPr lang="en-US" dirty="0"/>
          </a:p>
        </p:txBody>
      </p:sp>
      <p:sp>
        <p:nvSpPr>
          <p:cNvPr id="3" name="Subtitle 2">
            <a:extLst>
              <a:ext uri="{FF2B5EF4-FFF2-40B4-BE49-F238E27FC236}">
                <a16:creationId xmlns:a16="http://schemas.microsoft.com/office/drawing/2014/main" id="{157A3A59-2EAA-45E6-A12B-8611C5404AA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59606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D3C98-90B4-48E7-8625-D6D1B0CB7039}"/>
              </a:ext>
            </a:extLst>
          </p:cNvPr>
          <p:cNvSpPr>
            <a:spLocks noGrp="1"/>
          </p:cNvSpPr>
          <p:nvPr>
            <p:ph type="ctrTitle"/>
          </p:nvPr>
        </p:nvSpPr>
        <p:spPr>
          <a:xfrm>
            <a:off x="0" y="0"/>
            <a:ext cx="12192000" cy="6857999"/>
          </a:xfrm>
        </p:spPr>
        <p:txBody>
          <a:bodyPr>
            <a:normAutofit/>
          </a:bodyPr>
          <a:lstStyle/>
          <a:p>
            <a:r>
              <a:rPr lang="en-US" sz="6600" b="1" dirty="0"/>
              <a:t>A study puts Singapore as the top foreign investment destination for Chinese tech giants Alibaba, Baidu and Tencent. Similarly, Google, Amazon and Facebook all have well-established regional operations in Singapore.</a:t>
            </a:r>
          </a:p>
        </p:txBody>
      </p:sp>
      <p:sp>
        <p:nvSpPr>
          <p:cNvPr id="3" name="Subtitle 2">
            <a:extLst>
              <a:ext uri="{FF2B5EF4-FFF2-40B4-BE49-F238E27FC236}">
                <a16:creationId xmlns:a16="http://schemas.microsoft.com/office/drawing/2014/main" id="{F983FE65-5AE2-4EFF-AA3B-A274F0D5269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83589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09170-EFFA-4750-AF15-1778E8D0B2B8}"/>
              </a:ext>
            </a:extLst>
          </p:cNvPr>
          <p:cNvSpPr>
            <a:spLocks noGrp="1"/>
          </p:cNvSpPr>
          <p:nvPr>
            <p:ph type="ctrTitle"/>
          </p:nvPr>
        </p:nvSpPr>
        <p:spPr>
          <a:xfrm>
            <a:off x="1" y="0"/>
            <a:ext cx="12192000" cy="6857999"/>
          </a:xfrm>
        </p:spPr>
        <p:txBody>
          <a:bodyPr>
            <a:normAutofit/>
          </a:bodyPr>
          <a:lstStyle/>
          <a:p>
            <a:r>
              <a:rPr lang="ar-IQ" sz="7200" b="1" dirty="0"/>
              <a:t>وتصنف احدى الدراسات سنغافورة كأكبر وجهة / مقصد للاستثمار الأجنبي لعمالقة التكنولوجيا الصينية علي بابا وبايدو وتينسنت. وعلى نحو مماثل ، فإن كل من غوغل وأمازون وفيسبوك لها عمليات إقليمية راسخة في سنغافورة.</a:t>
            </a:r>
            <a:endParaRPr lang="en-US" sz="7200" b="1" dirty="0"/>
          </a:p>
        </p:txBody>
      </p:sp>
      <p:sp>
        <p:nvSpPr>
          <p:cNvPr id="3" name="Subtitle 2">
            <a:extLst>
              <a:ext uri="{FF2B5EF4-FFF2-40B4-BE49-F238E27FC236}">
                <a16:creationId xmlns:a16="http://schemas.microsoft.com/office/drawing/2014/main" id="{F7C5033B-C7A5-4CE1-BC21-2EE6D22360C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16130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329C2-E695-44AD-A8D4-37973BA7E433}"/>
              </a:ext>
            </a:extLst>
          </p:cNvPr>
          <p:cNvSpPr>
            <a:spLocks noGrp="1"/>
          </p:cNvSpPr>
          <p:nvPr>
            <p:ph type="ctrTitle"/>
          </p:nvPr>
        </p:nvSpPr>
        <p:spPr>
          <a:xfrm>
            <a:off x="0" y="0"/>
            <a:ext cx="12192000" cy="6858000"/>
          </a:xfrm>
        </p:spPr>
        <p:txBody>
          <a:bodyPr>
            <a:normAutofit/>
          </a:bodyPr>
          <a:lstStyle/>
          <a:p>
            <a:r>
              <a:rPr lang="ar-IQ" sz="8000" b="1" dirty="0"/>
              <a:t>سنغافورة تصنف  ثاني أفضل مدينة آسيوية لشركات التكنولوجيا</a:t>
            </a:r>
            <a:endParaRPr lang="en-US" sz="8000" b="1" dirty="0"/>
          </a:p>
        </p:txBody>
      </p:sp>
      <p:pic>
        <p:nvPicPr>
          <p:cNvPr id="4" name="Picture 3">
            <a:extLst>
              <a:ext uri="{FF2B5EF4-FFF2-40B4-BE49-F238E27FC236}">
                <a16:creationId xmlns:a16="http://schemas.microsoft.com/office/drawing/2014/main" id="{25DAB2C7-FAA5-4B15-A707-A93FF7E78C6E}"/>
              </a:ext>
            </a:extLst>
          </p:cNvPr>
          <p:cNvPicPr>
            <a:picLocks noChangeAspect="1"/>
          </p:cNvPicPr>
          <p:nvPr/>
        </p:nvPicPr>
        <p:blipFill>
          <a:blip r:embed="rId3"/>
          <a:stretch>
            <a:fillRect/>
          </a:stretch>
        </p:blipFill>
        <p:spPr>
          <a:xfrm>
            <a:off x="0" y="0"/>
            <a:ext cx="12192000" cy="4459458"/>
          </a:xfrm>
          <a:prstGeom prst="rect">
            <a:avLst/>
          </a:prstGeom>
        </p:spPr>
      </p:pic>
      <p:sp>
        <p:nvSpPr>
          <p:cNvPr id="3" name="Subtitle 2">
            <a:extLst>
              <a:ext uri="{FF2B5EF4-FFF2-40B4-BE49-F238E27FC236}">
                <a16:creationId xmlns:a16="http://schemas.microsoft.com/office/drawing/2014/main" id="{6DC0A7AD-C860-4088-BAF7-DD23C376BAB4}"/>
              </a:ext>
            </a:extLst>
          </p:cNvPr>
          <p:cNvSpPr>
            <a:spLocks noGrp="1"/>
          </p:cNvSpPr>
          <p:nvPr>
            <p:ph type="subTitle" idx="1"/>
          </p:nvPr>
        </p:nvSpPr>
        <p:spPr>
          <a:xfrm flipV="1">
            <a:off x="0" y="0"/>
            <a:ext cx="12192000" cy="4459458"/>
          </a:xfrm>
        </p:spPr>
        <p:txBody>
          <a:bodyPr/>
          <a:lstStyle/>
          <a:p>
            <a:endParaRPr lang="en-US" dirty="0"/>
          </a:p>
        </p:txBody>
      </p:sp>
    </p:spTree>
    <p:extLst>
      <p:ext uri="{BB962C8B-B14F-4D97-AF65-F5344CB8AC3E}">
        <p14:creationId xmlns:p14="http://schemas.microsoft.com/office/powerpoint/2010/main" val="3889883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D7E7C7-E1C7-48F1-8929-A9470BDB02E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DA3718-C9BD-42FC-83EB-0546270B3E37}"/>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CD5D98A7-8475-477D-A9EA-C4DAB078CD24}"/>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24440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1C14F8-D6F4-4CF1-BE4D-60CFBF0753AC}"/>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2D68283-7D0E-4418-83C3-3DA2360AB4AB}"/>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A6B368F4-FF46-43DB-986C-5F81232B922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07473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C3ADE-9243-465F-B95D-0666C6E15A9B}"/>
              </a:ext>
            </a:extLst>
          </p:cNvPr>
          <p:cNvSpPr>
            <a:spLocks noGrp="1"/>
          </p:cNvSpPr>
          <p:nvPr>
            <p:ph type="ctrTitle"/>
          </p:nvPr>
        </p:nvSpPr>
        <p:spPr>
          <a:xfrm>
            <a:off x="0" y="0"/>
            <a:ext cx="12192000" cy="6857999"/>
          </a:xfrm>
        </p:spPr>
        <p:txBody>
          <a:bodyPr>
            <a:normAutofit/>
          </a:bodyPr>
          <a:lstStyle/>
          <a:p>
            <a:r>
              <a:rPr lang="ar-IQ" sz="9600" b="1" dirty="0"/>
              <a:t>تتمتع سنغافورة بموقع فريد من نوعه في الاقتصاد العالمي وتلعب دورًا حيويا / جوهريا / بالغ الاهمية كمركز الأعمال  التجارية في قارة آسيا.</a:t>
            </a:r>
            <a:endParaRPr lang="en-US" sz="9600" b="1" dirty="0"/>
          </a:p>
        </p:txBody>
      </p:sp>
      <p:sp>
        <p:nvSpPr>
          <p:cNvPr id="3" name="Subtitle 2">
            <a:extLst>
              <a:ext uri="{FF2B5EF4-FFF2-40B4-BE49-F238E27FC236}">
                <a16:creationId xmlns:a16="http://schemas.microsoft.com/office/drawing/2014/main" id="{4BC77990-CD5D-4441-8CAE-9906017747D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28851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D51EF-A297-4616-88EC-65F4636D135E}"/>
              </a:ext>
            </a:extLst>
          </p:cNvPr>
          <p:cNvSpPr>
            <a:spLocks noGrp="1"/>
          </p:cNvSpPr>
          <p:nvPr>
            <p:ph type="ctrTitle"/>
          </p:nvPr>
        </p:nvSpPr>
        <p:spPr>
          <a:xfrm>
            <a:off x="0" y="0"/>
            <a:ext cx="12192000" cy="6857999"/>
          </a:xfrm>
        </p:spPr>
        <p:txBody>
          <a:bodyPr>
            <a:normAutofit/>
          </a:bodyPr>
          <a:lstStyle/>
          <a:p>
            <a:r>
              <a:rPr lang="en-US" sz="8000" b="1" dirty="0"/>
              <a:t>It is also the second-best city for technology companies that are looking to establish or expand operations in Asia, according to a report yesterday.</a:t>
            </a:r>
          </a:p>
        </p:txBody>
      </p:sp>
      <p:sp>
        <p:nvSpPr>
          <p:cNvPr id="3" name="Subtitle 2">
            <a:extLst>
              <a:ext uri="{FF2B5EF4-FFF2-40B4-BE49-F238E27FC236}">
                <a16:creationId xmlns:a16="http://schemas.microsoft.com/office/drawing/2014/main" id="{03D264D9-F8CD-41B2-BF49-551E8045270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79047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1B4B8-7B1B-4CC2-BA6E-1D4953EC75C6}"/>
              </a:ext>
            </a:extLst>
          </p:cNvPr>
          <p:cNvSpPr>
            <a:spLocks noGrp="1"/>
          </p:cNvSpPr>
          <p:nvPr>
            <p:ph type="ctrTitle"/>
          </p:nvPr>
        </p:nvSpPr>
        <p:spPr>
          <a:xfrm>
            <a:off x="0" y="0"/>
            <a:ext cx="12192000" cy="6857999"/>
          </a:xfrm>
        </p:spPr>
        <p:txBody>
          <a:bodyPr>
            <a:normAutofit/>
          </a:bodyPr>
          <a:lstStyle/>
          <a:p>
            <a:r>
              <a:rPr lang="ar-IQ" sz="8800" b="1" dirty="0"/>
              <a:t>ووفقًا لتقرير نشر يوم أمس افاد بان سنغافورة  تحتل ايضا مركز ثاني أفضل مدينة لشركات التكنولوجيا التي تتطلع إلى إنشاء أو توسيع عملياتها في آسيا . </a:t>
            </a:r>
            <a:endParaRPr lang="en-US" sz="8800" b="1" dirty="0"/>
          </a:p>
        </p:txBody>
      </p:sp>
      <p:sp>
        <p:nvSpPr>
          <p:cNvPr id="3" name="Subtitle 2">
            <a:extLst>
              <a:ext uri="{FF2B5EF4-FFF2-40B4-BE49-F238E27FC236}">
                <a16:creationId xmlns:a16="http://schemas.microsoft.com/office/drawing/2014/main" id="{A810F186-F0D1-47C6-8AB3-B348824FB68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75288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D69D8-6F9D-430B-B37E-BFCD513D5157}"/>
              </a:ext>
            </a:extLst>
          </p:cNvPr>
          <p:cNvSpPr>
            <a:spLocks noGrp="1"/>
          </p:cNvSpPr>
          <p:nvPr>
            <p:ph type="ctrTitle"/>
          </p:nvPr>
        </p:nvSpPr>
        <p:spPr>
          <a:xfrm>
            <a:off x="0" y="0"/>
            <a:ext cx="12192000" cy="6857999"/>
          </a:xfrm>
        </p:spPr>
        <p:txBody>
          <a:bodyPr>
            <a:normAutofit/>
          </a:bodyPr>
          <a:lstStyle/>
          <a:p>
            <a:r>
              <a:rPr lang="en-US" sz="8000" b="1" dirty="0"/>
              <a:t>The report ranked 16 large Asian cities on socio-economic, property and human factors in order to identify the best urban locations. </a:t>
            </a:r>
          </a:p>
        </p:txBody>
      </p:sp>
      <p:sp>
        <p:nvSpPr>
          <p:cNvPr id="3" name="Subtitle 2">
            <a:extLst>
              <a:ext uri="{FF2B5EF4-FFF2-40B4-BE49-F238E27FC236}">
                <a16:creationId xmlns:a16="http://schemas.microsoft.com/office/drawing/2014/main" id="{FB75C24B-8B57-4F1E-AC16-AAA9A0FD15FF}"/>
              </a:ext>
            </a:extLst>
          </p:cNvPr>
          <p:cNvSpPr>
            <a:spLocks noGrp="1"/>
          </p:cNvSpPr>
          <p:nvPr>
            <p:ph type="subTitle" idx="1"/>
          </p:nvPr>
        </p:nvSpPr>
        <p:spPr>
          <a:xfrm>
            <a:off x="1409700" y="6857998"/>
            <a:ext cx="9144000" cy="1028701"/>
          </a:xfrm>
        </p:spPr>
        <p:txBody>
          <a:bodyPr/>
          <a:lstStyle/>
          <a:p>
            <a:endParaRPr lang="en-US" dirty="0"/>
          </a:p>
        </p:txBody>
      </p:sp>
    </p:spTree>
    <p:extLst>
      <p:ext uri="{BB962C8B-B14F-4D97-AF65-F5344CB8AC3E}">
        <p14:creationId xmlns:p14="http://schemas.microsoft.com/office/powerpoint/2010/main" val="3057135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D557-0BE4-4F63-A433-47975D06FDC5}"/>
              </a:ext>
            </a:extLst>
          </p:cNvPr>
          <p:cNvSpPr>
            <a:spLocks noGrp="1"/>
          </p:cNvSpPr>
          <p:nvPr>
            <p:ph type="ctrTitle"/>
          </p:nvPr>
        </p:nvSpPr>
        <p:spPr>
          <a:xfrm>
            <a:off x="0" y="0"/>
            <a:ext cx="12192000" cy="6857999"/>
          </a:xfrm>
        </p:spPr>
        <p:txBody>
          <a:bodyPr>
            <a:normAutofit/>
          </a:bodyPr>
          <a:lstStyle/>
          <a:p>
            <a:r>
              <a:rPr lang="ar-IQ" sz="8800" b="1" dirty="0"/>
              <a:t>وصنف التقرير ست عشرة مدينة آسيوية كبيرة اعتمادا على العوامل الاجتماعية الاقتصادية والعقارية والبشرية من أجل تحديد أفضل المواقع الحضرية.</a:t>
            </a:r>
            <a:endParaRPr lang="en-US" sz="8800" b="1" dirty="0"/>
          </a:p>
        </p:txBody>
      </p:sp>
      <p:sp>
        <p:nvSpPr>
          <p:cNvPr id="3" name="Subtitle 2">
            <a:extLst>
              <a:ext uri="{FF2B5EF4-FFF2-40B4-BE49-F238E27FC236}">
                <a16:creationId xmlns:a16="http://schemas.microsoft.com/office/drawing/2014/main" id="{A2DF0E56-3D29-4C9D-AB26-C2039AE7F55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93830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7722B-0B48-4718-BCB1-41F9181F75DA}"/>
              </a:ext>
            </a:extLst>
          </p:cNvPr>
          <p:cNvSpPr>
            <a:spLocks noGrp="1"/>
          </p:cNvSpPr>
          <p:nvPr>
            <p:ph type="ctrTitle"/>
          </p:nvPr>
        </p:nvSpPr>
        <p:spPr>
          <a:xfrm>
            <a:off x="0" y="0"/>
            <a:ext cx="12192000" cy="6857999"/>
          </a:xfrm>
        </p:spPr>
        <p:txBody>
          <a:bodyPr>
            <a:normAutofit/>
          </a:bodyPr>
          <a:lstStyle/>
          <a:p>
            <a:r>
              <a:rPr lang="en-US" sz="8000" b="1" dirty="0"/>
              <a:t>Bangalore in India led the way with Singapore and Shenzhen next. Other cities that scored well include Beijing, Hyderabad and Hong Kong.</a:t>
            </a:r>
          </a:p>
        </p:txBody>
      </p:sp>
      <p:sp>
        <p:nvSpPr>
          <p:cNvPr id="3" name="Subtitle 2">
            <a:extLst>
              <a:ext uri="{FF2B5EF4-FFF2-40B4-BE49-F238E27FC236}">
                <a16:creationId xmlns:a16="http://schemas.microsoft.com/office/drawing/2014/main" id="{5353C6B0-1AAB-4468-ADC0-73A2BE35E832}"/>
              </a:ext>
            </a:extLst>
          </p:cNvPr>
          <p:cNvSpPr>
            <a:spLocks noGrp="1"/>
          </p:cNvSpPr>
          <p:nvPr>
            <p:ph type="subTitle" idx="1"/>
          </p:nvPr>
        </p:nvSpPr>
        <p:spPr>
          <a:xfrm>
            <a:off x="2508739" y="6812281"/>
            <a:ext cx="91440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0469776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TotalTime>
  <Words>431</Words>
  <Application>Microsoft Office PowerPoint</Application>
  <PresentationFormat>Widescreen</PresentationFormat>
  <Paragraphs>17</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Singapore ranked second-best Asian city for tech firms</vt:lpstr>
      <vt:lpstr>سنغافورة تصنف  ثاني أفضل مدينة آسيوية لشركات التكنولوجيا</vt:lpstr>
      <vt:lpstr>PowerPoint Presentation</vt:lpstr>
      <vt:lpstr>تتمتع سنغافورة بموقع فريد من نوعه في الاقتصاد العالمي وتلعب دورًا حيويا / جوهريا / بالغ الاهمية كمركز الأعمال  التجارية في قارة آسيا.</vt:lpstr>
      <vt:lpstr>It is also the second-best city for technology companies that are looking to establish or expand operations in Asia, according to a report yesterday.</vt:lpstr>
      <vt:lpstr>ووفقًا لتقرير نشر يوم أمس افاد بان سنغافورة  تحتل ايضا مركز ثاني أفضل مدينة لشركات التكنولوجيا التي تتطلع إلى إنشاء أو توسيع عملياتها في آسيا . </vt:lpstr>
      <vt:lpstr>The report ranked 16 large Asian cities on socio-economic, property and human factors in order to identify the best urban locations. </vt:lpstr>
      <vt:lpstr>وصنف التقرير ست عشرة مدينة آسيوية كبيرة اعتمادا على العوامل الاجتماعية الاقتصادية والعقارية والبشرية من أجل تحديد أفضل المواقع الحضرية.</vt:lpstr>
      <vt:lpstr>Bangalore in India led the way with Singapore and Shenzhen next. Other cities that scored well include Beijing, Hyderabad and Hong Kong.</vt:lpstr>
      <vt:lpstr>وتصدرت القائمة مدينة بنجالور / بنغالور في الهند وتبعتها كل من سنغافورة وشنجن. وتشمل المدن الأخرى التي سجلت نتائج جيدة بكين وحيدر أباد وهونغ كونغ.</vt:lpstr>
      <vt:lpstr>Singapore is expected to continue to benefit from its position as a well-connected financial and communications hub for South-east Asia and Asia-Pacific operations.</vt:lpstr>
      <vt:lpstr>PowerPoint Presentation</vt:lpstr>
      <vt:lpstr>    Asia-Pacific or Asia Pacific (abbreviated as APAC, Asia-Pac, AsPac, APJ, JAPA or JAPAC) is the part of the world in or near the Western Pacific Ocean</vt:lpstr>
      <vt:lpstr>The region varies in area depending on which context, but it typically includes much of East Asia, South Asia, Southeast Asia, and Oceania.  The term may also include Russia (on the North Pacific) and countries in the Americas which are on the coast of the Eastern Pacific Ocean</vt:lpstr>
      <vt:lpstr> ومن المتوقع أن تستمر سنغافورة في الاستفادة من موقعها كمركز مالي مترابط لعمليات  الاتصالات في جنوب شرق آسيا وآسيا والمحيط الهادئ. </vt:lpstr>
      <vt:lpstr>Singapore’s thriving tech sector is the product of a range of converging factors. The country has a prime location at the crossroads of Asia’s biggest markets, low taxes on businesses, a well-developed IT infrastructure, strong investment opportunities, and robust regulatory regime. Much of the credit for these strengths goes to the Singapore government.</vt:lpstr>
      <vt:lpstr>ويذكر ان قطاع التكنولوجيا المزدهر في سنغافورة هو نتاج مجموعة من العوامل المتقاربة. اذ تتمتع البلاد بموقع متميز على مفترق طرق أكبر الأسواق في آسيا ، وانخفاض الضرائب المفروضة  على الاعمال التجارية ، والبنية التحتية المتطورة لتكنولوجيا المعلومات ، وفرص الاستثمار القوية ، والنظام التنظيمي / الرقابي النشيط. ويعزى الكثير من الفضل لمواطن القوة هذه إلى حكومة سنغافورة.</vt:lpstr>
      <vt:lpstr>A study puts Singapore as the top foreign investment destination for Chinese tech giants Alibaba, Baidu and Tencent. Similarly, Google, Amazon and Facebook all have well-established regional operations in Singapore.</vt:lpstr>
      <vt:lpstr>وتصنف احدى الدراسات سنغافورة كأكبر وجهة / مقصد للاستثمار الأجنبي لعمالقة التكنولوجيا الصينية علي بابا وبايدو وتينسنت. وعلى نحو مماثل ، فإن كل من غوغل وأمازون وفيسبوك لها عمليات إقليمية راسخة في سنغافورة.</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Singapore ranked second-best Asian city for tech firms</dc:title>
  <dc:creator>Noona</dc:creator>
  <cp:lastModifiedBy>Noona</cp:lastModifiedBy>
  <cp:revision>61</cp:revision>
  <dcterms:created xsi:type="dcterms:W3CDTF">2019-03-06T14:05:03Z</dcterms:created>
  <dcterms:modified xsi:type="dcterms:W3CDTF">2019-03-16T09:11:41Z</dcterms:modified>
</cp:coreProperties>
</file>