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58" r:id="rId4"/>
    <p:sldId id="261" r:id="rId5"/>
    <p:sldId id="260" r:id="rId6"/>
    <p:sldId id="262" r:id="rId7"/>
    <p:sldId id="291" r:id="rId8"/>
    <p:sldId id="263" r:id="rId9"/>
    <p:sldId id="298" r:id="rId10"/>
    <p:sldId id="268" r:id="rId11"/>
    <p:sldId id="292" r:id="rId12"/>
    <p:sldId id="269" r:id="rId13"/>
    <p:sldId id="270" r:id="rId14"/>
    <p:sldId id="294" r:id="rId15"/>
    <p:sldId id="271" r:id="rId16"/>
    <p:sldId id="273" r:id="rId17"/>
    <p:sldId id="274" r:id="rId18"/>
    <p:sldId id="279" r:id="rId19"/>
    <p:sldId id="276" r:id="rId20"/>
    <p:sldId id="293" r:id="rId21"/>
    <p:sldId id="280" r:id="rId22"/>
    <p:sldId id="283" r:id="rId23"/>
    <p:sldId id="295" r:id="rId24"/>
    <p:sldId id="281" r:id="rId25"/>
    <p:sldId id="282" r:id="rId26"/>
    <p:sldId id="296" r:id="rId27"/>
    <p:sldId id="284" r:id="rId28"/>
    <p:sldId id="286" r:id="rId29"/>
    <p:sldId id="299" r:id="rId30"/>
    <p:sldId id="285" r:id="rId31"/>
    <p:sldId id="287" r:id="rId32"/>
    <p:sldId id="288" r:id="rId33"/>
    <p:sldId id="297"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2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B36E-915B-41F8-BA60-32E126F7A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C78FEA-7A83-4F20-A671-85A6B54E1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7FAFB9-FCDB-44D4-9780-BE3245DB6CD5}"/>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D54A64F7-AA39-4F67-886C-B9385CEB0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B9B41-189A-417C-902F-B7660B2F585A}"/>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3508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D365-2FF1-4CEB-9830-A0D003EE9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0A8E12-D8AD-444A-973C-75F9F4FE3A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1FBF4-750C-4B48-993F-098235FBE726}"/>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D663F8D3-DEC9-4216-8A59-CCBAB38A6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88B2A-CEC1-4A7C-B7C2-6D5E17F6EB8D}"/>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257691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5F803-1B18-4DA6-9527-BA713BA14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87E963-A457-4A9F-95B5-77E0262A62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9A11A-CBDA-4AFA-99BD-7FEC151651E6}"/>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20A0E5DF-9B6A-41B0-AB8D-BDC47AAA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4445E-5C3F-4B00-97C5-2675B13CDDA3}"/>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202683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180B-AD41-45FE-94AB-6D1DD6E2C4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F996C-CC05-4F0C-BFF4-785B7B508B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AFFE2-A8F0-49D5-8FEF-BCA44C9FC2B0}"/>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3983E3DE-5089-4ACF-90DB-EE9F79CDE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B4F3D-9462-4B02-9AE2-8EFEBA785344}"/>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287623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05F0-CDA9-4E5B-BA9B-8DB751BE65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EFFFAF-839F-49C6-AF42-41BEC4E1F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D5CAB8-EA7A-4427-9D4D-5183FD534A8A}"/>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348B1EFA-C1C7-4B18-AAF2-56C0F7D69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B3975-DD5C-48CD-A696-F4ABA52D01D9}"/>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353911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CA34-43EF-48E1-A7FE-B167FFA07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38945-7324-4B9A-BA43-4728DB9D16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1D9DA-6039-42F1-886E-AD425CCF1D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53550-7E66-44DE-902E-A819C611F754}"/>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6" name="Footer Placeholder 5">
            <a:extLst>
              <a:ext uri="{FF2B5EF4-FFF2-40B4-BE49-F238E27FC236}">
                <a16:creationId xmlns:a16="http://schemas.microsoft.com/office/drawing/2014/main" id="{A0834C6E-774A-4EBE-8198-ABB6E013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0DA5-730C-41AC-ABC5-F3846A88DCE3}"/>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335280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DF5F-50BE-4A69-AA55-E13381B5B7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40BF2-E61D-4038-A8D9-067924E7E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4D9316-8F5A-41B3-85C9-83720022F0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E27D1-99C1-4A6F-BEB3-46903702A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FD6DF3-FC23-4BD9-A1F7-280A568BFF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F77CF9-3B3A-406D-AC46-175EA0F8339E}"/>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8" name="Footer Placeholder 7">
            <a:extLst>
              <a:ext uri="{FF2B5EF4-FFF2-40B4-BE49-F238E27FC236}">
                <a16:creationId xmlns:a16="http://schemas.microsoft.com/office/drawing/2014/main" id="{EB03A470-369B-47BF-865B-59A9F192F6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36E781-7AFE-406F-944B-1248ED378926}"/>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117163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59A8-64D1-4C24-B9A8-A943DFE77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4F538A-F21C-4143-A9EC-7B574223FC81}"/>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4" name="Footer Placeholder 3">
            <a:extLst>
              <a:ext uri="{FF2B5EF4-FFF2-40B4-BE49-F238E27FC236}">
                <a16:creationId xmlns:a16="http://schemas.microsoft.com/office/drawing/2014/main" id="{D15B151F-E9F0-4344-9498-7CA96CE068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FE417A-664D-46E7-AB62-2057BE6A1CB9}"/>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76531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0E996-A412-40D9-BFA4-BD96DF1317D7}"/>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3" name="Footer Placeholder 2">
            <a:extLst>
              <a:ext uri="{FF2B5EF4-FFF2-40B4-BE49-F238E27FC236}">
                <a16:creationId xmlns:a16="http://schemas.microsoft.com/office/drawing/2014/main" id="{D5CC29B2-510D-4498-B981-8521AC3D91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88FC1E-3778-45CC-8447-021147AE3FF7}"/>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82777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5560-D2ED-4B3C-AE8C-188B88450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CBD02C-DA0B-4A91-B3CA-DFB8C27A4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B71591-2A15-432E-BFD0-603E4B6DE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496649-40E9-437D-9909-D0F8CA3F4A54}"/>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6" name="Footer Placeholder 5">
            <a:extLst>
              <a:ext uri="{FF2B5EF4-FFF2-40B4-BE49-F238E27FC236}">
                <a16:creationId xmlns:a16="http://schemas.microsoft.com/office/drawing/2014/main" id="{34C9954B-46A5-4140-B1CF-451F3A070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2E893-8927-48AC-A349-7F3D6036F9E5}"/>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158873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3698-4A9C-4428-9D13-C4D7FE5E8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24AA7F-AF45-4DE7-8B52-20640CD0B9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CB1E3A-7A0A-444D-B8A9-0EA0939D1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BD4BBF-627E-435B-8C8C-286BE7D54CC2}"/>
              </a:ext>
            </a:extLst>
          </p:cNvPr>
          <p:cNvSpPr>
            <a:spLocks noGrp="1"/>
          </p:cNvSpPr>
          <p:nvPr>
            <p:ph type="dt" sz="half" idx="10"/>
          </p:nvPr>
        </p:nvSpPr>
        <p:spPr/>
        <p:txBody>
          <a:bodyPr/>
          <a:lstStyle/>
          <a:p>
            <a:fld id="{343D7984-838D-43D5-91E3-95927A3498C3}" type="datetimeFigureOut">
              <a:rPr lang="en-US" smtClean="0"/>
              <a:t>3/16/2019</a:t>
            </a:fld>
            <a:endParaRPr lang="en-US"/>
          </a:p>
        </p:txBody>
      </p:sp>
      <p:sp>
        <p:nvSpPr>
          <p:cNvPr id="6" name="Footer Placeholder 5">
            <a:extLst>
              <a:ext uri="{FF2B5EF4-FFF2-40B4-BE49-F238E27FC236}">
                <a16:creationId xmlns:a16="http://schemas.microsoft.com/office/drawing/2014/main" id="{FCD9535E-6771-4E3D-9D41-55AD5A7F3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075F0-181C-4AF3-A22B-347C156575A6}"/>
              </a:ext>
            </a:extLst>
          </p:cNvPr>
          <p:cNvSpPr>
            <a:spLocks noGrp="1"/>
          </p:cNvSpPr>
          <p:nvPr>
            <p:ph type="sldNum" sz="quarter" idx="12"/>
          </p:nvPr>
        </p:nvSpPr>
        <p:spPr/>
        <p:txBody>
          <a:bodyPr/>
          <a:lstStyle/>
          <a:p>
            <a:fld id="{E325A486-52D6-4CDC-81D7-7D627BF60B04}" type="slidenum">
              <a:rPr lang="en-US" smtClean="0"/>
              <a:t>‹#›</a:t>
            </a:fld>
            <a:endParaRPr lang="en-US"/>
          </a:p>
        </p:txBody>
      </p:sp>
    </p:spTree>
    <p:extLst>
      <p:ext uri="{BB962C8B-B14F-4D97-AF65-F5344CB8AC3E}">
        <p14:creationId xmlns:p14="http://schemas.microsoft.com/office/powerpoint/2010/main" val="403723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3CF9A0-24F0-4A20-9218-92B8503854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CDF14-47D2-458E-9F53-2A2AE7D95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639FB-FB82-4430-91B2-AFD09FBA8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D7984-838D-43D5-91E3-95927A3498C3}" type="datetimeFigureOut">
              <a:rPr lang="en-US" smtClean="0"/>
              <a:t>3/16/2019</a:t>
            </a:fld>
            <a:endParaRPr lang="en-US"/>
          </a:p>
        </p:txBody>
      </p:sp>
      <p:sp>
        <p:nvSpPr>
          <p:cNvPr id="5" name="Footer Placeholder 4">
            <a:extLst>
              <a:ext uri="{FF2B5EF4-FFF2-40B4-BE49-F238E27FC236}">
                <a16:creationId xmlns:a16="http://schemas.microsoft.com/office/drawing/2014/main" id="{2B8F162D-D274-451F-BEB2-1BEFC7BA7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4D018E-9355-4CB2-92A4-C428273E43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5A486-52D6-4CDC-81D7-7D627BF60B04}" type="slidenum">
              <a:rPr lang="en-US" smtClean="0"/>
              <a:t>‹#›</a:t>
            </a:fld>
            <a:endParaRPr lang="en-US"/>
          </a:p>
        </p:txBody>
      </p:sp>
    </p:spTree>
    <p:extLst>
      <p:ext uri="{BB962C8B-B14F-4D97-AF65-F5344CB8AC3E}">
        <p14:creationId xmlns:p14="http://schemas.microsoft.com/office/powerpoint/2010/main" val="37171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10EA-BCD6-41A8-91A0-3CDE9926236F}"/>
              </a:ext>
            </a:extLst>
          </p:cNvPr>
          <p:cNvSpPr>
            <a:spLocks noGrp="1"/>
          </p:cNvSpPr>
          <p:nvPr>
            <p:ph type="ctrTitle"/>
          </p:nvPr>
        </p:nvSpPr>
        <p:spPr>
          <a:xfrm>
            <a:off x="0" y="1"/>
            <a:ext cx="12192000" cy="2243138"/>
          </a:xfrm>
        </p:spPr>
        <p:txBody>
          <a:bodyPr>
            <a:noAutofit/>
          </a:bodyPr>
          <a:lstStyle/>
          <a:p>
            <a:r>
              <a:rPr lang="en-US" sz="8000" b="1" dirty="0"/>
              <a:t>Why Singapore is Preferred by Foreign Companies</a:t>
            </a:r>
          </a:p>
        </p:txBody>
      </p:sp>
      <p:pic>
        <p:nvPicPr>
          <p:cNvPr id="4" name="Picture 3">
            <a:extLst>
              <a:ext uri="{FF2B5EF4-FFF2-40B4-BE49-F238E27FC236}">
                <a16:creationId xmlns:a16="http://schemas.microsoft.com/office/drawing/2014/main" id="{5B348F03-9E6C-4660-9000-05201A74977E}"/>
              </a:ext>
            </a:extLst>
          </p:cNvPr>
          <p:cNvPicPr>
            <a:picLocks noChangeAspect="1"/>
          </p:cNvPicPr>
          <p:nvPr/>
        </p:nvPicPr>
        <p:blipFill>
          <a:blip r:embed="rId3"/>
          <a:stretch>
            <a:fillRect/>
          </a:stretch>
        </p:blipFill>
        <p:spPr>
          <a:xfrm>
            <a:off x="9524" y="2114550"/>
            <a:ext cx="12191999" cy="4743449"/>
          </a:xfrm>
          <a:prstGeom prst="rect">
            <a:avLst/>
          </a:prstGeom>
        </p:spPr>
      </p:pic>
      <p:sp>
        <p:nvSpPr>
          <p:cNvPr id="3" name="Subtitle 2">
            <a:extLst>
              <a:ext uri="{FF2B5EF4-FFF2-40B4-BE49-F238E27FC236}">
                <a16:creationId xmlns:a16="http://schemas.microsoft.com/office/drawing/2014/main" id="{7876F677-EE4C-4400-8403-FA0A1E123831}"/>
              </a:ext>
            </a:extLst>
          </p:cNvPr>
          <p:cNvSpPr>
            <a:spLocks noGrp="1"/>
          </p:cNvSpPr>
          <p:nvPr>
            <p:ph type="subTitle" idx="1"/>
          </p:nvPr>
        </p:nvSpPr>
        <p:spPr>
          <a:xfrm>
            <a:off x="1524000" y="3602038"/>
            <a:ext cx="9144000" cy="1655762"/>
          </a:xfrm>
        </p:spPr>
        <p:txBody>
          <a:bodyPr/>
          <a:lstStyle/>
          <a:p>
            <a:endParaRPr lang="en-US" dirty="0"/>
          </a:p>
        </p:txBody>
      </p:sp>
    </p:spTree>
    <p:extLst>
      <p:ext uri="{BB962C8B-B14F-4D97-AF65-F5344CB8AC3E}">
        <p14:creationId xmlns:p14="http://schemas.microsoft.com/office/powerpoint/2010/main" val="4558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155B-16DE-4690-92ED-354621AD35AB}"/>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57D08D7C-8AE7-4FB3-9D52-ABA47B159539}"/>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2B0D66C-89EB-48A7-AA0B-09A2C5CE9FC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5321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4349-6B31-4770-AD0D-DC545FBF28B2}"/>
              </a:ext>
            </a:extLst>
          </p:cNvPr>
          <p:cNvSpPr>
            <a:spLocks noGrp="1"/>
          </p:cNvSpPr>
          <p:nvPr>
            <p:ph type="ctrTitle"/>
          </p:nvPr>
        </p:nvSpPr>
        <p:spPr>
          <a:xfrm>
            <a:off x="0" y="0"/>
            <a:ext cx="12192000" cy="6858000"/>
          </a:xfrm>
        </p:spPr>
        <p:txBody>
          <a:bodyPr>
            <a:normAutofit/>
          </a:bodyPr>
          <a:lstStyle/>
          <a:p>
            <a:r>
              <a:rPr lang="ar-IQ" sz="6600" b="1" dirty="0"/>
              <a:t>هذا وتوفر مدينة / دولة المدينة / الدولة الصغيرة سنغافورة – اكثر بيئة ملائمة للشركات التي تتطلع إلى التوسع في المنطقة. فهي موطن لأكبر الشركات العالمية في جميع الصناعات ، ويعزى ذلك جزئيا الى موقعها في قلب جنوب شرق آسيا وقربها من الأسواق الناشئة في الهند والصين.</a:t>
            </a:r>
            <a:endParaRPr lang="en-US" sz="6600" b="1" dirty="0"/>
          </a:p>
        </p:txBody>
      </p:sp>
      <p:sp>
        <p:nvSpPr>
          <p:cNvPr id="3" name="Subtitle 2">
            <a:extLst>
              <a:ext uri="{FF2B5EF4-FFF2-40B4-BE49-F238E27FC236}">
                <a16:creationId xmlns:a16="http://schemas.microsoft.com/office/drawing/2014/main" id="{FCF35A02-D646-413F-B235-A835F02068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053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309-16E1-43EC-8378-A774F9D5CA91}"/>
              </a:ext>
            </a:extLst>
          </p:cNvPr>
          <p:cNvSpPr>
            <a:spLocks noGrp="1"/>
          </p:cNvSpPr>
          <p:nvPr>
            <p:ph type="ctrTitle"/>
          </p:nvPr>
        </p:nvSpPr>
        <p:spPr>
          <a:xfrm>
            <a:off x="0" y="0"/>
            <a:ext cx="12192000" cy="6858000"/>
          </a:xfrm>
        </p:spPr>
        <p:txBody>
          <a:bodyPr>
            <a:normAutofit/>
          </a:bodyPr>
          <a:lstStyle/>
          <a:p>
            <a:r>
              <a:rPr lang="en-US" sz="7200" b="1" dirty="0"/>
              <a:t>It’s Changi International Airport serves over 80 international airlines with connections to more than 330 cities, along with hosting many leading logistics firms such as UPS and FedEx.</a:t>
            </a:r>
          </a:p>
        </p:txBody>
      </p:sp>
      <p:sp>
        <p:nvSpPr>
          <p:cNvPr id="3" name="Subtitle 2">
            <a:extLst>
              <a:ext uri="{FF2B5EF4-FFF2-40B4-BE49-F238E27FC236}">
                <a16:creationId xmlns:a16="http://schemas.microsoft.com/office/drawing/2014/main" id="{B22098BB-E77E-404F-84C1-87032EB410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87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9A88-89E4-4ECB-AB7C-55AF9E3EE4D9}"/>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2CE5F819-B9B9-4607-B0C1-ADF3958722EA}"/>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834CB08D-6502-4D03-A8AB-49082C0BCE5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496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309C2E-4036-42C0-9F52-31742AE5EC99}"/>
              </a:ext>
            </a:extLst>
          </p:cNvPr>
          <p:cNvPicPr>
            <a:picLocks noChangeAspect="1"/>
          </p:cNvPicPr>
          <p:nvPr/>
        </p:nvPicPr>
        <p:blipFill>
          <a:blip r:embed="rId3"/>
          <a:stretch>
            <a:fillRect/>
          </a:stretch>
        </p:blipFill>
        <p:spPr>
          <a:xfrm>
            <a:off x="1" y="0"/>
            <a:ext cx="12192000" cy="6857999"/>
          </a:xfrm>
          <a:prstGeom prst="rect">
            <a:avLst/>
          </a:prstGeom>
        </p:spPr>
      </p:pic>
      <p:sp>
        <p:nvSpPr>
          <p:cNvPr id="2" name="Title 1">
            <a:extLst>
              <a:ext uri="{FF2B5EF4-FFF2-40B4-BE49-F238E27FC236}">
                <a16:creationId xmlns:a16="http://schemas.microsoft.com/office/drawing/2014/main" id="{6A8EEBD1-9033-4BBF-AD02-B4D4A33F298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78400EC-7CD4-4E33-B62D-77580CB83AC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59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B3A10E-DEA0-4D17-911B-A4318654BE66}"/>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7785842D-801E-4D67-B1FC-2C18679C458C}"/>
              </a:ext>
            </a:extLst>
          </p:cNvPr>
          <p:cNvPicPr>
            <a:picLocks noChangeAspect="1"/>
          </p:cNvPicPr>
          <p:nvPr/>
        </p:nvPicPr>
        <p:blipFill>
          <a:blip r:embed="rId4"/>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7A42542D-6F56-4C6A-92D6-DD62B69A210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CA03954B-EB6A-40C7-B7AF-98EF5A05FC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588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2643B8-5CA1-4622-803D-A6335564F002}"/>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14F5DB-5996-4540-BF34-1AE12821992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4E105EA-92E3-41A5-A188-A10490487B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0392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7995D-F1D6-41E6-B1F1-CCD8BBAFC7A3}"/>
              </a:ext>
            </a:extLst>
          </p:cNvPr>
          <p:cNvPicPr>
            <a:picLocks noChangeAspect="1"/>
          </p:cNvPicPr>
          <p:nvPr/>
        </p:nvPicPr>
        <p:blipFill>
          <a:blip r:embed="rId3"/>
          <a:stretch>
            <a:fillRect/>
          </a:stretch>
        </p:blipFill>
        <p:spPr>
          <a:xfrm>
            <a:off x="0" y="0"/>
            <a:ext cx="12191999" cy="5257800"/>
          </a:xfrm>
          <a:prstGeom prst="rect">
            <a:avLst/>
          </a:prstGeom>
        </p:spPr>
      </p:pic>
      <p:sp>
        <p:nvSpPr>
          <p:cNvPr id="2" name="Title 1">
            <a:extLst>
              <a:ext uri="{FF2B5EF4-FFF2-40B4-BE49-F238E27FC236}">
                <a16:creationId xmlns:a16="http://schemas.microsoft.com/office/drawing/2014/main" id="{655293FA-D18B-4545-8AB0-26D1598C5353}"/>
              </a:ext>
            </a:extLst>
          </p:cNvPr>
          <p:cNvSpPr>
            <a:spLocks noGrp="1"/>
          </p:cNvSpPr>
          <p:nvPr>
            <p:ph type="ctrTitle"/>
          </p:nvPr>
        </p:nvSpPr>
        <p:spPr>
          <a:xfrm>
            <a:off x="-1" y="5586412"/>
            <a:ext cx="12191999" cy="1271587"/>
          </a:xfrm>
        </p:spPr>
        <p:txBody>
          <a:bodyPr>
            <a:normAutofit/>
          </a:bodyPr>
          <a:lstStyle/>
          <a:p>
            <a:r>
              <a:rPr lang="en-US" sz="7200" b="1" dirty="0"/>
              <a:t>UPS delivery vehicle in 1921</a:t>
            </a:r>
          </a:p>
        </p:txBody>
      </p:sp>
      <p:sp>
        <p:nvSpPr>
          <p:cNvPr id="3" name="Subtitle 2">
            <a:extLst>
              <a:ext uri="{FF2B5EF4-FFF2-40B4-BE49-F238E27FC236}">
                <a16:creationId xmlns:a16="http://schemas.microsoft.com/office/drawing/2014/main" id="{BC6669DD-24B8-4D84-B4BF-144A792D43B2}"/>
              </a:ext>
            </a:extLst>
          </p:cNvPr>
          <p:cNvSpPr>
            <a:spLocks noGrp="1"/>
          </p:cNvSpPr>
          <p:nvPr>
            <p:ph type="subTitle" idx="1"/>
          </p:nvPr>
        </p:nvSpPr>
        <p:spPr>
          <a:xfrm>
            <a:off x="0" y="0"/>
            <a:ext cx="10668000" cy="4886325"/>
          </a:xfrm>
        </p:spPr>
        <p:txBody>
          <a:bodyPr/>
          <a:lstStyle/>
          <a:p>
            <a:endParaRPr lang="en-US" dirty="0"/>
          </a:p>
        </p:txBody>
      </p:sp>
    </p:spTree>
    <p:extLst>
      <p:ext uri="{BB962C8B-B14F-4D97-AF65-F5344CB8AC3E}">
        <p14:creationId xmlns:p14="http://schemas.microsoft.com/office/powerpoint/2010/main" val="32983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92434-A73F-4D90-947D-9DBB99F1C766}"/>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2FB6A8F-C4A2-4F29-9FD1-5D3A7B69F42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61DCAD8-E772-4411-91EA-BDDC820BCB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023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BF2DD-245E-4EC6-A2BE-D762D8B29940}"/>
              </a:ext>
            </a:extLst>
          </p:cNvPr>
          <p:cNvPicPr>
            <a:picLocks noChangeAspect="1"/>
          </p:cNvPicPr>
          <p:nvPr/>
        </p:nvPicPr>
        <p:blipFill>
          <a:blip r:embed="rId3"/>
          <a:stretch>
            <a:fillRect/>
          </a:stretch>
        </p:blipFill>
        <p:spPr>
          <a:xfrm>
            <a:off x="0" y="1"/>
            <a:ext cx="12192000" cy="4214812"/>
          </a:xfrm>
          <a:prstGeom prst="rect">
            <a:avLst/>
          </a:prstGeom>
        </p:spPr>
      </p:pic>
      <p:sp>
        <p:nvSpPr>
          <p:cNvPr id="2" name="Title 1">
            <a:extLst>
              <a:ext uri="{FF2B5EF4-FFF2-40B4-BE49-F238E27FC236}">
                <a16:creationId xmlns:a16="http://schemas.microsoft.com/office/drawing/2014/main" id="{6F258D4F-248E-417C-B16F-5075477BB56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A80B30D-CEA7-4DA5-8BCD-C9F894575404}"/>
              </a:ext>
            </a:extLst>
          </p:cNvPr>
          <p:cNvSpPr>
            <a:spLocks noGrp="1"/>
          </p:cNvSpPr>
          <p:nvPr>
            <p:ph type="subTitle" idx="1"/>
          </p:nvPr>
        </p:nvSpPr>
        <p:spPr>
          <a:xfrm>
            <a:off x="0" y="4214813"/>
            <a:ext cx="12192000" cy="2643185"/>
          </a:xfrm>
        </p:spPr>
        <p:txBody>
          <a:bodyPr>
            <a:normAutofit/>
          </a:bodyPr>
          <a:lstStyle/>
          <a:p>
            <a:r>
              <a:rPr lang="en-US" sz="6600" b="1" dirty="0" err="1"/>
              <a:t>Fedex's</a:t>
            </a:r>
            <a:r>
              <a:rPr lang="en-US" sz="6600" b="1" dirty="0"/>
              <a:t> first van displayed at the FedEx World Headquarters</a:t>
            </a:r>
          </a:p>
        </p:txBody>
      </p:sp>
    </p:spTree>
    <p:extLst>
      <p:ext uri="{BB962C8B-B14F-4D97-AF65-F5344CB8AC3E}">
        <p14:creationId xmlns:p14="http://schemas.microsoft.com/office/powerpoint/2010/main" val="25210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C739-644D-4FB3-B60E-CF1A2ADF9419}"/>
              </a:ext>
            </a:extLst>
          </p:cNvPr>
          <p:cNvSpPr>
            <a:spLocks noGrp="1"/>
          </p:cNvSpPr>
          <p:nvPr>
            <p:ph type="ctrTitle"/>
          </p:nvPr>
        </p:nvSpPr>
        <p:spPr>
          <a:xfrm>
            <a:off x="0" y="0"/>
            <a:ext cx="12192000" cy="6858000"/>
          </a:xfrm>
        </p:spPr>
        <p:txBody>
          <a:bodyPr>
            <a:normAutofit/>
          </a:bodyPr>
          <a:lstStyle/>
          <a:p>
            <a:r>
              <a:rPr lang="ar-IQ" sz="9600" b="1" dirty="0"/>
              <a:t>لماذا تفضل الشركات الأجنبية سنغافورة</a:t>
            </a:r>
            <a:br>
              <a:rPr lang="ar-IQ" sz="9600" b="1" dirty="0"/>
            </a:br>
            <a:r>
              <a:rPr lang="ar-IQ" sz="9600" b="1" dirty="0"/>
              <a:t>السبب وراء تفضيل الشركات الاجنبية سنغافورة</a:t>
            </a:r>
            <a:br>
              <a:rPr lang="ar-IQ" dirty="0"/>
            </a:br>
            <a:endParaRPr lang="en-US" dirty="0"/>
          </a:p>
        </p:txBody>
      </p:sp>
      <p:sp>
        <p:nvSpPr>
          <p:cNvPr id="3" name="Subtitle 2">
            <a:extLst>
              <a:ext uri="{FF2B5EF4-FFF2-40B4-BE49-F238E27FC236}">
                <a16:creationId xmlns:a16="http://schemas.microsoft.com/office/drawing/2014/main" id="{9389B030-5F20-44BF-A83B-6F02BAB917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824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9C70E-0316-4B36-9B68-1BBA53906182}"/>
              </a:ext>
            </a:extLst>
          </p:cNvPr>
          <p:cNvSpPr>
            <a:spLocks noGrp="1"/>
          </p:cNvSpPr>
          <p:nvPr>
            <p:ph type="ctrTitle"/>
          </p:nvPr>
        </p:nvSpPr>
        <p:spPr>
          <a:xfrm>
            <a:off x="0" y="0"/>
            <a:ext cx="12192000" cy="6857999"/>
          </a:xfrm>
        </p:spPr>
        <p:txBody>
          <a:bodyPr>
            <a:normAutofit/>
          </a:bodyPr>
          <a:lstStyle/>
          <a:p>
            <a:r>
              <a:rPr lang="ar-IQ" dirty="0"/>
              <a:t>ويحتضن مطار شانغي الدولي أكثر من ثمانين شركة طيران دولية مع رحلات تربط البلاد بأكثر من 330 مدينة ، فضلا عن استضافة العديد من شركات الخدمات اللوجستية الرائدة / البارزة مثل</a:t>
            </a:r>
            <a:br>
              <a:rPr lang="ar-IQ" dirty="0"/>
            </a:br>
            <a:r>
              <a:rPr lang="ar-IQ" dirty="0"/>
              <a:t>يو بي اس وفيديكس</a:t>
            </a:r>
            <a:endParaRPr lang="en-US" dirty="0"/>
          </a:p>
        </p:txBody>
      </p:sp>
      <p:sp>
        <p:nvSpPr>
          <p:cNvPr id="3" name="Subtitle 2">
            <a:extLst>
              <a:ext uri="{FF2B5EF4-FFF2-40B4-BE49-F238E27FC236}">
                <a16:creationId xmlns:a16="http://schemas.microsoft.com/office/drawing/2014/main" id="{ECA0E061-C455-492E-BD21-1179443AB1B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522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6A23-A55D-4F5F-9981-724C80B173FF}"/>
              </a:ext>
            </a:extLst>
          </p:cNvPr>
          <p:cNvSpPr>
            <a:spLocks noGrp="1"/>
          </p:cNvSpPr>
          <p:nvPr>
            <p:ph type="ctrTitle"/>
          </p:nvPr>
        </p:nvSpPr>
        <p:spPr>
          <a:xfrm>
            <a:off x="0" y="0"/>
            <a:ext cx="12192000" cy="6858000"/>
          </a:xfrm>
        </p:spPr>
        <p:txBody>
          <a:bodyPr>
            <a:normAutofit/>
          </a:bodyPr>
          <a:lstStyle/>
          <a:p>
            <a:r>
              <a:rPr lang="en-US" sz="9600" b="1" dirty="0"/>
              <a:t>Additionally, Singapore’s seaport infrastructure has been ranked the best in Asia for the past two decades</a:t>
            </a:r>
            <a:r>
              <a:rPr lang="en-US" dirty="0"/>
              <a:t>. </a:t>
            </a:r>
          </a:p>
        </p:txBody>
      </p:sp>
      <p:sp>
        <p:nvSpPr>
          <p:cNvPr id="3" name="Subtitle 2">
            <a:extLst>
              <a:ext uri="{FF2B5EF4-FFF2-40B4-BE49-F238E27FC236}">
                <a16:creationId xmlns:a16="http://schemas.microsoft.com/office/drawing/2014/main" id="{36678A20-717D-4AF5-AF11-28429C07BFE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953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177BC0-D23E-4B5B-BEDE-414BB70A0DA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2855E5-E6B1-4697-B694-DB48698F5AE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B04D367-4E61-47AE-8A4A-98F4794732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01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415C-EFE0-4368-9726-949EB8C5F28B}"/>
              </a:ext>
            </a:extLst>
          </p:cNvPr>
          <p:cNvSpPr>
            <a:spLocks noGrp="1"/>
          </p:cNvSpPr>
          <p:nvPr>
            <p:ph type="ctrTitle"/>
          </p:nvPr>
        </p:nvSpPr>
        <p:spPr>
          <a:xfrm>
            <a:off x="0" y="0"/>
            <a:ext cx="12192000" cy="6857999"/>
          </a:xfrm>
        </p:spPr>
        <p:txBody>
          <a:bodyPr>
            <a:normAutofit/>
          </a:bodyPr>
          <a:lstStyle/>
          <a:p>
            <a:r>
              <a:rPr lang="ar-IQ" sz="8800" b="1" dirty="0"/>
              <a:t>وبالإضافة إلى ذلك ، صنفت البنية التحتية للميناء البحري في سنغافورة على أنها الأفضل في آسيا خلال العقدين المنصرمين.</a:t>
            </a:r>
            <a:endParaRPr lang="en-US" sz="8800" b="1" dirty="0"/>
          </a:p>
        </p:txBody>
      </p:sp>
      <p:sp>
        <p:nvSpPr>
          <p:cNvPr id="3" name="Subtitle 2">
            <a:extLst>
              <a:ext uri="{FF2B5EF4-FFF2-40B4-BE49-F238E27FC236}">
                <a16:creationId xmlns:a16="http://schemas.microsoft.com/office/drawing/2014/main" id="{BE66FD8E-8C73-41C8-8A41-473CEA2B238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9804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7B66-0198-4548-8444-090EA4D28C94}"/>
              </a:ext>
            </a:extLst>
          </p:cNvPr>
          <p:cNvSpPr>
            <a:spLocks noGrp="1"/>
          </p:cNvSpPr>
          <p:nvPr>
            <p:ph type="ctrTitle"/>
          </p:nvPr>
        </p:nvSpPr>
        <p:spPr>
          <a:xfrm>
            <a:off x="0" y="0"/>
            <a:ext cx="12192000" cy="6857999"/>
          </a:xfrm>
        </p:spPr>
        <p:txBody>
          <a:bodyPr>
            <a:normAutofit/>
          </a:bodyPr>
          <a:lstStyle/>
          <a:p>
            <a:r>
              <a:rPr lang="en-US" sz="8000" b="1" dirty="0"/>
              <a:t>The container ports here are the busiest in the world, offering 200 shipping lines with links to some 600 ports in 123 countries.</a:t>
            </a:r>
          </a:p>
        </p:txBody>
      </p:sp>
      <p:sp>
        <p:nvSpPr>
          <p:cNvPr id="3" name="Subtitle 2">
            <a:extLst>
              <a:ext uri="{FF2B5EF4-FFF2-40B4-BE49-F238E27FC236}">
                <a16:creationId xmlns:a16="http://schemas.microsoft.com/office/drawing/2014/main" id="{2D06E9C7-BD02-40D2-8C27-24339019AF1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3524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89E2-F63E-40B7-9CD0-BA2F9ECEF76B}"/>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A11A8CBF-5E69-4FB7-85ED-CAD74E911A49}"/>
              </a:ext>
            </a:extLst>
          </p:cNvPr>
          <p:cNvPicPr>
            <a:picLocks noChangeAspect="1"/>
          </p:cNvPicPr>
          <p:nvPr/>
        </p:nvPicPr>
        <p:blipFill>
          <a:blip r:embed="rId3"/>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B6D4C14A-9289-4142-9A4C-AFE812F5950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6902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A2F0-37B6-480B-84B6-5F9A6AFFA20A}"/>
              </a:ext>
            </a:extLst>
          </p:cNvPr>
          <p:cNvSpPr>
            <a:spLocks noGrp="1"/>
          </p:cNvSpPr>
          <p:nvPr>
            <p:ph type="ctrTitle"/>
          </p:nvPr>
        </p:nvSpPr>
        <p:spPr>
          <a:xfrm>
            <a:off x="0" y="0"/>
            <a:ext cx="12192000" cy="6857999"/>
          </a:xfrm>
        </p:spPr>
        <p:txBody>
          <a:bodyPr>
            <a:normAutofit/>
          </a:bodyPr>
          <a:lstStyle/>
          <a:p>
            <a:r>
              <a:rPr lang="ar-IQ" sz="9600" b="1" dirty="0"/>
              <a:t>وتعد موانئ الحاويات هنا الأكثر ازدحامًا في العالم ، حيث تقدم مئتي خطًا للشحن مع روابط إلى نحو 600 ميناء في 123 دولة.</a:t>
            </a:r>
            <a:endParaRPr lang="en-US" sz="9600" b="1" dirty="0"/>
          </a:p>
        </p:txBody>
      </p:sp>
      <p:sp>
        <p:nvSpPr>
          <p:cNvPr id="3" name="Subtitle 2">
            <a:extLst>
              <a:ext uri="{FF2B5EF4-FFF2-40B4-BE49-F238E27FC236}">
                <a16:creationId xmlns:a16="http://schemas.microsoft.com/office/drawing/2014/main" id="{7BDF1D0E-CDE1-4E4B-A613-91699B3C5D3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127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423C-74D0-42F9-B1D5-0886B9EEF8F4}"/>
              </a:ext>
            </a:extLst>
          </p:cNvPr>
          <p:cNvSpPr>
            <a:spLocks noGrp="1"/>
          </p:cNvSpPr>
          <p:nvPr>
            <p:ph type="ctrTitle"/>
          </p:nvPr>
        </p:nvSpPr>
        <p:spPr>
          <a:xfrm>
            <a:off x="0" y="0"/>
            <a:ext cx="12192000" cy="6857999"/>
          </a:xfrm>
        </p:spPr>
        <p:txBody>
          <a:bodyPr>
            <a:normAutofit/>
          </a:bodyPr>
          <a:lstStyle/>
          <a:p>
            <a:r>
              <a:rPr lang="en-US" sz="7200" b="1" dirty="0"/>
              <a:t>According to Singapore’s Economic Development Board (EDB), 80 out of the world’s top 100 tech firms have operations in the city, and they are increasing investments. </a:t>
            </a:r>
          </a:p>
        </p:txBody>
      </p:sp>
      <p:sp>
        <p:nvSpPr>
          <p:cNvPr id="3" name="Subtitle 2">
            <a:extLst>
              <a:ext uri="{FF2B5EF4-FFF2-40B4-BE49-F238E27FC236}">
                <a16:creationId xmlns:a16="http://schemas.microsoft.com/office/drawing/2014/main" id="{25B592AE-F9E0-46BE-8A98-B21327B685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67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2A40-0D23-4CEC-8590-289F9FF4AFB7}"/>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A579E156-BB70-462B-9144-FBD364F32368}"/>
              </a:ext>
            </a:extLst>
          </p:cNvPr>
          <p:cNvPicPr>
            <a:picLocks noChangeAspect="1"/>
          </p:cNvPicPr>
          <p:nvPr/>
        </p:nvPicPr>
        <p:blipFill>
          <a:blip r:embed="rId3"/>
          <a:stretch>
            <a:fillRect/>
          </a:stretch>
        </p:blipFill>
        <p:spPr>
          <a:xfrm>
            <a:off x="4705350" y="0"/>
            <a:ext cx="7486650" cy="6858000"/>
          </a:xfrm>
          <a:prstGeom prst="rect">
            <a:avLst/>
          </a:prstGeom>
        </p:spPr>
      </p:pic>
      <p:sp>
        <p:nvSpPr>
          <p:cNvPr id="3" name="Subtitle 2">
            <a:extLst>
              <a:ext uri="{FF2B5EF4-FFF2-40B4-BE49-F238E27FC236}">
                <a16:creationId xmlns:a16="http://schemas.microsoft.com/office/drawing/2014/main" id="{546DDEB1-9013-45D4-9162-300C7070A11F}"/>
              </a:ext>
            </a:extLst>
          </p:cNvPr>
          <p:cNvSpPr>
            <a:spLocks noGrp="1"/>
          </p:cNvSpPr>
          <p:nvPr>
            <p:ph type="subTitle" idx="1"/>
          </p:nvPr>
        </p:nvSpPr>
        <p:spPr>
          <a:xfrm>
            <a:off x="0" y="0"/>
            <a:ext cx="4705350" cy="6858000"/>
          </a:xfrm>
        </p:spPr>
        <p:txBody>
          <a:bodyPr>
            <a:normAutofit/>
          </a:bodyPr>
          <a:lstStyle/>
          <a:p>
            <a:r>
              <a:rPr lang="en-US" sz="6000" b="1" dirty="0"/>
              <a:t>Economic Development Board </a:t>
            </a:r>
          </a:p>
        </p:txBody>
      </p:sp>
    </p:spTree>
    <p:extLst>
      <p:ext uri="{BB962C8B-B14F-4D97-AF65-F5344CB8AC3E}">
        <p14:creationId xmlns:p14="http://schemas.microsoft.com/office/powerpoint/2010/main" val="94771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42C7-6F14-4029-A1A8-A7DCFAFE4711}"/>
              </a:ext>
            </a:extLst>
          </p:cNvPr>
          <p:cNvSpPr>
            <a:spLocks noGrp="1"/>
          </p:cNvSpPr>
          <p:nvPr>
            <p:ph type="ctrTitle"/>
          </p:nvPr>
        </p:nvSpPr>
        <p:spPr>
          <a:xfrm>
            <a:off x="0" y="1"/>
            <a:ext cx="12192000" cy="6858000"/>
          </a:xfrm>
        </p:spPr>
        <p:txBody>
          <a:bodyPr>
            <a:normAutofit/>
          </a:bodyPr>
          <a:lstStyle/>
          <a:p>
            <a:r>
              <a:rPr lang="ar-IQ" sz="7200" b="1" dirty="0"/>
              <a:t>ووفقا لمجلس التنمية الاقتصادية في سنغافورة / مجلس سنغافورة للتنمية الاقتصادية، فان ثمانين من بين أكبرمئة شركة تكنولوجيا في العالم لديها نشاطات / تعاملات تجارية في المدينة ، وهي تعمل على زيادة الاستثمارات. </a:t>
            </a:r>
            <a:endParaRPr lang="en-US" sz="7200" b="1" dirty="0"/>
          </a:p>
        </p:txBody>
      </p:sp>
      <p:sp>
        <p:nvSpPr>
          <p:cNvPr id="3" name="Subtitle 2">
            <a:extLst>
              <a:ext uri="{FF2B5EF4-FFF2-40B4-BE49-F238E27FC236}">
                <a16:creationId xmlns:a16="http://schemas.microsoft.com/office/drawing/2014/main" id="{30174422-B91D-47A4-97DD-DCF9087CF6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1882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22EF-163A-4BE1-9A33-2ED9D840D021}"/>
              </a:ext>
            </a:extLst>
          </p:cNvPr>
          <p:cNvSpPr>
            <a:spLocks noGrp="1"/>
          </p:cNvSpPr>
          <p:nvPr>
            <p:ph type="ctrTitle"/>
          </p:nvPr>
        </p:nvSpPr>
        <p:spPr>
          <a:xfrm>
            <a:off x="0" y="0"/>
            <a:ext cx="12192000" cy="6857999"/>
          </a:xfrm>
        </p:spPr>
        <p:txBody>
          <a:bodyPr>
            <a:normAutofit/>
          </a:bodyPr>
          <a:lstStyle/>
          <a:p>
            <a:r>
              <a:rPr lang="en-US" sz="5400" b="1" dirty="0">
                <a:latin typeface="Times New Roman" panose="02020603050405020304" pitchFamily="18" charset="0"/>
                <a:cs typeface="Times New Roman" panose="02020603050405020304" pitchFamily="18" charset="0"/>
              </a:rPr>
              <a:t>It’s no secret anymore that this is an Asian century. The emerging economies of India, China and other South-east Asian nations have ensured that an increasing number of companies are moving in this region to take advantage of large domestic markets, cheap </a:t>
            </a:r>
            <a:r>
              <a:rPr lang="en-US" sz="5400" b="1" dirty="0" err="1">
                <a:latin typeface="Times New Roman" panose="02020603050405020304" pitchFamily="18" charset="0"/>
                <a:cs typeface="Times New Roman" panose="02020603050405020304" pitchFamily="18" charset="0"/>
              </a:rPr>
              <a:t>labour</a:t>
            </a:r>
            <a:r>
              <a:rPr lang="en-US" sz="5400" b="1" dirty="0">
                <a:latin typeface="Times New Roman" panose="02020603050405020304" pitchFamily="18" charset="0"/>
                <a:cs typeface="Times New Roman" panose="02020603050405020304" pitchFamily="18" charset="0"/>
              </a:rPr>
              <a:t> availability and booming infrastructure.</a:t>
            </a:r>
          </a:p>
        </p:txBody>
      </p:sp>
      <p:sp>
        <p:nvSpPr>
          <p:cNvPr id="3" name="Subtitle 2">
            <a:extLst>
              <a:ext uri="{FF2B5EF4-FFF2-40B4-BE49-F238E27FC236}">
                <a16:creationId xmlns:a16="http://schemas.microsoft.com/office/drawing/2014/main" id="{2AE0C439-2883-40D3-ABBA-4DABA326CEE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016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E673-A06A-4D2B-9E5A-9BBA5630E4AF}"/>
              </a:ext>
            </a:extLst>
          </p:cNvPr>
          <p:cNvSpPr>
            <a:spLocks noGrp="1"/>
          </p:cNvSpPr>
          <p:nvPr>
            <p:ph type="ctrTitle"/>
          </p:nvPr>
        </p:nvSpPr>
        <p:spPr>
          <a:xfrm>
            <a:off x="0" y="0"/>
            <a:ext cx="12192000" cy="6857999"/>
          </a:xfrm>
        </p:spPr>
        <p:txBody>
          <a:bodyPr>
            <a:normAutofit/>
          </a:bodyPr>
          <a:lstStyle/>
          <a:p>
            <a:r>
              <a:rPr lang="en-US" sz="8000" b="1" dirty="0"/>
              <a:t>The 2017 Bloomberg Innovation Index ranks Singapore number 6 in the world, just ahead of Japan and the U.S., while China comes in at number 21.</a:t>
            </a:r>
          </a:p>
        </p:txBody>
      </p:sp>
      <p:sp>
        <p:nvSpPr>
          <p:cNvPr id="3" name="Subtitle 2">
            <a:extLst>
              <a:ext uri="{FF2B5EF4-FFF2-40B4-BE49-F238E27FC236}">
                <a16:creationId xmlns:a16="http://schemas.microsoft.com/office/drawing/2014/main" id="{78837FC8-5F59-4EA4-B254-E03847EEC48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454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7D738C-8268-4B90-8E98-68031943F568}"/>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541934-942D-4FA7-B533-34D691227A6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CBFDECA-C292-48DD-8220-8A9FDF81973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172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2C4D4-0701-43AA-95E1-A97E219918C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3B23C4-6269-4835-9555-D267BF1FF98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B267B68-AFD8-486D-9E72-E53C4DBB61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3744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930E-B3C6-480B-9C4F-4A60C57CF59F}"/>
              </a:ext>
            </a:extLst>
          </p:cNvPr>
          <p:cNvSpPr>
            <a:spLocks noGrp="1"/>
          </p:cNvSpPr>
          <p:nvPr>
            <p:ph type="ctrTitle"/>
          </p:nvPr>
        </p:nvSpPr>
        <p:spPr>
          <a:xfrm>
            <a:off x="0" y="0"/>
            <a:ext cx="12192000" cy="6857999"/>
          </a:xfrm>
        </p:spPr>
        <p:txBody>
          <a:bodyPr>
            <a:normAutofit/>
          </a:bodyPr>
          <a:lstStyle/>
          <a:p>
            <a:r>
              <a:rPr lang="ar-IQ" sz="8000" b="1" dirty="0"/>
              <a:t>ويصنف مؤشر بلومبيرج للإبداع لعام 2017 سنغافورة في المرتبة السادسة عالميا ، متفوقة على اليابان والولايات المتحدة ، في حين تأتي الصين في المرتبة الحادية والعشرين.</a:t>
            </a:r>
            <a:endParaRPr lang="en-US" sz="8000" b="1" dirty="0"/>
          </a:p>
        </p:txBody>
      </p:sp>
      <p:sp>
        <p:nvSpPr>
          <p:cNvPr id="3" name="Subtitle 2">
            <a:extLst>
              <a:ext uri="{FF2B5EF4-FFF2-40B4-BE49-F238E27FC236}">
                <a16:creationId xmlns:a16="http://schemas.microsoft.com/office/drawing/2014/main" id="{D8C755B6-25EB-4593-BE21-0F0E8CAB82D6}"/>
              </a:ext>
            </a:extLst>
          </p:cNvPr>
          <p:cNvSpPr>
            <a:spLocks noGrp="1"/>
          </p:cNvSpPr>
          <p:nvPr>
            <p:ph type="subTitle" idx="1"/>
          </p:nvPr>
        </p:nvSpPr>
        <p:spPr>
          <a:xfrm flipV="1">
            <a:off x="1524000" y="6857998"/>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8170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21DB-BE61-4FD9-8816-B403CFF6CCD4}"/>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85BAA338-C8A1-48D0-897E-410F16355FE7}"/>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6A7AC90-FC78-40F7-AADA-5B75C42123C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7420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7674D-B94C-4802-AA9B-11E2745AAB4E}"/>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FE8C44-4086-4EB4-B4E5-59A5750DDB6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A2BC5E0-8F7A-4F4B-8473-3E4C2C944A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855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4B0C-E697-4EA7-90CE-441E90209BD7}"/>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CA05A9BA-0890-4268-B767-64BDECD8E372}"/>
              </a:ext>
            </a:extLst>
          </p:cNvPr>
          <p:cNvPicPr>
            <a:picLocks noChangeAspect="1"/>
          </p:cNvPicPr>
          <p:nvPr/>
        </p:nvPicPr>
        <p:blipFill>
          <a:blip r:embed="rId3"/>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D36419DB-9436-4807-91CE-BA9061C6335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564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EA1848-B4AB-4136-AAAB-2FAC23CC9E3C}"/>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5D9B850-1DF9-4613-9B4D-AAC2ACFDECDA}"/>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81DEF0-117E-499E-B8C2-9F7581D95D0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184D6AE-DD84-4C0F-BE76-F59542107E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66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FEB0-EC81-4E00-81C6-31F0140A788D}"/>
              </a:ext>
            </a:extLst>
          </p:cNvPr>
          <p:cNvSpPr>
            <a:spLocks noGrp="1"/>
          </p:cNvSpPr>
          <p:nvPr>
            <p:ph type="ctrTitle"/>
          </p:nvPr>
        </p:nvSpPr>
        <p:spPr>
          <a:xfrm>
            <a:off x="0" y="0"/>
            <a:ext cx="12192000" cy="6857999"/>
          </a:xfrm>
        </p:spPr>
        <p:txBody>
          <a:bodyPr>
            <a:normAutofit/>
          </a:bodyPr>
          <a:lstStyle/>
          <a:p>
            <a:r>
              <a:rPr lang="ar-IQ" dirty="0"/>
              <a:t>ليس سرا بعد الآن / لم يعد سرا أن هذا قرن آسيوي. وقد ضمنت الاقتصادات الناشئة في الهند والصين ودول جنوب شرق آسيا الأخرى أن عددا متزايدا من الشركات تتحرك / تواصل تحركاتها في هذه المنطقة للاستفادة من الأسواق المحلية الكبيرة ، وتوفر العمالة الرخيصة والبنية التحتية المزدهرة.</a:t>
            </a:r>
            <a:endParaRPr lang="en-US" dirty="0"/>
          </a:p>
        </p:txBody>
      </p:sp>
      <p:sp>
        <p:nvSpPr>
          <p:cNvPr id="3" name="Subtitle 2">
            <a:extLst>
              <a:ext uri="{FF2B5EF4-FFF2-40B4-BE49-F238E27FC236}">
                <a16:creationId xmlns:a16="http://schemas.microsoft.com/office/drawing/2014/main" id="{45E7204F-6590-4622-82DC-620408987B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551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8BD-0089-461F-A3DF-7F534204B4BE}"/>
              </a:ext>
            </a:extLst>
          </p:cNvPr>
          <p:cNvSpPr>
            <a:spLocks noGrp="1"/>
          </p:cNvSpPr>
          <p:nvPr>
            <p:ph type="ctrTitle"/>
          </p:nvPr>
        </p:nvSpPr>
        <p:spPr>
          <a:xfrm>
            <a:off x="0" y="0"/>
            <a:ext cx="12192000" cy="6857999"/>
          </a:xfrm>
        </p:spPr>
        <p:txBody>
          <a:bodyPr>
            <a:normAutofit fontScale="90000"/>
          </a:bodyPr>
          <a:lstStyle/>
          <a:p>
            <a:r>
              <a:rPr lang="en-US" b="1" dirty="0"/>
              <a:t>The city-state of Singapore provides the most conducive environment for companies looking to expand in the region. It is home to the world’s top companies across all industries, in part, due to its location in the heart of South-east Asia and close proximity to emerging markets of India and China. </a:t>
            </a:r>
            <a:br>
              <a:rPr lang="en-US" b="1" dirty="0"/>
            </a:br>
            <a:br>
              <a:rPr lang="en-US" dirty="0"/>
            </a:br>
            <a:endParaRPr lang="en-US" dirty="0"/>
          </a:p>
        </p:txBody>
      </p:sp>
      <p:sp>
        <p:nvSpPr>
          <p:cNvPr id="3" name="Subtitle 2">
            <a:extLst>
              <a:ext uri="{FF2B5EF4-FFF2-40B4-BE49-F238E27FC236}">
                <a16:creationId xmlns:a16="http://schemas.microsoft.com/office/drawing/2014/main" id="{24022A25-6437-4B93-8617-8495E210328F}"/>
              </a:ext>
            </a:extLst>
          </p:cNvPr>
          <p:cNvSpPr>
            <a:spLocks noGrp="1"/>
          </p:cNvSpPr>
          <p:nvPr>
            <p:ph type="subTitle" idx="1"/>
          </p:nvPr>
        </p:nvSpPr>
        <p:spPr>
          <a:xfrm>
            <a:off x="1524000" y="6857997"/>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0176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7371-7E55-44E9-B3B3-AFEA3C628609}"/>
              </a:ext>
            </a:extLst>
          </p:cNvPr>
          <p:cNvSpPr>
            <a:spLocks noGrp="1"/>
          </p:cNvSpPr>
          <p:nvPr>
            <p:ph type="ctrTitle"/>
          </p:nvPr>
        </p:nvSpPr>
        <p:spPr>
          <a:xfrm>
            <a:off x="0" y="0"/>
            <a:ext cx="12192000" cy="2257425"/>
          </a:xfrm>
        </p:spPr>
        <p:txBody>
          <a:bodyPr/>
          <a:lstStyle/>
          <a:p>
            <a:r>
              <a:rPr lang="en-US" sz="7200" b="1">
                <a:solidFill>
                  <a:srgbClr val="FF0000"/>
                </a:solidFill>
              </a:rPr>
              <a:t>City </a:t>
            </a:r>
            <a:r>
              <a:rPr lang="en-US" sz="7200" b="1" dirty="0">
                <a:solidFill>
                  <a:srgbClr val="FF0000"/>
                </a:solidFill>
              </a:rPr>
              <a:t>– States:</a:t>
            </a:r>
            <a:br>
              <a:rPr lang="en-US" dirty="0"/>
            </a:br>
            <a:endParaRPr lang="en-US" dirty="0"/>
          </a:p>
        </p:txBody>
      </p:sp>
      <p:sp>
        <p:nvSpPr>
          <p:cNvPr id="3" name="Subtitle 2">
            <a:extLst>
              <a:ext uri="{FF2B5EF4-FFF2-40B4-BE49-F238E27FC236}">
                <a16:creationId xmlns:a16="http://schemas.microsoft.com/office/drawing/2014/main" id="{E670C369-D417-4481-AC84-0EA98494B2D5}"/>
              </a:ext>
            </a:extLst>
          </p:cNvPr>
          <p:cNvSpPr>
            <a:spLocks noGrp="1"/>
          </p:cNvSpPr>
          <p:nvPr>
            <p:ph type="subTitle" idx="1"/>
          </p:nvPr>
        </p:nvSpPr>
        <p:spPr>
          <a:xfrm>
            <a:off x="0" y="1385888"/>
            <a:ext cx="12192000" cy="5472112"/>
          </a:xfrm>
        </p:spPr>
        <p:txBody>
          <a:bodyPr>
            <a:normAutofit fontScale="92500" lnSpcReduction="20000"/>
          </a:bodyPr>
          <a:lstStyle/>
          <a:p>
            <a:r>
              <a:rPr lang="en-US" sz="6600" b="1" dirty="0">
                <a:solidFill>
                  <a:srgbClr val="0070C0"/>
                </a:solidFill>
              </a:rPr>
              <a:t>Singapore, Monaco, Vatican City</a:t>
            </a:r>
          </a:p>
          <a:p>
            <a:r>
              <a:rPr lang="en-US" sz="6600" b="1" dirty="0"/>
              <a:t>A number of other small states share similar characteristics, and therefore are sometimes also cited as modern city-states</a:t>
            </a:r>
          </a:p>
          <a:p>
            <a:r>
              <a:rPr lang="en-US" sz="6600" b="1" dirty="0">
                <a:solidFill>
                  <a:srgbClr val="0070C0"/>
                </a:solidFill>
              </a:rPr>
              <a:t>Qatar, Brunei, Kuwait, Bahrain, and Malta</a:t>
            </a:r>
          </a:p>
        </p:txBody>
      </p:sp>
      <p:sp>
        <p:nvSpPr>
          <p:cNvPr id="5" name="Rectangle 4">
            <a:extLst>
              <a:ext uri="{FF2B5EF4-FFF2-40B4-BE49-F238E27FC236}">
                <a16:creationId xmlns:a16="http://schemas.microsoft.com/office/drawing/2014/main" id="{6C1B78EB-E8C6-4922-A50C-B934369DA429}"/>
              </a:ext>
            </a:extLst>
          </p:cNvPr>
          <p:cNvSpPr/>
          <p:nvPr/>
        </p:nvSpPr>
        <p:spPr>
          <a:xfrm>
            <a:off x="5537642"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300767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543</Words>
  <Application>Microsoft Office PowerPoint</Application>
  <PresentationFormat>Widescreen</PresentationFormat>
  <Paragraphs>23</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Why Singapore is Preferred by Foreign Companies</vt:lpstr>
      <vt:lpstr>لماذا تفضل الشركات الأجنبية سنغافورة السبب وراء تفضيل الشركات الاجنبية سنغافورة </vt:lpstr>
      <vt:lpstr>It’s no secret anymore that this is an Asian century. The emerging economies of India, China and other South-east Asian nations have ensured that an increasing number of companies are moving in this region to take advantage of large domestic markets, cheap labour availability and booming infrastructure.</vt:lpstr>
      <vt:lpstr>PowerPoint Presentation</vt:lpstr>
      <vt:lpstr>PowerPoint Presentation</vt:lpstr>
      <vt:lpstr>PowerPoint Presentation</vt:lpstr>
      <vt:lpstr>ليس سرا بعد الآن / لم يعد سرا أن هذا قرن آسيوي. وقد ضمنت الاقتصادات الناشئة في الهند والصين ودول جنوب شرق آسيا الأخرى أن عددا متزايدا من الشركات تتحرك / تواصل تحركاتها في هذه المنطقة للاستفادة من الأسواق المحلية الكبيرة ، وتوفر العمالة الرخيصة والبنية التحتية المزدهرة.</vt:lpstr>
      <vt:lpstr>The city-state of Singapore provides the most conducive environment for companies looking to expand in the region. It is home to the world’s top companies across all industries, in part, due to its location in the heart of South-east Asia and close proximity to emerging markets of India and China.   </vt:lpstr>
      <vt:lpstr>City – States: </vt:lpstr>
      <vt:lpstr>PowerPoint Presentation</vt:lpstr>
      <vt:lpstr>هذا وتوفر مدينة / دولة المدينة / الدولة الصغيرة سنغافورة – اكثر بيئة ملائمة للشركات التي تتطلع إلى التوسع في المنطقة. فهي موطن لأكبر الشركات العالمية في جميع الصناعات ، ويعزى ذلك جزئيا الى موقعها في قلب جنوب شرق آسيا وقربها من الأسواق الناشئة في الهند والصين.</vt:lpstr>
      <vt:lpstr>It’s Changi International Airport serves over 80 international airlines with connections to more than 330 cities, along with hosting many leading logistics firms such as UPS and FedEx.</vt:lpstr>
      <vt:lpstr>PowerPoint Presentation</vt:lpstr>
      <vt:lpstr>PowerPoint Presentation</vt:lpstr>
      <vt:lpstr>PowerPoint Presentation</vt:lpstr>
      <vt:lpstr>PowerPoint Presentation</vt:lpstr>
      <vt:lpstr>UPS delivery vehicle in 1921</vt:lpstr>
      <vt:lpstr>PowerPoint Presentation</vt:lpstr>
      <vt:lpstr>PowerPoint Presentation</vt:lpstr>
      <vt:lpstr>ويحتضن مطار شانغي الدولي أكثر من ثمانين شركة طيران دولية مع رحلات تربط البلاد بأكثر من 330 مدينة ، فضلا عن استضافة العديد من شركات الخدمات اللوجستية الرائدة / البارزة مثل يو بي اس وفيديكس</vt:lpstr>
      <vt:lpstr>Additionally, Singapore’s seaport infrastructure has been ranked the best in Asia for the past two decades. </vt:lpstr>
      <vt:lpstr>PowerPoint Presentation</vt:lpstr>
      <vt:lpstr>وبالإضافة إلى ذلك ، صنفت البنية التحتية للميناء البحري في سنغافورة على أنها الأفضل في آسيا خلال العقدين المنصرمين.</vt:lpstr>
      <vt:lpstr>The container ports here are the busiest in the world, offering 200 shipping lines with links to some 600 ports in 123 countries.</vt:lpstr>
      <vt:lpstr>PowerPoint Presentation</vt:lpstr>
      <vt:lpstr>وتعد موانئ الحاويات هنا الأكثر ازدحامًا في العالم ، حيث تقدم مئتي خطًا للشحن مع روابط إلى نحو 600 ميناء في 123 دولة.</vt:lpstr>
      <vt:lpstr>According to Singapore’s Economic Development Board (EDB), 80 out of the world’s top 100 tech firms have operations in the city, and they are increasing investments. </vt:lpstr>
      <vt:lpstr>PowerPoint Presentation</vt:lpstr>
      <vt:lpstr>ووفقا لمجلس التنمية الاقتصادية في سنغافورة / مجلس سنغافورة للتنمية الاقتصادية، فان ثمانين من بين أكبرمئة شركة تكنولوجيا في العالم لديها نشاطات / تعاملات تجارية في المدينة ، وهي تعمل على زيادة الاستثمارات. </vt:lpstr>
      <vt:lpstr>The 2017 Bloomberg Innovation Index ranks Singapore number 6 in the world, just ahead of Japan and the U.S., while China comes in at number 21.</vt:lpstr>
      <vt:lpstr>PowerPoint Presentation</vt:lpstr>
      <vt:lpstr>PowerPoint Presentation</vt:lpstr>
      <vt:lpstr>ويصنف مؤشر بلومبيرج للإبداع لعام 2017 سنغافورة في المرتبة السادسة عالميا ، متفوقة على اليابان والولايات المتحدة ، في حين تأتي الصين في المرتبة الحادية والعشرين.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Singapore is Preferred by Foreign Companies</dc:title>
  <dc:creator>Noona</dc:creator>
  <cp:lastModifiedBy>Noona</cp:lastModifiedBy>
  <cp:revision>75</cp:revision>
  <dcterms:created xsi:type="dcterms:W3CDTF">2019-03-06T14:01:38Z</dcterms:created>
  <dcterms:modified xsi:type="dcterms:W3CDTF">2019-03-16T09:01:19Z</dcterms:modified>
</cp:coreProperties>
</file>