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67" r:id="rId17"/>
    <p:sldId id="272" r:id="rId18"/>
    <p:sldId id="273" r:id="rId19"/>
    <p:sldId id="274" r:id="rId20"/>
    <p:sldId id="275" r:id="rId21"/>
    <p:sldId id="276" r:id="rId22"/>
    <p:sldId id="277" r:id="rId23"/>
    <p:sldId id="278" r:id="rId24"/>
    <p:sldId id="279" r:id="rId25"/>
    <p:sldId id="281" r:id="rId26"/>
    <p:sldId id="280" r:id="rId27"/>
    <p:sldId id="282" r:id="rId28"/>
    <p:sldId id="284" r:id="rId29"/>
    <p:sldId id="285" r:id="rId30"/>
    <p:sldId id="286" r:id="rId31"/>
    <p:sldId id="283"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1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06D8-B938-4A0E-845D-208D041402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280C62-81FE-4E8A-962B-6FCE788693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F579DF-7F05-4C68-9143-BBC1607C8C3D}"/>
              </a:ext>
            </a:extLst>
          </p:cNvPr>
          <p:cNvSpPr>
            <a:spLocks noGrp="1"/>
          </p:cNvSpPr>
          <p:nvPr>
            <p:ph type="dt" sz="half" idx="10"/>
          </p:nvPr>
        </p:nvSpPr>
        <p:spPr/>
        <p:txBody>
          <a:bodyPr/>
          <a:lstStyle/>
          <a:p>
            <a:fld id="{97BCBF5A-98A0-4FDF-9CA6-BCF2EA76C819}" type="datetimeFigureOut">
              <a:rPr lang="en-US" smtClean="0"/>
              <a:t>3/2/2019</a:t>
            </a:fld>
            <a:endParaRPr lang="en-US"/>
          </a:p>
        </p:txBody>
      </p:sp>
      <p:sp>
        <p:nvSpPr>
          <p:cNvPr id="5" name="Footer Placeholder 4">
            <a:extLst>
              <a:ext uri="{FF2B5EF4-FFF2-40B4-BE49-F238E27FC236}">
                <a16:creationId xmlns:a16="http://schemas.microsoft.com/office/drawing/2014/main" id="{6D6D3E73-BDAF-4A05-813D-5BCB4FAF6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1539F-EF58-4585-8331-BA3299D95CA7}"/>
              </a:ext>
            </a:extLst>
          </p:cNvPr>
          <p:cNvSpPr>
            <a:spLocks noGrp="1"/>
          </p:cNvSpPr>
          <p:nvPr>
            <p:ph type="sldNum" sz="quarter" idx="12"/>
          </p:nvPr>
        </p:nvSpPr>
        <p:spPr/>
        <p:txBody>
          <a:bodyPr/>
          <a:lstStyle/>
          <a:p>
            <a:fld id="{23DDA711-56AE-4DEB-BF7C-BC61A48678FC}" type="slidenum">
              <a:rPr lang="en-US" smtClean="0"/>
              <a:t>‹#›</a:t>
            </a:fld>
            <a:endParaRPr lang="en-US"/>
          </a:p>
        </p:txBody>
      </p:sp>
    </p:spTree>
    <p:extLst>
      <p:ext uri="{BB962C8B-B14F-4D97-AF65-F5344CB8AC3E}">
        <p14:creationId xmlns:p14="http://schemas.microsoft.com/office/powerpoint/2010/main" val="373746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D820-436A-4BFA-B68D-6CAE8342EE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BD04B7-4305-40AB-A034-82FB38D466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627D7-87F7-4F25-9F72-F155E66D617F}"/>
              </a:ext>
            </a:extLst>
          </p:cNvPr>
          <p:cNvSpPr>
            <a:spLocks noGrp="1"/>
          </p:cNvSpPr>
          <p:nvPr>
            <p:ph type="dt" sz="half" idx="10"/>
          </p:nvPr>
        </p:nvSpPr>
        <p:spPr/>
        <p:txBody>
          <a:bodyPr/>
          <a:lstStyle/>
          <a:p>
            <a:fld id="{97BCBF5A-98A0-4FDF-9CA6-BCF2EA76C819}" type="datetimeFigureOut">
              <a:rPr lang="en-US" smtClean="0"/>
              <a:t>3/2/2019</a:t>
            </a:fld>
            <a:endParaRPr lang="en-US"/>
          </a:p>
        </p:txBody>
      </p:sp>
      <p:sp>
        <p:nvSpPr>
          <p:cNvPr id="5" name="Footer Placeholder 4">
            <a:extLst>
              <a:ext uri="{FF2B5EF4-FFF2-40B4-BE49-F238E27FC236}">
                <a16:creationId xmlns:a16="http://schemas.microsoft.com/office/drawing/2014/main" id="{EE371849-E288-42D2-80AC-E481E6FAE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C3552-CF14-42E1-8F1C-E66C4E597E9C}"/>
              </a:ext>
            </a:extLst>
          </p:cNvPr>
          <p:cNvSpPr>
            <a:spLocks noGrp="1"/>
          </p:cNvSpPr>
          <p:nvPr>
            <p:ph type="sldNum" sz="quarter" idx="12"/>
          </p:nvPr>
        </p:nvSpPr>
        <p:spPr/>
        <p:txBody>
          <a:bodyPr/>
          <a:lstStyle/>
          <a:p>
            <a:fld id="{23DDA711-56AE-4DEB-BF7C-BC61A48678FC}" type="slidenum">
              <a:rPr lang="en-US" smtClean="0"/>
              <a:t>‹#›</a:t>
            </a:fld>
            <a:endParaRPr lang="en-US"/>
          </a:p>
        </p:txBody>
      </p:sp>
    </p:spTree>
    <p:extLst>
      <p:ext uri="{BB962C8B-B14F-4D97-AF65-F5344CB8AC3E}">
        <p14:creationId xmlns:p14="http://schemas.microsoft.com/office/powerpoint/2010/main" val="103577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C3A125-4D30-4301-86A3-71E162234B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09D8D-B297-4E9C-A6EB-0FE0EDACF61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1AB42-F300-4882-AC70-840835EC097B}"/>
              </a:ext>
            </a:extLst>
          </p:cNvPr>
          <p:cNvSpPr>
            <a:spLocks noGrp="1"/>
          </p:cNvSpPr>
          <p:nvPr>
            <p:ph type="dt" sz="half" idx="10"/>
          </p:nvPr>
        </p:nvSpPr>
        <p:spPr/>
        <p:txBody>
          <a:bodyPr/>
          <a:lstStyle/>
          <a:p>
            <a:fld id="{97BCBF5A-98A0-4FDF-9CA6-BCF2EA76C819}" type="datetimeFigureOut">
              <a:rPr lang="en-US" smtClean="0"/>
              <a:t>3/2/2019</a:t>
            </a:fld>
            <a:endParaRPr lang="en-US"/>
          </a:p>
        </p:txBody>
      </p:sp>
      <p:sp>
        <p:nvSpPr>
          <p:cNvPr id="5" name="Footer Placeholder 4">
            <a:extLst>
              <a:ext uri="{FF2B5EF4-FFF2-40B4-BE49-F238E27FC236}">
                <a16:creationId xmlns:a16="http://schemas.microsoft.com/office/drawing/2014/main" id="{08301652-B42D-4B30-9582-75D929C7C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C689B-9A19-4296-88A4-ADDE48B91C9C}"/>
              </a:ext>
            </a:extLst>
          </p:cNvPr>
          <p:cNvSpPr>
            <a:spLocks noGrp="1"/>
          </p:cNvSpPr>
          <p:nvPr>
            <p:ph type="sldNum" sz="quarter" idx="12"/>
          </p:nvPr>
        </p:nvSpPr>
        <p:spPr/>
        <p:txBody>
          <a:bodyPr/>
          <a:lstStyle/>
          <a:p>
            <a:fld id="{23DDA711-56AE-4DEB-BF7C-BC61A48678FC}" type="slidenum">
              <a:rPr lang="en-US" smtClean="0"/>
              <a:t>‹#›</a:t>
            </a:fld>
            <a:endParaRPr lang="en-US"/>
          </a:p>
        </p:txBody>
      </p:sp>
    </p:spTree>
    <p:extLst>
      <p:ext uri="{BB962C8B-B14F-4D97-AF65-F5344CB8AC3E}">
        <p14:creationId xmlns:p14="http://schemas.microsoft.com/office/powerpoint/2010/main" val="120926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E5FF-C24A-4EBE-B5F3-EB4C15C483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5364F-FB32-4F7D-83F4-7CC8CEC70B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C1D40-394B-49E3-B101-2BC19530C99D}"/>
              </a:ext>
            </a:extLst>
          </p:cNvPr>
          <p:cNvSpPr>
            <a:spLocks noGrp="1"/>
          </p:cNvSpPr>
          <p:nvPr>
            <p:ph type="dt" sz="half" idx="10"/>
          </p:nvPr>
        </p:nvSpPr>
        <p:spPr/>
        <p:txBody>
          <a:bodyPr/>
          <a:lstStyle/>
          <a:p>
            <a:fld id="{97BCBF5A-98A0-4FDF-9CA6-BCF2EA76C819}" type="datetimeFigureOut">
              <a:rPr lang="en-US" smtClean="0"/>
              <a:t>3/2/2019</a:t>
            </a:fld>
            <a:endParaRPr lang="en-US"/>
          </a:p>
        </p:txBody>
      </p:sp>
      <p:sp>
        <p:nvSpPr>
          <p:cNvPr id="5" name="Footer Placeholder 4">
            <a:extLst>
              <a:ext uri="{FF2B5EF4-FFF2-40B4-BE49-F238E27FC236}">
                <a16:creationId xmlns:a16="http://schemas.microsoft.com/office/drawing/2014/main" id="{C2921FA9-D0B8-45D3-BD5A-78E257E8C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85B31-911C-447F-A417-663506DBF157}"/>
              </a:ext>
            </a:extLst>
          </p:cNvPr>
          <p:cNvSpPr>
            <a:spLocks noGrp="1"/>
          </p:cNvSpPr>
          <p:nvPr>
            <p:ph type="sldNum" sz="quarter" idx="12"/>
          </p:nvPr>
        </p:nvSpPr>
        <p:spPr/>
        <p:txBody>
          <a:bodyPr/>
          <a:lstStyle/>
          <a:p>
            <a:fld id="{23DDA711-56AE-4DEB-BF7C-BC61A48678FC}" type="slidenum">
              <a:rPr lang="en-US" smtClean="0"/>
              <a:t>‹#›</a:t>
            </a:fld>
            <a:endParaRPr lang="en-US"/>
          </a:p>
        </p:txBody>
      </p:sp>
    </p:spTree>
    <p:extLst>
      <p:ext uri="{BB962C8B-B14F-4D97-AF65-F5344CB8AC3E}">
        <p14:creationId xmlns:p14="http://schemas.microsoft.com/office/powerpoint/2010/main" val="151619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F22B-C1ED-4592-8093-3C5E5AC891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BFA23-2C79-4F86-8213-AD2C14DCF2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2C3AC0-FDE1-4D79-8923-F44BF9E98639}"/>
              </a:ext>
            </a:extLst>
          </p:cNvPr>
          <p:cNvSpPr>
            <a:spLocks noGrp="1"/>
          </p:cNvSpPr>
          <p:nvPr>
            <p:ph type="dt" sz="half" idx="10"/>
          </p:nvPr>
        </p:nvSpPr>
        <p:spPr/>
        <p:txBody>
          <a:bodyPr/>
          <a:lstStyle/>
          <a:p>
            <a:fld id="{97BCBF5A-98A0-4FDF-9CA6-BCF2EA76C819}" type="datetimeFigureOut">
              <a:rPr lang="en-US" smtClean="0"/>
              <a:t>3/2/2019</a:t>
            </a:fld>
            <a:endParaRPr lang="en-US"/>
          </a:p>
        </p:txBody>
      </p:sp>
      <p:sp>
        <p:nvSpPr>
          <p:cNvPr id="5" name="Footer Placeholder 4">
            <a:extLst>
              <a:ext uri="{FF2B5EF4-FFF2-40B4-BE49-F238E27FC236}">
                <a16:creationId xmlns:a16="http://schemas.microsoft.com/office/drawing/2014/main" id="{E447B5C1-1102-4AD5-A021-ACF6DDCF0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C7E9F-6437-4F94-8073-FC7745226937}"/>
              </a:ext>
            </a:extLst>
          </p:cNvPr>
          <p:cNvSpPr>
            <a:spLocks noGrp="1"/>
          </p:cNvSpPr>
          <p:nvPr>
            <p:ph type="sldNum" sz="quarter" idx="12"/>
          </p:nvPr>
        </p:nvSpPr>
        <p:spPr/>
        <p:txBody>
          <a:bodyPr/>
          <a:lstStyle/>
          <a:p>
            <a:fld id="{23DDA711-56AE-4DEB-BF7C-BC61A48678FC}" type="slidenum">
              <a:rPr lang="en-US" smtClean="0"/>
              <a:t>‹#›</a:t>
            </a:fld>
            <a:endParaRPr lang="en-US"/>
          </a:p>
        </p:txBody>
      </p:sp>
    </p:spTree>
    <p:extLst>
      <p:ext uri="{BB962C8B-B14F-4D97-AF65-F5344CB8AC3E}">
        <p14:creationId xmlns:p14="http://schemas.microsoft.com/office/powerpoint/2010/main" val="386808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4A1E-2019-4B8F-ADEC-E7D527E0F4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17DC62-650C-4F3E-9B60-EDBCB9F3B4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28CD35-C17D-411C-A2BD-15FC59FDEE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3377E9-4C28-4510-A1A2-8199B64FF553}"/>
              </a:ext>
            </a:extLst>
          </p:cNvPr>
          <p:cNvSpPr>
            <a:spLocks noGrp="1"/>
          </p:cNvSpPr>
          <p:nvPr>
            <p:ph type="dt" sz="half" idx="10"/>
          </p:nvPr>
        </p:nvSpPr>
        <p:spPr/>
        <p:txBody>
          <a:bodyPr/>
          <a:lstStyle/>
          <a:p>
            <a:fld id="{97BCBF5A-98A0-4FDF-9CA6-BCF2EA76C819}" type="datetimeFigureOut">
              <a:rPr lang="en-US" smtClean="0"/>
              <a:t>3/2/2019</a:t>
            </a:fld>
            <a:endParaRPr lang="en-US"/>
          </a:p>
        </p:txBody>
      </p:sp>
      <p:sp>
        <p:nvSpPr>
          <p:cNvPr id="6" name="Footer Placeholder 5">
            <a:extLst>
              <a:ext uri="{FF2B5EF4-FFF2-40B4-BE49-F238E27FC236}">
                <a16:creationId xmlns:a16="http://schemas.microsoft.com/office/drawing/2014/main" id="{2D955F98-8E97-4A45-A1F7-F5E389482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BA183-5B2D-4738-AFC8-8EFF9F8B38C4}"/>
              </a:ext>
            </a:extLst>
          </p:cNvPr>
          <p:cNvSpPr>
            <a:spLocks noGrp="1"/>
          </p:cNvSpPr>
          <p:nvPr>
            <p:ph type="sldNum" sz="quarter" idx="12"/>
          </p:nvPr>
        </p:nvSpPr>
        <p:spPr/>
        <p:txBody>
          <a:bodyPr/>
          <a:lstStyle/>
          <a:p>
            <a:fld id="{23DDA711-56AE-4DEB-BF7C-BC61A48678FC}" type="slidenum">
              <a:rPr lang="en-US" smtClean="0"/>
              <a:t>‹#›</a:t>
            </a:fld>
            <a:endParaRPr lang="en-US"/>
          </a:p>
        </p:txBody>
      </p:sp>
    </p:spTree>
    <p:extLst>
      <p:ext uri="{BB962C8B-B14F-4D97-AF65-F5344CB8AC3E}">
        <p14:creationId xmlns:p14="http://schemas.microsoft.com/office/powerpoint/2010/main" val="166471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DD3D-40DA-4258-B595-8D127801AF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255E8B-8D5D-427A-B0D8-73D7CA2B97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FC0EB0-3FE7-4C52-917B-3D2EAE10F4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3CBDB1-09DA-4047-BE79-E5597B5C3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720EA7-0648-4FD1-87D7-32DA4DD4A3B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58EC3B-34A9-47BE-98E2-48006733BA12}"/>
              </a:ext>
            </a:extLst>
          </p:cNvPr>
          <p:cNvSpPr>
            <a:spLocks noGrp="1"/>
          </p:cNvSpPr>
          <p:nvPr>
            <p:ph type="dt" sz="half" idx="10"/>
          </p:nvPr>
        </p:nvSpPr>
        <p:spPr/>
        <p:txBody>
          <a:bodyPr/>
          <a:lstStyle/>
          <a:p>
            <a:fld id="{97BCBF5A-98A0-4FDF-9CA6-BCF2EA76C819}" type="datetimeFigureOut">
              <a:rPr lang="en-US" smtClean="0"/>
              <a:t>3/2/2019</a:t>
            </a:fld>
            <a:endParaRPr lang="en-US"/>
          </a:p>
        </p:txBody>
      </p:sp>
      <p:sp>
        <p:nvSpPr>
          <p:cNvPr id="8" name="Footer Placeholder 7">
            <a:extLst>
              <a:ext uri="{FF2B5EF4-FFF2-40B4-BE49-F238E27FC236}">
                <a16:creationId xmlns:a16="http://schemas.microsoft.com/office/drawing/2014/main" id="{0EF5BF63-02D4-4599-A3D2-061CA3EB01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4C1360-AA12-448F-B756-7162FE9EEAAE}"/>
              </a:ext>
            </a:extLst>
          </p:cNvPr>
          <p:cNvSpPr>
            <a:spLocks noGrp="1"/>
          </p:cNvSpPr>
          <p:nvPr>
            <p:ph type="sldNum" sz="quarter" idx="12"/>
          </p:nvPr>
        </p:nvSpPr>
        <p:spPr/>
        <p:txBody>
          <a:bodyPr/>
          <a:lstStyle/>
          <a:p>
            <a:fld id="{23DDA711-56AE-4DEB-BF7C-BC61A48678FC}" type="slidenum">
              <a:rPr lang="en-US" smtClean="0"/>
              <a:t>‹#›</a:t>
            </a:fld>
            <a:endParaRPr lang="en-US"/>
          </a:p>
        </p:txBody>
      </p:sp>
    </p:spTree>
    <p:extLst>
      <p:ext uri="{BB962C8B-B14F-4D97-AF65-F5344CB8AC3E}">
        <p14:creationId xmlns:p14="http://schemas.microsoft.com/office/powerpoint/2010/main" val="247403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EAA9-0E6B-4BE9-81E0-19BCA56D8B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661808-9059-4386-89C0-E911F4EBF46A}"/>
              </a:ext>
            </a:extLst>
          </p:cNvPr>
          <p:cNvSpPr>
            <a:spLocks noGrp="1"/>
          </p:cNvSpPr>
          <p:nvPr>
            <p:ph type="dt" sz="half" idx="10"/>
          </p:nvPr>
        </p:nvSpPr>
        <p:spPr/>
        <p:txBody>
          <a:bodyPr/>
          <a:lstStyle/>
          <a:p>
            <a:fld id="{97BCBF5A-98A0-4FDF-9CA6-BCF2EA76C819}" type="datetimeFigureOut">
              <a:rPr lang="en-US" smtClean="0"/>
              <a:t>3/2/2019</a:t>
            </a:fld>
            <a:endParaRPr lang="en-US"/>
          </a:p>
        </p:txBody>
      </p:sp>
      <p:sp>
        <p:nvSpPr>
          <p:cNvPr id="4" name="Footer Placeholder 3">
            <a:extLst>
              <a:ext uri="{FF2B5EF4-FFF2-40B4-BE49-F238E27FC236}">
                <a16:creationId xmlns:a16="http://schemas.microsoft.com/office/drawing/2014/main" id="{83AA7B68-861E-42E3-AD01-D15350F0A8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6CEFA9-06D9-4349-9425-16E60F7B8619}"/>
              </a:ext>
            </a:extLst>
          </p:cNvPr>
          <p:cNvSpPr>
            <a:spLocks noGrp="1"/>
          </p:cNvSpPr>
          <p:nvPr>
            <p:ph type="sldNum" sz="quarter" idx="12"/>
          </p:nvPr>
        </p:nvSpPr>
        <p:spPr/>
        <p:txBody>
          <a:bodyPr/>
          <a:lstStyle/>
          <a:p>
            <a:fld id="{23DDA711-56AE-4DEB-BF7C-BC61A48678FC}" type="slidenum">
              <a:rPr lang="en-US" smtClean="0"/>
              <a:t>‹#›</a:t>
            </a:fld>
            <a:endParaRPr lang="en-US"/>
          </a:p>
        </p:txBody>
      </p:sp>
    </p:spTree>
    <p:extLst>
      <p:ext uri="{BB962C8B-B14F-4D97-AF65-F5344CB8AC3E}">
        <p14:creationId xmlns:p14="http://schemas.microsoft.com/office/powerpoint/2010/main" val="34246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68EEA-D96C-44E6-A424-4B4D2C20A4A4}"/>
              </a:ext>
            </a:extLst>
          </p:cNvPr>
          <p:cNvSpPr>
            <a:spLocks noGrp="1"/>
          </p:cNvSpPr>
          <p:nvPr>
            <p:ph type="dt" sz="half" idx="10"/>
          </p:nvPr>
        </p:nvSpPr>
        <p:spPr/>
        <p:txBody>
          <a:bodyPr/>
          <a:lstStyle/>
          <a:p>
            <a:fld id="{97BCBF5A-98A0-4FDF-9CA6-BCF2EA76C819}" type="datetimeFigureOut">
              <a:rPr lang="en-US" smtClean="0"/>
              <a:t>3/2/2019</a:t>
            </a:fld>
            <a:endParaRPr lang="en-US"/>
          </a:p>
        </p:txBody>
      </p:sp>
      <p:sp>
        <p:nvSpPr>
          <p:cNvPr id="3" name="Footer Placeholder 2">
            <a:extLst>
              <a:ext uri="{FF2B5EF4-FFF2-40B4-BE49-F238E27FC236}">
                <a16:creationId xmlns:a16="http://schemas.microsoft.com/office/drawing/2014/main" id="{552AEE75-222C-4CC7-85C8-1D8739E5DB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3A9C6F-41ED-4774-BDFA-AB089A36E9A7}"/>
              </a:ext>
            </a:extLst>
          </p:cNvPr>
          <p:cNvSpPr>
            <a:spLocks noGrp="1"/>
          </p:cNvSpPr>
          <p:nvPr>
            <p:ph type="sldNum" sz="quarter" idx="12"/>
          </p:nvPr>
        </p:nvSpPr>
        <p:spPr/>
        <p:txBody>
          <a:bodyPr/>
          <a:lstStyle/>
          <a:p>
            <a:fld id="{23DDA711-56AE-4DEB-BF7C-BC61A48678FC}" type="slidenum">
              <a:rPr lang="en-US" smtClean="0"/>
              <a:t>‹#›</a:t>
            </a:fld>
            <a:endParaRPr lang="en-US"/>
          </a:p>
        </p:txBody>
      </p:sp>
    </p:spTree>
    <p:extLst>
      <p:ext uri="{BB962C8B-B14F-4D97-AF65-F5344CB8AC3E}">
        <p14:creationId xmlns:p14="http://schemas.microsoft.com/office/powerpoint/2010/main" val="248615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8497-485F-437E-906E-C544BFF45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87628-4FB6-421F-A19B-3A268DD84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C9E4C4-6D50-4EA8-889D-F870BE8937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F563E6-1517-4B57-A170-6A30B4B26C53}"/>
              </a:ext>
            </a:extLst>
          </p:cNvPr>
          <p:cNvSpPr>
            <a:spLocks noGrp="1"/>
          </p:cNvSpPr>
          <p:nvPr>
            <p:ph type="dt" sz="half" idx="10"/>
          </p:nvPr>
        </p:nvSpPr>
        <p:spPr/>
        <p:txBody>
          <a:bodyPr/>
          <a:lstStyle/>
          <a:p>
            <a:fld id="{97BCBF5A-98A0-4FDF-9CA6-BCF2EA76C819}" type="datetimeFigureOut">
              <a:rPr lang="en-US" smtClean="0"/>
              <a:t>3/2/2019</a:t>
            </a:fld>
            <a:endParaRPr lang="en-US"/>
          </a:p>
        </p:txBody>
      </p:sp>
      <p:sp>
        <p:nvSpPr>
          <p:cNvPr id="6" name="Footer Placeholder 5">
            <a:extLst>
              <a:ext uri="{FF2B5EF4-FFF2-40B4-BE49-F238E27FC236}">
                <a16:creationId xmlns:a16="http://schemas.microsoft.com/office/drawing/2014/main" id="{F93D7957-9052-4ED5-A774-EBA330FE9F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3E307-E1AC-49BC-9699-10F58557C24C}"/>
              </a:ext>
            </a:extLst>
          </p:cNvPr>
          <p:cNvSpPr>
            <a:spLocks noGrp="1"/>
          </p:cNvSpPr>
          <p:nvPr>
            <p:ph type="sldNum" sz="quarter" idx="12"/>
          </p:nvPr>
        </p:nvSpPr>
        <p:spPr/>
        <p:txBody>
          <a:bodyPr/>
          <a:lstStyle/>
          <a:p>
            <a:fld id="{23DDA711-56AE-4DEB-BF7C-BC61A48678FC}" type="slidenum">
              <a:rPr lang="en-US" smtClean="0"/>
              <a:t>‹#›</a:t>
            </a:fld>
            <a:endParaRPr lang="en-US"/>
          </a:p>
        </p:txBody>
      </p:sp>
    </p:spTree>
    <p:extLst>
      <p:ext uri="{BB962C8B-B14F-4D97-AF65-F5344CB8AC3E}">
        <p14:creationId xmlns:p14="http://schemas.microsoft.com/office/powerpoint/2010/main" val="329066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4123-E31A-4D55-AC62-C7BF78300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EABDF9-DC8A-4CD1-8B8B-9C10E73DE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7C9380-8F60-498B-B78E-1F2927982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C5AE58-76A3-48BD-B1CA-91E75DF6B3FD}"/>
              </a:ext>
            </a:extLst>
          </p:cNvPr>
          <p:cNvSpPr>
            <a:spLocks noGrp="1"/>
          </p:cNvSpPr>
          <p:nvPr>
            <p:ph type="dt" sz="half" idx="10"/>
          </p:nvPr>
        </p:nvSpPr>
        <p:spPr/>
        <p:txBody>
          <a:bodyPr/>
          <a:lstStyle/>
          <a:p>
            <a:fld id="{97BCBF5A-98A0-4FDF-9CA6-BCF2EA76C819}" type="datetimeFigureOut">
              <a:rPr lang="en-US" smtClean="0"/>
              <a:t>3/2/2019</a:t>
            </a:fld>
            <a:endParaRPr lang="en-US"/>
          </a:p>
        </p:txBody>
      </p:sp>
      <p:sp>
        <p:nvSpPr>
          <p:cNvPr id="6" name="Footer Placeholder 5">
            <a:extLst>
              <a:ext uri="{FF2B5EF4-FFF2-40B4-BE49-F238E27FC236}">
                <a16:creationId xmlns:a16="http://schemas.microsoft.com/office/drawing/2014/main" id="{0C040EA1-59D1-42B7-8D47-79268F2216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4CFA0-B49E-4845-BF78-D6654FCB79F7}"/>
              </a:ext>
            </a:extLst>
          </p:cNvPr>
          <p:cNvSpPr>
            <a:spLocks noGrp="1"/>
          </p:cNvSpPr>
          <p:nvPr>
            <p:ph type="sldNum" sz="quarter" idx="12"/>
          </p:nvPr>
        </p:nvSpPr>
        <p:spPr/>
        <p:txBody>
          <a:bodyPr/>
          <a:lstStyle/>
          <a:p>
            <a:fld id="{23DDA711-56AE-4DEB-BF7C-BC61A48678FC}" type="slidenum">
              <a:rPr lang="en-US" smtClean="0"/>
              <a:t>‹#›</a:t>
            </a:fld>
            <a:endParaRPr lang="en-US"/>
          </a:p>
        </p:txBody>
      </p:sp>
    </p:spTree>
    <p:extLst>
      <p:ext uri="{BB962C8B-B14F-4D97-AF65-F5344CB8AC3E}">
        <p14:creationId xmlns:p14="http://schemas.microsoft.com/office/powerpoint/2010/main" val="349523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EBA25-D1B8-447E-AA57-52CCAC854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7577D5-4060-407D-BA22-113551D4A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A375C-4753-4D09-8F62-549D7E227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CBF5A-98A0-4FDF-9CA6-BCF2EA76C819}" type="datetimeFigureOut">
              <a:rPr lang="en-US" smtClean="0"/>
              <a:t>3/2/2019</a:t>
            </a:fld>
            <a:endParaRPr lang="en-US"/>
          </a:p>
        </p:txBody>
      </p:sp>
      <p:sp>
        <p:nvSpPr>
          <p:cNvPr id="5" name="Footer Placeholder 4">
            <a:extLst>
              <a:ext uri="{FF2B5EF4-FFF2-40B4-BE49-F238E27FC236}">
                <a16:creationId xmlns:a16="http://schemas.microsoft.com/office/drawing/2014/main" id="{704C730E-3E03-4103-A5CB-1E0FE37AAF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754362-6642-47FC-B161-2ED758D78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DA711-56AE-4DEB-BF7C-BC61A48678FC}" type="slidenum">
              <a:rPr lang="en-US" smtClean="0"/>
              <a:t>‹#›</a:t>
            </a:fld>
            <a:endParaRPr lang="en-US"/>
          </a:p>
        </p:txBody>
      </p:sp>
    </p:spTree>
    <p:extLst>
      <p:ext uri="{BB962C8B-B14F-4D97-AF65-F5344CB8AC3E}">
        <p14:creationId xmlns:p14="http://schemas.microsoft.com/office/powerpoint/2010/main" val="355443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E178-386E-4BC2-AD96-AE5E334D9DB2}"/>
              </a:ext>
            </a:extLst>
          </p:cNvPr>
          <p:cNvSpPr>
            <a:spLocks noGrp="1"/>
          </p:cNvSpPr>
          <p:nvPr>
            <p:ph type="ctrTitle"/>
          </p:nvPr>
        </p:nvSpPr>
        <p:spPr>
          <a:xfrm>
            <a:off x="0" y="0"/>
            <a:ext cx="12192000" cy="2457450"/>
          </a:xfrm>
        </p:spPr>
        <p:txBody>
          <a:bodyPr>
            <a:noAutofit/>
          </a:bodyPr>
          <a:lstStyle/>
          <a:p>
            <a:r>
              <a:rPr lang="en-US" sz="8000" b="1" dirty="0"/>
              <a:t>How Australia Is Becoming A Cryptocurrency Continent</a:t>
            </a:r>
          </a:p>
        </p:txBody>
      </p:sp>
      <p:pic>
        <p:nvPicPr>
          <p:cNvPr id="4" name="Picture 3">
            <a:extLst>
              <a:ext uri="{FF2B5EF4-FFF2-40B4-BE49-F238E27FC236}">
                <a16:creationId xmlns:a16="http://schemas.microsoft.com/office/drawing/2014/main" id="{45512595-C131-40D3-98F1-E7C6D05DEAB1}"/>
              </a:ext>
            </a:extLst>
          </p:cNvPr>
          <p:cNvPicPr>
            <a:picLocks noChangeAspect="1"/>
          </p:cNvPicPr>
          <p:nvPr/>
        </p:nvPicPr>
        <p:blipFill>
          <a:blip r:embed="rId3"/>
          <a:stretch>
            <a:fillRect/>
          </a:stretch>
        </p:blipFill>
        <p:spPr>
          <a:xfrm>
            <a:off x="0" y="2343150"/>
            <a:ext cx="12191999" cy="4514849"/>
          </a:xfrm>
          <a:prstGeom prst="rect">
            <a:avLst/>
          </a:prstGeom>
        </p:spPr>
      </p:pic>
      <p:sp>
        <p:nvSpPr>
          <p:cNvPr id="3" name="Subtitle 2">
            <a:extLst>
              <a:ext uri="{FF2B5EF4-FFF2-40B4-BE49-F238E27FC236}">
                <a16:creationId xmlns:a16="http://schemas.microsoft.com/office/drawing/2014/main" id="{9180F75B-284C-4235-AB79-0957CAFD64D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0589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E409-12C6-4021-AF68-76AE0D551386}"/>
              </a:ext>
            </a:extLst>
          </p:cNvPr>
          <p:cNvSpPr>
            <a:spLocks noGrp="1"/>
          </p:cNvSpPr>
          <p:nvPr>
            <p:ph type="ctrTitle"/>
          </p:nvPr>
        </p:nvSpPr>
        <p:spPr>
          <a:xfrm>
            <a:off x="0" y="0"/>
            <a:ext cx="12192000" cy="6858000"/>
          </a:xfrm>
        </p:spPr>
        <p:txBody>
          <a:bodyPr>
            <a:normAutofit/>
          </a:bodyPr>
          <a:lstStyle/>
          <a:p>
            <a:r>
              <a:rPr lang="ar-IQ" sz="8000" b="1" dirty="0"/>
              <a:t>وفي عام 2017 ، صرح وزير العدل مايكل كينان بأن القوانين الأسترالية ستهدف إلى منع الجريمة المنظمة والإرهاب  المنظم ولكن في الوقت نفسه لن تقف في طريق / لن تعرقل تطوير أي قطاعات مالية قانونية.</a:t>
            </a:r>
            <a:endParaRPr lang="en-US" sz="8000" b="1" dirty="0"/>
          </a:p>
        </p:txBody>
      </p:sp>
      <p:sp>
        <p:nvSpPr>
          <p:cNvPr id="3" name="Subtitle 2">
            <a:extLst>
              <a:ext uri="{FF2B5EF4-FFF2-40B4-BE49-F238E27FC236}">
                <a16:creationId xmlns:a16="http://schemas.microsoft.com/office/drawing/2014/main" id="{226BC6FC-07A0-4F3C-A562-4F68541ABCE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79093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001-B512-4354-A182-DABF398D52B9}"/>
              </a:ext>
            </a:extLst>
          </p:cNvPr>
          <p:cNvSpPr>
            <a:spLocks noGrp="1"/>
          </p:cNvSpPr>
          <p:nvPr>
            <p:ph type="ctrTitle"/>
          </p:nvPr>
        </p:nvSpPr>
        <p:spPr>
          <a:xfrm>
            <a:off x="0" y="0"/>
            <a:ext cx="12192000" cy="6857999"/>
          </a:xfrm>
        </p:spPr>
        <p:txBody>
          <a:bodyPr>
            <a:normAutofit/>
          </a:bodyPr>
          <a:lstStyle/>
          <a:p>
            <a:r>
              <a:rPr lang="en-US" sz="7200" b="1" dirty="0"/>
              <a:t>Australia may not be one of the biggest markets for Bitcoin (BTC) and other cryptocurrencies, but it is a growing one. As it stands, Australia is ranked 14th globally for BTC volume by currency. </a:t>
            </a:r>
          </a:p>
        </p:txBody>
      </p:sp>
      <p:sp>
        <p:nvSpPr>
          <p:cNvPr id="3" name="Subtitle 2">
            <a:extLst>
              <a:ext uri="{FF2B5EF4-FFF2-40B4-BE49-F238E27FC236}">
                <a16:creationId xmlns:a16="http://schemas.microsoft.com/office/drawing/2014/main" id="{2E6EAF42-A854-4722-BF2B-DFF7EB107C1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0526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96F54D-D423-4105-8FC5-412873BC524A}"/>
              </a:ext>
            </a:extLst>
          </p:cNvPr>
          <p:cNvPicPr>
            <a:picLocks noChangeAspect="1"/>
          </p:cNvPicPr>
          <p:nvPr/>
        </p:nvPicPr>
        <p:blipFill>
          <a:blip r:embed="rId3"/>
          <a:stretch>
            <a:fillRect/>
          </a:stretch>
        </p:blipFill>
        <p:spPr>
          <a:xfrm>
            <a:off x="1" y="0"/>
            <a:ext cx="12087224" cy="6858000"/>
          </a:xfrm>
          <a:prstGeom prst="rect">
            <a:avLst/>
          </a:prstGeom>
        </p:spPr>
      </p:pic>
      <p:sp>
        <p:nvSpPr>
          <p:cNvPr id="2" name="Title 1">
            <a:extLst>
              <a:ext uri="{FF2B5EF4-FFF2-40B4-BE49-F238E27FC236}">
                <a16:creationId xmlns:a16="http://schemas.microsoft.com/office/drawing/2014/main" id="{CB8B0E66-B7E7-4517-BC20-8422490EEB5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013FC7A-7AA3-4CBD-A44E-C0CEA55370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463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064704-30F0-4A62-8961-4BFFB9A883F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21A9D4-3FD7-4C1E-BFFB-3F799619EA3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298A0F1-844E-4FDA-9F01-88A68A5BF7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187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7012-D391-4511-AC91-F18B96AF8209}"/>
              </a:ext>
            </a:extLst>
          </p:cNvPr>
          <p:cNvSpPr>
            <a:spLocks noGrp="1"/>
          </p:cNvSpPr>
          <p:nvPr>
            <p:ph type="ctrTitle"/>
          </p:nvPr>
        </p:nvSpPr>
        <p:spPr>
          <a:xfrm>
            <a:off x="0" y="2871788"/>
            <a:ext cx="12192000" cy="3986211"/>
          </a:xfrm>
        </p:spPr>
        <p:txBody>
          <a:bodyPr>
            <a:normAutofit/>
          </a:bodyPr>
          <a:lstStyle/>
          <a:p>
            <a:r>
              <a:rPr lang="en-US" sz="8800" b="1" dirty="0"/>
              <a:t>At this time; as it is now</a:t>
            </a:r>
          </a:p>
        </p:txBody>
      </p:sp>
      <p:sp>
        <p:nvSpPr>
          <p:cNvPr id="3" name="Subtitle 2">
            <a:extLst>
              <a:ext uri="{FF2B5EF4-FFF2-40B4-BE49-F238E27FC236}">
                <a16:creationId xmlns:a16="http://schemas.microsoft.com/office/drawing/2014/main" id="{BE1A3785-1A3E-42AF-B06A-61E753DDE46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71DE7AC7-AD36-45E5-8101-9E780CBBACB7}"/>
              </a:ext>
            </a:extLst>
          </p:cNvPr>
          <p:cNvPicPr>
            <a:picLocks noChangeAspect="1"/>
          </p:cNvPicPr>
          <p:nvPr/>
        </p:nvPicPr>
        <p:blipFill>
          <a:blip r:embed="rId3"/>
          <a:stretch>
            <a:fillRect/>
          </a:stretch>
        </p:blipFill>
        <p:spPr>
          <a:xfrm>
            <a:off x="0" y="0"/>
            <a:ext cx="12192000" cy="5257800"/>
          </a:xfrm>
          <a:prstGeom prst="rect">
            <a:avLst/>
          </a:prstGeom>
        </p:spPr>
      </p:pic>
    </p:spTree>
    <p:extLst>
      <p:ext uri="{BB962C8B-B14F-4D97-AF65-F5344CB8AC3E}">
        <p14:creationId xmlns:p14="http://schemas.microsoft.com/office/powerpoint/2010/main" val="85815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07A3-4BCE-437D-9064-9F425338D2CC}"/>
              </a:ext>
            </a:extLst>
          </p:cNvPr>
          <p:cNvSpPr>
            <a:spLocks noGrp="1"/>
          </p:cNvSpPr>
          <p:nvPr>
            <p:ph type="ctrTitle"/>
          </p:nvPr>
        </p:nvSpPr>
        <p:spPr>
          <a:xfrm>
            <a:off x="0" y="0"/>
            <a:ext cx="12192000" cy="6857999"/>
          </a:xfrm>
        </p:spPr>
        <p:txBody>
          <a:bodyPr>
            <a:noAutofit/>
          </a:bodyPr>
          <a:lstStyle/>
          <a:p>
            <a:r>
              <a:rPr lang="ar-IQ" sz="7200" b="1" dirty="0"/>
              <a:t>قد لا تكون أستراليا  واحدة من أكبر الأسواق لتداول عملة بيتكوين وغيرها من العملات الافتراضية  لكنها  تعد  سوقا تشهد نموا في تداول تلك العملات. وفي الوقت الراهن ، تحتل أستراليا المرتبة الرابعة عشر عالمياً في حجم تداول عملة بيتكوين.</a:t>
            </a:r>
            <a:endParaRPr lang="en-US" sz="7200" b="1" dirty="0"/>
          </a:p>
        </p:txBody>
      </p:sp>
      <p:sp>
        <p:nvSpPr>
          <p:cNvPr id="3" name="Subtitle 2">
            <a:extLst>
              <a:ext uri="{FF2B5EF4-FFF2-40B4-BE49-F238E27FC236}">
                <a16:creationId xmlns:a16="http://schemas.microsoft.com/office/drawing/2014/main" id="{F9721BF0-2EF0-43B9-92B5-3837719C48E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898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EFE4-BBA1-4BA9-90A0-325C0A58A63D}"/>
              </a:ext>
            </a:extLst>
          </p:cNvPr>
          <p:cNvSpPr>
            <a:spLocks noGrp="1"/>
          </p:cNvSpPr>
          <p:nvPr>
            <p:ph type="ctrTitle"/>
          </p:nvPr>
        </p:nvSpPr>
        <p:spPr>
          <a:xfrm>
            <a:off x="0" y="0"/>
            <a:ext cx="12192000" cy="6857999"/>
          </a:xfrm>
        </p:spPr>
        <p:txBody>
          <a:bodyPr>
            <a:normAutofit/>
          </a:bodyPr>
          <a:lstStyle/>
          <a:p>
            <a:r>
              <a:rPr lang="en-US" sz="8000" b="1" dirty="0"/>
              <a:t>The Australian tax office (ATO) has taken tangible steps to regulate and control taxable growth and expenditure with cryptocurrencies.</a:t>
            </a:r>
          </a:p>
        </p:txBody>
      </p:sp>
      <p:sp>
        <p:nvSpPr>
          <p:cNvPr id="3" name="Subtitle 2">
            <a:extLst>
              <a:ext uri="{FF2B5EF4-FFF2-40B4-BE49-F238E27FC236}">
                <a16:creationId xmlns:a16="http://schemas.microsoft.com/office/drawing/2014/main" id="{E3834F97-CC10-4862-A153-D309C62FAB3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3179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50D6F6-0653-49DA-9046-C91CB5966B9B}"/>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7C2C3350-77B3-42C5-A1FC-1AE3BC16E4D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47F4687-5CB0-480F-985F-D553571D3B8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666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6C16-F041-406C-9571-02A1542FE1C4}"/>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5B177C44-1165-4DE8-B82C-4B24D83F72F0}"/>
              </a:ext>
            </a:extLst>
          </p:cNvPr>
          <p:cNvPicPr>
            <a:picLocks noChangeAspect="1"/>
          </p:cNvPicPr>
          <p:nvPr/>
        </p:nvPicPr>
        <p:blipFill>
          <a:blip r:embed="rId3"/>
          <a:stretch>
            <a:fillRect/>
          </a:stretch>
        </p:blipFill>
        <p:spPr>
          <a:xfrm>
            <a:off x="1" y="0"/>
            <a:ext cx="12192000" cy="6858000"/>
          </a:xfrm>
          <a:prstGeom prst="rect">
            <a:avLst/>
          </a:prstGeom>
        </p:spPr>
      </p:pic>
      <p:sp>
        <p:nvSpPr>
          <p:cNvPr id="3" name="Subtitle 2">
            <a:extLst>
              <a:ext uri="{FF2B5EF4-FFF2-40B4-BE49-F238E27FC236}">
                <a16:creationId xmlns:a16="http://schemas.microsoft.com/office/drawing/2014/main" id="{4E9B747D-F617-41E8-8540-8518372B996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04617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F251-B735-4525-A94E-EC6E8DAD02E8}"/>
              </a:ext>
            </a:extLst>
          </p:cNvPr>
          <p:cNvSpPr>
            <a:spLocks noGrp="1"/>
          </p:cNvSpPr>
          <p:nvPr>
            <p:ph type="ctrTitle"/>
          </p:nvPr>
        </p:nvSpPr>
        <p:spPr>
          <a:xfrm>
            <a:off x="0" y="0"/>
            <a:ext cx="12192000" cy="6931025"/>
          </a:xfrm>
        </p:spPr>
        <p:txBody>
          <a:bodyPr>
            <a:normAutofit/>
          </a:bodyPr>
          <a:lstStyle/>
          <a:p>
            <a:r>
              <a:rPr lang="ar-IQ" sz="7200" b="1" dirty="0"/>
              <a:t>و اتخذ مكتب الضرائب الأسترالي خطوات ملموسة لتنظيم والسيطرة على  النمو والنفقات الخاضعة للضريبة الخاصة بالعملات الافتراضية.</a:t>
            </a:r>
            <a:br>
              <a:rPr lang="ar-IQ" dirty="0"/>
            </a:br>
            <a:br>
              <a:rPr lang="ar-IQ" dirty="0"/>
            </a:br>
            <a:endParaRPr lang="en-US" dirty="0"/>
          </a:p>
        </p:txBody>
      </p:sp>
      <p:sp>
        <p:nvSpPr>
          <p:cNvPr id="3" name="Subtitle 2">
            <a:extLst>
              <a:ext uri="{FF2B5EF4-FFF2-40B4-BE49-F238E27FC236}">
                <a16:creationId xmlns:a16="http://schemas.microsoft.com/office/drawing/2014/main" id="{493DB527-BA6C-4BB7-848C-3CFE0B9A40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819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EB12-0D4B-43AA-BE17-05FD609A93E4}"/>
              </a:ext>
            </a:extLst>
          </p:cNvPr>
          <p:cNvSpPr>
            <a:spLocks noGrp="1"/>
          </p:cNvSpPr>
          <p:nvPr>
            <p:ph type="ctrTitle"/>
          </p:nvPr>
        </p:nvSpPr>
        <p:spPr>
          <a:xfrm>
            <a:off x="0" y="0"/>
            <a:ext cx="12192000" cy="6858000"/>
          </a:xfrm>
        </p:spPr>
        <p:txBody>
          <a:bodyPr>
            <a:normAutofit/>
          </a:bodyPr>
          <a:lstStyle/>
          <a:p>
            <a:r>
              <a:rPr lang="ar-IQ" sz="9600" b="1" dirty="0"/>
              <a:t>كيف أصبحت أستراليا قارة العملات الرقمية / الافتراضية؟</a:t>
            </a:r>
            <a:endParaRPr lang="en-US" sz="9600" b="1" dirty="0"/>
          </a:p>
        </p:txBody>
      </p:sp>
      <p:sp>
        <p:nvSpPr>
          <p:cNvPr id="3" name="Subtitle 2">
            <a:extLst>
              <a:ext uri="{FF2B5EF4-FFF2-40B4-BE49-F238E27FC236}">
                <a16:creationId xmlns:a16="http://schemas.microsoft.com/office/drawing/2014/main" id="{77EABD46-51B6-4BF2-9483-7CC3989A95C1}"/>
              </a:ext>
            </a:extLst>
          </p:cNvPr>
          <p:cNvSpPr>
            <a:spLocks noGrp="1"/>
          </p:cNvSpPr>
          <p:nvPr>
            <p:ph type="subTitle" idx="1"/>
          </p:nvPr>
        </p:nvSpPr>
        <p:spPr>
          <a:xfrm>
            <a:off x="1524000" y="0"/>
            <a:ext cx="9144000" cy="45719"/>
          </a:xfrm>
        </p:spPr>
        <p:txBody>
          <a:bodyPr>
            <a:normAutofit fontScale="25000" lnSpcReduction="20000"/>
          </a:bodyPr>
          <a:lstStyle/>
          <a:p>
            <a:endParaRPr lang="en-US" dirty="0"/>
          </a:p>
        </p:txBody>
      </p:sp>
      <p:pic>
        <p:nvPicPr>
          <p:cNvPr id="4" name="Picture 3">
            <a:extLst>
              <a:ext uri="{FF2B5EF4-FFF2-40B4-BE49-F238E27FC236}">
                <a16:creationId xmlns:a16="http://schemas.microsoft.com/office/drawing/2014/main" id="{5E0EBB89-D6E7-4F98-B599-82CDC3852D3C}"/>
              </a:ext>
            </a:extLst>
          </p:cNvPr>
          <p:cNvPicPr>
            <a:picLocks noChangeAspect="1"/>
          </p:cNvPicPr>
          <p:nvPr/>
        </p:nvPicPr>
        <p:blipFill>
          <a:blip r:embed="rId3"/>
          <a:stretch>
            <a:fillRect/>
          </a:stretch>
        </p:blipFill>
        <p:spPr>
          <a:xfrm>
            <a:off x="0" y="1"/>
            <a:ext cx="12192000" cy="4171950"/>
          </a:xfrm>
          <a:prstGeom prst="rect">
            <a:avLst/>
          </a:prstGeom>
        </p:spPr>
      </p:pic>
    </p:spTree>
    <p:extLst>
      <p:ext uri="{BB962C8B-B14F-4D97-AF65-F5344CB8AC3E}">
        <p14:creationId xmlns:p14="http://schemas.microsoft.com/office/powerpoint/2010/main" val="289836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88A6-CA2A-4CA2-81EE-676212FBAAAF}"/>
              </a:ext>
            </a:extLst>
          </p:cNvPr>
          <p:cNvSpPr>
            <a:spLocks noGrp="1"/>
          </p:cNvSpPr>
          <p:nvPr>
            <p:ph type="ctrTitle"/>
          </p:nvPr>
        </p:nvSpPr>
        <p:spPr>
          <a:xfrm>
            <a:off x="0" y="0"/>
            <a:ext cx="12192000" cy="6858000"/>
          </a:xfrm>
        </p:spPr>
        <p:txBody>
          <a:bodyPr>
            <a:noAutofit/>
          </a:bodyPr>
          <a:lstStyle/>
          <a:p>
            <a:r>
              <a:rPr lang="en-US" sz="7200" b="1" dirty="0"/>
              <a:t>That truly is the crux of Australia’s attempts to regulate cryptocurrency in the country. The country is trying to protect citizens, and financial sector, but at the same time, trying to grow and incorporate the technology.</a:t>
            </a:r>
          </a:p>
        </p:txBody>
      </p:sp>
      <p:sp>
        <p:nvSpPr>
          <p:cNvPr id="3" name="Subtitle 2">
            <a:extLst>
              <a:ext uri="{FF2B5EF4-FFF2-40B4-BE49-F238E27FC236}">
                <a16:creationId xmlns:a16="http://schemas.microsoft.com/office/drawing/2014/main" id="{F139D9FB-2507-4481-9D70-2EE04DC6B6C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550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6D89E1-B83A-4748-9D6B-1E677BE41971}"/>
              </a:ext>
            </a:extLst>
          </p:cNvPr>
          <p:cNvPicPr>
            <a:picLocks noChangeAspect="1"/>
          </p:cNvPicPr>
          <p:nvPr/>
        </p:nvPicPr>
        <p:blipFill>
          <a:blip r:embed="rId3"/>
          <a:stretch>
            <a:fillRect/>
          </a:stretch>
        </p:blipFill>
        <p:spPr>
          <a:xfrm>
            <a:off x="0" y="0"/>
            <a:ext cx="12144374" cy="6858000"/>
          </a:xfrm>
          <a:prstGeom prst="rect">
            <a:avLst/>
          </a:prstGeom>
        </p:spPr>
      </p:pic>
      <p:sp>
        <p:nvSpPr>
          <p:cNvPr id="2" name="Title 1">
            <a:extLst>
              <a:ext uri="{FF2B5EF4-FFF2-40B4-BE49-F238E27FC236}">
                <a16:creationId xmlns:a16="http://schemas.microsoft.com/office/drawing/2014/main" id="{D1710407-2DE3-4DE0-94CB-6BECDC8B3C4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54881B4-BC44-4273-98B1-D93474F130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5369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433EEB-C07E-4F7A-984C-7300F0BDF885}"/>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C8E38B-CE5C-4309-B728-3AFD09574DA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261F8FB-BC52-4C92-A5F1-A451373F69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450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CB08-364C-4404-BBD9-D0A4AF3C29F0}"/>
              </a:ext>
            </a:extLst>
          </p:cNvPr>
          <p:cNvSpPr>
            <a:spLocks noGrp="1"/>
          </p:cNvSpPr>
          <p:nvPr>
            <p:ph type="ctrTitle"/>
          </p:nvPr>
        </p:nvSpPr>
        <p:spPr>
          <a:xfrm>
            <a:off x="0" y="0"/>
            <a:ext cx="12192000" cy="6857999"/>
          </a:xfrm>
        </p:spPr>
        <p:txBody>
          <a:bodyPr>
            <a:normAutofit/>
          </a:bodyPr>
          <a:lstStyle/>
          <a:p>
            <a:r>
              <a:rPr lang="ar-IQ" sz="7200" b="1" dirty="0"/>
              <a:t>وهذا هو حقا جوهر / مغزى  محاولات أستراليا لتنظيم العملة الافتراضية في البلاد. اذ تحاول البلاد حماية المواطنين والقطاع المالي ، ولكن في الوقت نفسه ، تحاول أن تنمو وتدمج التكنولوجيا / تدخل التكنلوجيا في تعاملاتها المالية .</a:t>
            </a:r>
            <a:endParaRPr lang="en-US" sz="7200" b="1" dirty="0"/>
          </a:p>
        </p:txBody>
      </p:sp>
      <p:sp>
        <p:nvSpPr>
          <p:cNvPr id="3" name="Subtitle 2">
            <a:extLst>
              <a:ext uri="{FF2B5EF4-FFF2-40B4-BE49-F238E27FC236}">
                <a16:creationId xmlns:a16="http://schemas.microsoft.com/office/drawing/2014/main" id="{99215D27-624D-4FA5-B070-63FC0F83156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723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D9D1-FA14-475A-8865-AAC1152C2F4E}"/>
              </a:ext>
            </a:extLst>
          </p:cNvPr>
          <p:cNvSpPr>
            <a:spLocks noGrp="1"/>
          </p:cNvSpPr>
          <p:nvPr>
            <p:ph type="ctrTitle"/>
          </p:nvPr>
        </p:nvSpPr>
        <p:spPr>
          <a:xfrm>
            <a:off x="0" y="0"/>
            <a:ext cx="12192000" cy="6857999"/>
          </a:xfrm>
        </p:spPr>
        <p:txBody>
          <a:bodyPr>
            <a:noAutofit/>
          </a:bodyPr>
          <a:lstStyle/>
          <a:p>
            <a:r>
              <a:rPr lang="en-US" sz="7200" b="1" dirty="0"/>
              <a:t>On April 11, the Australian government, through the Australian Transaction Reports and Analysis Centre (AUSTRAC), announced tangible plans to implement new rules on cryptocurrency exchanges. </a:t>
            </a:r>
          </a:p>
        </p:txBody>
      </p:sp>
      <p:sp>
        <p:nvSpPr>
          <p:cNvPr id="3" name="Subtitle 2">
            <a:extLst>
              <a:ext uri="{FF2B5EF4-FFF2-40B4-BE49-F238E27FC236}">
                <a16:creationId xmlns:a16="http://schemas.microsoft.com/office/drawing/2014/main" id="{98D008F9-0FBC-420B-A6DC-A1B1A343AAD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8937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1B03B6-2B30-4C0A-844D-557A83A19DC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4BBA43-0C95-4230-A9B5-7F3CFC00301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D6E44D5-AB29-424E-BF04-2E0EE7A4897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226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1742-6FF4-4F1D-98D9-88BDD75C4C4D}"/>
              </a:ext>
            </a:extLst>
          </p:cNvPr>
          <p:cNvSpPr>
            <a:spLocks noGrp="1"/>
          </p:cNvSpPr>
          <p:nvPr>
            <p:ph type="ctrTitle"/>
          </p:nvPr>
        </p:nvSpPr>
        <p:spPr>
          <a:xfrm>
            <a:off x="0" y="0"/>
            <a:ext cx="12192000" cy="6858000"/>
          </a:xfrm>
        </p:spPr>
        <p:txBody>
          <a:bodyPr>
            <a:normAutofit/>
          </a:bodyPr>
          <a:lstStyle/>
          <a:p>
            <a:r>
              <a:rPr lang="ar-IQ" sz="8000" b="1" dirty="0"/>
              <a:t>وفي الحادي عشر من  أبريل / </a:t>
            </a:r>
            <a:r>
              <a:rPr lang="ar-IQ" sz="8000" b="1"/>
              <a:t>نيسان أعلنت </a:t>
            </a:r>
            <a:r>
              <a:rPr lang="ar-IQ" sz="8000" b="1" dirty="0"/>
              <a:t>الحكومة الأسترالية ، من خلال مركز التداولات / التعاملات والتحليل الأسترالي</a:t>
            </a:r>
            <a:r>
              <a:rPr lang="en-US" sz="8000" b="1" dirty="0"/>
              <a:t> ، </a:t>
            </a:r>
            <a:r>
              <a:rPr lang="ar-IQ" sz="8000" b="1" dirty="0"/>
              <a:t>خططًا ملموسة لتنفيذ قواعد جديدة لتبادل العملات الأفتراضية.</a:t>
            </a:r>
            <a:endParaRPr lang="en-US" sz="8000" b="1" dirty="0"/>
          </a:p>
        </p:txBody>
      </p:sp>
      <p:sp>
        <p:nvSpPr>
          <p:cNvPr id="3" name="Subtitle 2">
            <a:extLst>
              <a:ext uri="{FF2B5EF4-FFF2-40B4-BE49-F238E27FC236}">
                <a16:creationId xmlns:a16="http://schemas.microsoft.com/office/drawing/2014/main" id="{AC7E2AEB-4EAB-4230-8DB1-DA1CB07A242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61580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B9F7-59DD-4E94-8047-7D61C3BE1165}"/>
              </a:ext>
            </a:extLst>
          </p:cNvPr>
          <p:cNvSpPr>
            <a:spLocks noGrp="1"/>
          </p:cNvSpPr>
          <p:nvPr>
            <p:ph type="ctrTitle"/>
          </p:nvPr>
        </p:nvSpPr>
        <p:spPr>
          <a:xfrm>
            <a:off x="0" y="0"/>
            <a:ext cx="12192000" cy="6857999"/>
          </a:xfrm>
        </p:spPr>
        <p:txBody>
          <a:bodyPr>
            <a:noAutofit/>
          </a:bodyPr>
          <a:lstStyle/>
          <a:p>
            <a:r>
              <a:rPr lang="en-US" sz="7200" b="1" dirty="0"/>
              <a:t>Australia followed Japan in declaring Bitcoin, and other cryptocurrencies, as legal tender. Japan’s move in declaring Bitcoin as legal tender came in March 2016, while Australia followed that precedent on July 1, 2017.</a:t>
            </a:r>
          </a:p>
        </p:txBody>
      </p:sp>
      <p:sp>
        <p:nvSpPr>
          <p:cNvPr id="3" name="Subtitle 2">
            <a:extLst>
              <a:ext uri="{FF2B5EF4-FFF2-40B4-BE49-F238E27FC236}">
                <a16:creationId xmlns:a16="http://schemas.microsoft.com/office/drawing/2014/main" id="{A2932A5C-4BFE-4B72-8553-3EFD08B83A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9180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7B3E0-6F2C-4C71-8FEA-2E6C6F91E666}"/>
              </a:ext>
            </a:extLst>
          </p:cNvPr>
          <p:cNvPicPr>
            <a:picLocks noChangeAspect="1"/>
          </p:cNvPicPr>
          <p:nvPr/>
        </p:nvPicPr>
        <p:blipFill>
          <a:blip r:embed="rId3"/>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4B7B798D-5421-43E3-AAB9-157BD2E6503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C942181-3FA5-412D-BC08-5146824168D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2255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2B0939-1288-4BC5-845A-C5B71743C76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648451-3857-4A91-BA5D-1E35146C904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638776F-55EA-4DDB-940B-379ED3725F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729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2464-C403-4C98-B466-4E9B49B43071}"/>
              </a:ext>
            </a:extLst>
          </p:cNvPr>
          <p:cNvSpPr>
            <a:spLocks noGrp="1"/>
          </p:cNvSpPr>
          <p:nvPr>
            <p:ph type="ctrTitle"/>
          </p:nvPr>
        </p:nvSpPr>
        <p:spPr>
          <a:xfrm>
            <a:off x="0" y="0"/>
            <a:ext cx="12192000" cy="6715124"/>
          </a:xfrm>
        </p:spPr>
        <p:txBody>
          <a:bodyPr>
            <a:normAutofit/>
          </a:bodyPr>
          <a:lstStyle/>
          <a:p>
            <a:r>
              <a:rPr lang="en-US" sz="6600" b="1" dirty="0"/>
              <a:t>Back in December 2013, then-Governor of the Reserve Bank of Australia Glenn Stevens proclaimed that Australian citizens were free to choose any currency to their liking to pay for goods and services.</a:t>
            </a:r>
          </a:p>
        </p:txBody>
      </p:sp>
      <p:sp>
        <p:nvSpPr>
          <p:cNvPr id="3" name="Subtitle 2">
            <a:extLst>
              <a:ext uri="{FF2B5EF4-FFF2-40B4-BE49-F238E27FC236}">
                <a16:creationId xmlns:a16="http://schemas.microsoft.com/office/drawing/2014/main" id="{875D690E-CE06-4FDC-8D45-EABC010B26C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3750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510C7-7E5E-4F59-9D4F-16B955CD9511}"/>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043FF764-EAFA-40DB-A192-1368CCFE596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AD5DB90-9F53-4068-8E12-802BFF91AF3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5895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9C50-2C2F-41AF-8449-9E282CB5D94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9C1F7D1-4DA1-42B2-9096-24D9BB0B6BFC}"/>
              </a:ext>
            </a:extLst>
          </p:cNvPr>
          <p:cNvSpPr>
            <a:spLocks noGrp="1"/>
          </p:cNvSpPr>
          <p:nvPr>
            <p:ph type="subTitle" idx="1"/>
          </p:nvPr>
        </p:nvSpPr>
        <p:spPr>
          <a:xfrm>
            <a:off x="0" y="0"/>
            <a:ext cx="12192000" cy="6858000"/>
          </a:xfrm>
        </p:spPr>
        <p:txBody>
          <a:bodyPr>
            <a:normAutofit/>
          </a:bodyPr>
          <a:lstStyle/>
          <a:p>
            <a:r>
              <a:rPr lang="ar-IQ" sz="6600" b="1" dirty="0"/>
              <a:t>وتبعت أستراليا اليابان في إعلان بيتكوين ، وغيرها من العملات الافتراضية ، كعملة قانونية. وجاء تحرك اليابان في إعلان بيتكوين كعملة قانونية في مارس / اذار 2016 ، بينما تبعت أستراليا هذه السابقة في الاول من يوليو / تموز 2017.</a:t>
            </a:r>
            <a:endParaRPr lang="en-US" sz="6600" b="1" dirty="0"/>
          </a:p>
        </p:txBody>
      </p:sp>
    </p:spTree>
    <p:extLst>
      <p:ext uri="{BB962C8B-B14F-4D97-AF65-F5344CB8AC3E}">
        <p14:creationId xmlns:p14="http://schemas.microsoft.com/office/powerpoint/2010/main" val="1167760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BD378-26E6-4334-BA70-115C1220196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C41E23F-6401-4EBE-85FC-6888C441E2B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2453411-0814-4171-BEF9-00516A2A8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7801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2D6F2E-F718-4D92-9586-91EFFC2E8321}"/>
              </a:ext>
            </a:extLst>
          </p:cNvPr>
          <p:cNvPicPr>
            <a:picLocks noChangeAspect="1"/>
          </p:cNvPicPr>
          <p:nvPr/>
        </p:nvPicPr>
        <p:blipFill>
          <a:blip r:embed="rId3"/>
          <a:stretch>
            <a:fillRect/>
          </a:stretch>
        </p:blipFill>
        <p:spPr>
          <a:xfrm>
            <a:off x="5572124" y="0"/>
            <a:ext cx="6619875" cy="6858000"/>
          </a:xfrm>
          <a:prstGeom prst="rect">
            <a:avLst/>
          </a:prstGeom>
        </p:spPr>
      </p:pic>
      <p:sp>
        <p:nvSpPr>
          <p:cNvPr id="2" name="Title 1">
            <a:extLst>
              <a:ext uri="{FF2B5EF4-FFF2-40B4-BE49-F238E27FC236}">
                <a16:creationId xmlns:a16="http://schemas.microsoft.com/office/drawing/2014/main" id="{E819D5D2-7D3D-404C-A67A-6432B4B8C6AE}"/>
              </a:ext>
            </a:extLst>
          </p:cNvPr>
          <p:cNvSpPr>
            <a:spLocks noGrp="1"/>
          </p:cNvSpPr>
          <p:nvPr>
            <p:ph type="ctrTitle"/>
          </p:nvPr>
        </p:nvSpPr>
        <p:spPr>
          <a:xfrm>
            <a:off x="0" y="0"/>
            <a:ext cx="5572124" cy="6858000"/>
          </a:xfrm>
        </p:spPr>
        <p:txBody>
          <a:bodyPr>
            <a:normAutofit/>
          </a:bodyPr>
          <a:lstStyle/>
          <a:p>
            <a:r>
              <a:rPr lang="en-US" sz="9600" b="1" dirty="0"/>
              <a:t>Glenn Stevens </a:t>
            </a:r>
          </a:p>
        </p:txBody>
      </p:sp>
      <p:sp>
        <p:nvSpPr>
          <p:cNvPr id="3" name="Subtitle 2">
            <a:extLst>
              <a:ext uri="{FF2B5EF4-FFF2-40B4-BE49-F238E27FC236}">
                <a16:creationId xmlns:a16="http://schemas.microsoft.com/office/drawing/2014/main" id="{C3DDFB12-2822-4F84-BF45-5074F812B5E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8984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BC3DBD-FFC0-417D-822B-8A77577FFD2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777C9A-3A09-4710-B8CC-762E7F9B934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BB114A2-5167-412C-A154-DFA2C7A80D9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433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AD0F-09A2-41E1-9357-E8E2FE50D0C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119569D-76DC-4770-9DC5-C399A85C1AB5}"/>
              </a:ext>
            </a:extLst>
          </p:cNvPr>
          <p:cNvSpPr>
            <a:spLocks noGrp="1"/>
          </p:cNvSpPr>
          <p:nvPr>
            <p:ph type="subTitle" idx="1"/>
          </p:nvPr>
        </p:nvSpPr>
        <p:spPr>
          <a:xfrm>
            <a:off x="0" y="0"/>
            <a:ext cx="12192000" cy="6858000"/>
          </a:xfrm>
        </p:spPr>
        <p:txBody>
          <a:bodyPr>
            <a:normAutofit/>
          </a:bodyPr>
          <a:lstStyle/>
          <a:p>
            <a:r>
              <a:rPr lang="ar-IQ" sz="7200" b="1" dirty="0"/>
              <a:t>بالعودة إلى ديسمبر / كانون الاول من عام 2013 ، أعلن محافظ البنك الاحتياطي الأسترالي انذاك جلين ستيفنز أن المواطنين الأستراليين لهم حرية اختيار أي عملة يرغبون باستخدامها  في دفع ثمن السلع والخدمات.</a:t>
            </a:r>
            <a:endParaRPr lang="en-US" sz="7200" b="1" dirty="0"/>
          </a:p>
        </p:txBody>
      </p:sp>
    </p:spTree>
    <p:extLst>
      <p:ext uri="{BB962C8B-B14F-4D97-AF65-F5344CB8AC3E}">
        <p14:creationId xmlns:p14="http://schemas.microsoft.com/office/powerpoint/2010/main" val="2826728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866A7-FE8F-452F-95BD-11AD6B6C343E}"/>
              </a:ext>
            </a:extLst>
          </p:cNvPr>
          <p:cNvSpPr>
            <a:spLocks noGrp="1"/>
          </p:cNvSpPr>
          <p:nvPr>
            <p:ph type="ctrTitle"/>
          </p:nvPr>
        </p:nvSpPr>
        <p:spPr>
          <a:xfrm>
            <a:off x="0" y="0"/>
            <a:ext cx="12192000" cy="6858000"/>
          </a:xfrm>
        </p:spPr>
        <p:txBody>
          <a:bodyPr>
            <a:normAutofit/>
          </a:bodyPr>
          <a:lstStyle/>
          <a:p>
            <a:r>
              <a:rPr lang="en-US" sz="6600" b="1" dirty="0"/>
              <a:t>In 2017, Minister for Justice Michael Keenan stated that Australian laws would be aimed at preventing organized crime and terrorism but at the same time would not hinder the development of any legal financial sectors.</a:t>
            </a:r>
          </a:p>
        </p:txBody>
      </p:sp>
      <p:sp>
        <p:nvSpPr>
          <p:cNvPr id="3" name="Subtitle 2">
            <a:extLst>
              <a:ext uri="{FF2B5EF4-FFF2-40B4-BE49-F238E27FC236}">
                <a16:creationId xmlns:a16="http://schemas.microsoft.com/office/drawing/2014/main" id="{58144C39-605D-4FDF-BA32-76C4B637D0E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336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72AF1E-57B4-407C-A1F8-C264E480D7D1}"/>
              </a:ext>
            </a:extLst>
          </p:cNvPr>
          <p:cNvPicPr>
            <a:picLocks noChangeAspect="1"/>
          </p:cNvPicPr>
          <p:nvPr/>
        </p:nvPicPr>
        <p:blipFill>
          <a:blip r:embed="rId3"/>
          <a:stretch>
            <a:fillRect/>
          </a:stretch>
        </p:blipFill>
        <p:spPr>
          <a:xfrm>
            <a:off x="5672138" y="0"/>
            <a:ext cx="6519861" cy="6858000"/>
          </a:xfrm>
          <a:prstGeom prst="rect">
            <a:avLst/>
          </a:prstGeom>
        </p:spPr>
      </p:pic>
      <p:sp>
        <p:nvSpPr>
          <p:cNvPr id="2" name="Title 1">
            <a:extLst>
              <a:ext uri="{FF2B5EF4-FFF2-40B4-BE49-F238E27FC236}">
                <a16:creationId xmlns:a16="http://schemas.microsoft.com/office/drawing/2014/main" id="{CA7BEF65-ED8F-46DC-86CD-1EF227F1DBB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539AC82-D743-4208-88AE-8EA415ACC8E1}"/>
              </a:ext>
            </a:extLst>
          </p:cNvPr>
          <p:cNvSpPr>
            <a:spLocks noGrp="1"/>
          </p:cNvSpPr>
          <p:nvPr>
            <p:ph type="subTitle" idx="1"/>
          </p:nvPr>
        </p:nvSpPr>
        <p:spPr/>
        <p:txBody>
          <a:bodyPr/>
          <a:lstStyle/>
          <a:p>
            <a:endParaRPr lang="en-US"/>
          </a:p>
        </p:txBody>
      </p:sp>
      <p:sp>
        <p:nvSpPr>
          <p:cNvPr id="5" name="Rectangle 4">
            <a:extLst>
              <a:ext uri="{FF2B5EF4-FFF2-40B4-BE49-F238E27FC236}">
                <a16:creationId xmlns:a16="http://schemas.microsoft.com/office/drawing/2014/main" id="{4E65C4F6-6E9E-4200-B6C0-7F3B556B2627}"/>
              </a:ext>
            </a:extLst>
          </p:cNvPr>
          <p:cNvSpPr/>
          <p:nvPr/>
        </p:nvSpPr>
        <p:spPr>
          <a:xfrm>
            <a:off x="0" y="3244334"/>
            <a:ext cx="5672138" cy="2862322"/>
          </a:xfrm>
          <a:prstGeom prst="rect">
            <a:avLst/>
          </a:prstGeom>
        </p:spPr>
        <p:txBody>
          <a:bodyPr wrap="square">
            <a:spAutoFit/>
          </a:bodyPr>
          <a:lstStyle/>
          <a:p>
            <a:r>
              <a:rPr lang="en-US" sz="6000" b="1" dirty="0"/>
              <a:t>Minister for Justice Michael Keenan </a:t>
            </a:r>
          </a:p>
        </p:txBody>
      </p:sp>
    </p:spTree>
    <p:extLst>
      <p:ext uri="{BB962C8B-B14F-4D97-AF65-F5344CB8AC3E}">
        <p14:creationId xmlns:p14="http://schemas.microsoft.com/office/powerpoint/2010/main" val="288007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E49CD9-4B09-403B-AE7F-A10EDF7BE03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87838E-8387-4FE6-816F-65DA413FA79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3D26C02-89F3-4F74-8605-77019DFCE0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4292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513</Words>
  <Application>Microsoft Office PowerPoint</Application>
  <PresentationFormat>Widescreen</PresentationFormat>
  <Paragraphs>19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How Australia Is Becoming A Cryptocurrency Continent</vt:lpstr>
      <vt:lpstr>كيف أصبحت أستراليا قارة العملات الرقمية / الافتراضية؟</vt:lpstr>
      <vt:lpstr>Back in December 2013, then-Governor of the Reserve Bank of Australia Glenn Stevens proclaimed that Australian citizens were free to choose any currency to their liking to pay for goods and services.</vt:lpstr>
      <vt:lpstr>Glenn Stevens </vt:lpstr>
      <vt:lpstr>PowerPoint Presentation</vt:lpstr>
      <vt:lpstr>PowerPoint Presentation</vt:lpstr>
      <vt:lpstr>In 2017, Minister for Justice Michael Keenan stated that Australian laws would be aimed at preventing organized crime and terrorism but at the same time would not hinder the development of any legal financial sectors.</vt:lpstr>
      <vt:lpstr>PowerPoint Presentation</vt:lpstr>
      <vt:lpstr>PowerPoint Presentation</vt:lpstr>
      <vt:lpstr>وفي عام 2017 ، صرح وزير العدل مايكل كينان بأن القوانين الأسترالية ستهدف إلى منع الجريمة المنظمة والإرهاب  المنظم ولكن في الوقت نفسه لن تقف في طريق / لن تعرقل تطوير أي قطاعات مالية قانونية.</vt:lpstr>
      <vt:lpstr>Australia may not be one of the biggest markets for Bitcoin (BTC) and other cryptocurrencies, but it is a growing one. As it stands, Australia is ranked 14th globally for BTC volume by currency. </vt:lpstr>
      <vt:lpstr>PowerPoint Presentation</vt:lpstr>
      <vt:lpstr>PowerPoint Presentation</vt:lpstr>
      <vt:lpstr>At this time; as it is now</vt:lpstr>
      <vt:lpstr>قد لا تكون أستراليا  واحدة من أكبر الأسواق لتداول عملة بيتكوين وغيرها من العملات الافتراضية  لكنها  تعد  سوقا تشهد نموا في تداول تلك العملات. وفي الوقت الراهن ، تحتل أستراليا المرتبة الرابعة عشر عالمياً في حجم تداول عملة بيتكوين.</vt:lpstr>
      <vt:lpstr>The Australian tax office (ATO) has taken tangible steps to regulate and control taxable growth and expenditure with cryptocurrencies.</vt:lpstr>
      <vt:lpstr>PowerPoint Presentation</vt:lpstr>
      <vt:lpstr>PowerPoint Presentation</vt:lpstr>
      <vt:lpstr>و اتخذ مكتب الضرائب الأسترالي خطوات ملموسة لتنظيم والسيطرة على  النمو والنفقات الخاضعة للضريبة الخاصة بالعملات الافتراضية.  </vt:lpstr>
      <vt:lpstr>That truly is the crux of Australia’s attempts to regulate cryptocurrency in the country. The country is trying to protect citizens, and financial sector, but at the same time, trying to grow and incorporate the technology.</vt:lpstr>
      <vt:lpstr>PowerPoint Presentation</vt:lpstr>
      <vt:lpstr>PowerPoint Presentation</vt:lpstr>
      <vt:lpstr>وهذا هو حقا جوهر / مغزى  محاولات أستراليا لتنظيم العملة الافتراضية في البلاد. اذ تحاول البلاد حماية المواطنين والقطاع المالي ، ولكن في الوقت نفسه ، تحاول أن تنمو وتدمج التكنولوجيا / تدخل التكنلوجيا في تعاملاتها المالية .</vt:lpstr>
      <vt:lpstr>On April 11, the Australian government, through the Australian Transaction Reports and Analysis Centre (AUSTRAC), announced tangible plans to implement new rules on cryptocurrency exchanges. </vt:lpstr>
      <vt:lpstr>PowerPoint Presentation</vt:lpstr>
      <vt:lpstr>وفي الحادي عشر من  أبريل / نيسان أعلنت الحكومة الأسترالية ، من خلال مركز التداولات / التعاملات والتحليل الأسترالي ، خططًا ملموسة لتنفيذ قواعد جديدة لتبادل العملات الأفتراضية.</vt:lpstr>
      <vt:lpstr>Australia followed Japan in declaring Bitcoin, and other cryptocurrencies, as legal tender. Japan’s move in declaring Bitcoin as legal tender came in March 2016, while Australia followed that precedent on July 1, 2017.</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Australia Is Becoming A Cryptocurrency Continent</dc:title>
  <dc:creator>Noona</dc:creator>
  <cp:lastModifiedBy>Noona</cp:lastModifiedBy>
  <cp:revision>47</cp:revision>
  <dcterms:created xsi:type="dcterms:W3CDTF">2019-03-02T10:51:11Z</dcterms:created>
  <dcterms:modified xsi:type="dcterms:W3CDTF">2019-03-02T19:21:29Z</dcterms:modified>
</cp:coreProperties>
</file>