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65"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897C5BBA-EAAA-451B-8102-0EC2F888A72E}" type="datetimeFigureOut">
              <a:rPr lang="en-US" smtClean="0"/>
              <a:t>3/16/2019</a:t>
            </a:fld>
            <a:endParaRPr lang="en-US"/>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en-US"/>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ADA978F4-05A2-4B62-AD80-6AD21F1F5C4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897C5BBA-EAAA-451B-8102-0EC2F888A72E}" type="datetimeFigureOut">
              <a:rPr lang="en-US" smtClean="0"/>
              <a:t>3/16/2019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DA978F4-05A2-4B62-AD80-6AD21F1F5C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897C5BBA-EAAA-451B-8102-0EC2F888A72E}" type="datetimeFigureOut">
              <a:rPr lang="en-US" smtClean="0"/>
              <a:t>3/16/2019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DA978F4-05A2-4B62-AD80-6AD21F1F5C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4"/>
          </p:nvPr>
        </p:nvSpPr>
        <p:spPr/>
        <p:txBody>
          <a:bodyPr rtlCol="0"/>
          <a:lstStyle/>
          <a:p>
            <a:fld id="{897C5BBA-EAAA-451B-8102-0EC2F888A72E}" type="datetimeFigureOut">
              <a:rPr lang="en-US" smtClean="0"/>
              <a:t>3/16/2019</a:t>
            </a:fld>
            <a:endParaRPr lang="en-US"/>
          </a:p>
        </p:txBody>
      </p:sp>
      <p:sp>
        <p:nvSpPr>
          <p:cNvPr id="9" name="عنصر نائب لرقم الشريحة 8"/>
          <p:cNvSpPr>
            <a:spLocks noGrp="1"/>
          </p:cNvSpPr>
          <p:nvPr>
            <p:ph type="sldNum" sz="quarter" idx="15"/>
          </p:nvPr>
        </p:nvSpPr>
        <p:spPr/>
        <p:txBody>
          <a:bodyPr rtlCol="0"/>
          <a:lstStyle/>
          <a:p>
            <a:fld id="{ADA978F4-05A2-4B62-AD80-6AD21F1F5C49}" type="slidenum">
              <a:rPr lang="en-US" smtClean="0"/>
              <a:t>‹#›</a:t>
            </a:fld>
            <a:endParaRPr lang="en-US"/>
          </a:p>
        </p:txBody>
      </p:sp>
      <p:sp>
        <p:nvSpPr>
          <p:cNvPr id="10" name="عنصر نائب للتذييل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897C5BBA-EAAA-451B-8102-0EC2F888A72E}" type="datetimeFigureOut">
              <a:rPr lang="en-US" smtClean="0"/>
              <a:t>3/16/2019</a:t>
            </a:fld>
            <a:endParaRPr lang="en-US"/>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en-US"/>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ADA978F4-05A2-4B62-AD80-6AD21F1F5C4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897C5BBA-EAAA-451B-8102-0EC2F888A72E}" type="datetimeFigureOut">
              <a:rPr lang="en-US" smtClean="0"/>
              <a:t>3/16/2019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DA978F4-05A2-4B62-AD80-6AD21F1F5C49}" type="slidenum">
              <a:rPr lang="en-US" smtClean="0"/>
              <a:t>‹#›</a:t>
            </a:fld>
            <a:endParaRPr lang="en-US"/>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97C5BBA-EAAA-451B-8102-0EC2F888A72E}" type="datetimeFigureOut">
              <a:rPr lang="en-US" smtClean="0"/>
              <a:t>3/16/2019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ADA978F4-05A2-4B62-AD80-6AD21F1F5C49}" type="slidenum">
              <a:rPr lang="en-US" smtClean="0"/>
              <a:t>‹#›</a:t>
            </a:fld>
            <a:endParaRPr lang="en-US"/>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897C5BBA-EAAA-451B-8102-0EC2F888A72E}" type="datetimeFigureOut">
              <a:rPr lang="en-US" smtClean="0"/>
              <a:t>3/16/2019</a:t>
            </a:fld>
            <a:endParaRPr lang="en-US"/>
          </a:p>
        </p:txBody>
      </p:sp>
      <p:sp>
        <p:nvSpPr>
          <p:cNvPr id="7" name="عنصر نائب لرقم الشريحة 6"/>
          <p:cNvSpPr>
            <a:spLocks noGrp="1"/>
          </p:cNvSpPr>
          <p:nvPr>
            <p:ph type="sldNum" sz="quarter" idx="11"/>
          </p:nvPr>
        </p:nvSpPr>
        <p:spPr/>
        <p:txBody>
          <a:bodyPr rtlCol="0"/>
          <a:lstStyle/>
          <a:p>
            <a:fld id="{ADA978F4-05A2-4B62-AD80-6AD21F1F5C49}" type="slidenum">
              <a:rPr lang="en-US" smtClean="0"/>
              <a:t>‹#›</a:t>
            </a:fld>
            <a:endParaRPr lang="en-US"/>
          </a:p>
        </p:txBody>
      </p:sp>
      <p:sp>
        <p:nvSpPr>
          <p:cNvPr id="8" name="عنصر نائب للتذييل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97C5BBA-EAAA-451B-8102-0EC2F888A72E}" type="datetimeFigureOut">
              <a:rPr lang="en-US" smtClean="0"/>
              <a:t>3/16/2019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ADA978F4-05A2-4B62-AD80-6AD21F1F5C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1" name="عنصر نائب للتاريخ 20"/>
          <p:cNvSpPr>
            <a:spLocks noGrp="1"/>
          </p:cNvSpPr>
          <p:nvPr>
            <p:ph type="dt" sz="half" idx="14"/>
          </p:nvPr>
        </p:nvSpPr>
        <p:spPr/>
        <p:txBody>
          <a:bodyPr rtlCol="0"/>
          <a:lstStyle/>
          <a:p>
            <a:fld id="{897C5BBA-EAAA-451B-8102-0EC2F888A72E}" type="datetimeFigureOut">
              <a:rPr lang="en-US" smtClean="0"/>
              <a:t>3/16/2019</a:t>
            </a:fld>
            <a:endParaRPr lang="en-US"/>
          </a:p>
        </p:txBody>
      </p:sp>
      <p:sp>
        <p:nvSpPr>
          <p:cNvPr id="22" name="عنصر نائب لرقم الشريحة 21"/>
          <p:cNvSpPr>
            <a:spLocks noGrp="1"/>
          </p:cNvSpPr>
          <p:nvPr>
            <p:ph type="sldNum" sz="quarter" idx="15"/>
          </p:nvPr>
        </p:nvSpPr>
        <p:spPr/>
        <p:txBody>
          <a:bodyPr rtlCol="0"/>
          <a:lstStyle/>
          <a:p>
            <a:fld id="{ADA978F4-05A2-4B62-AD80-6AD21F1F5C49}" type="slidenum">
              <a:rPr lang="en-US" smtClean="0"/>
              <a:t>‹#›</a:t>
            </a:fld>
            <a:endParaRPr lang="en-US"/>
          </a:p>
        </p:txBody>
      </p:sp>
      <p:sp>
        <p:nvSpPr>
          <p:cNvPr id="23" name="عنصر نائب للتذييل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897C5BBA-EAAA-451B-8102-0EC2F888A72E}" type="datetimeFigureOut">
              <a:rPr lang="en-US" smtClean="0"/>
              <a:t>3/16/2019</a:t>
            </a:fld>
            <a:endParaRPr lang="en-US"/>
          </a:p>
        </p:txBody>
      </p:sp>
      <p:sp>
        <p:nvSpPr>
          <p:cNvPr id="18" name="عنصر نائب لرقم الشريحة 17"/>
          <p:cNvSpPr>
            <a:spLocks noGrp="1"/>
          </p:cNvSpPr>
          <p:nvPr>
            <p:ph type="sldNum" sz="quarter" idx="11"/>
          </p:nvPr>
        </p:nvSpPr>
        <p:spPr/>
        <p:txBody>
          <a:bodyPr rtlCol="0"/>
          <a:lstStyle/>
          <a:p>
            <a:fld id="{ADA978F4-05A2-4B62-AD80-6AD21F1F5C49}" type="slidenum">
              <a:rPr lang="en-US" smtClean="0"/>
              <a:t>‹#›</a:t>
            </a:fld>
            <a:endParaRPr lang="en-US"/>
          </a:p>
        </p:txBody>
      </p:sp>
      <p:sp>
        <p:nvSpPr>
          <p:cNvPr id="21" name="عنصر نائب للتذييل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97C5BBA-EAAA-451B-8102-0EC2F888A72E}" type="datetimeFigureOut">
              <a:rPr lang="en-US" smtClean="0"/>
              <a:t>3/16/2019</a:t>
            </a:fld>
            <a:endParaRPr lang="en-US"/>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DA978F4-05A2-4B62-AD80-6AD21F1F5C4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5.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343869" y="1414067"/>
            <a:ext cx="6172200" cy="1894362"/>
          </a:xfrm>
          <a:solidFill>
            <a:schemeClr val="bg1"/>
          </a:solidFill>
        </p:spPr>
        <p:txBody>
          <a:bodyPr>
            <a:normAutofit/>
          </a:bodyPr>
          <a:lstStyle/>
          <a:p>
            <a:r>
              <a:rPr lang="en-US" dirty="0">
                <a:solidFill>
                  <a:schemeClr val="tx1"/>
                </a:solidFill>
              </a:rPr>
              <a:t>What is Discourse Analysis</a:t>
            </a:r>
          </a:p>
        </p:txBody>
      </p:sp>
      <p:sp>
        <p:nvSpPr>
          <p:cNvPr id="3" name="عنوان فرعي 2"/>
          <p:cNvSpPr>
            <a:spLocks noGrp="1"/>
          </p:cNvSpPr>
          <p:nvPr>
            <p:ph type="subTitle" idx="1"/>
          </p:nvPr>
        </p:nvSpPr>
        <p:spPr>
          <a:xfrm>
            <a:off x="1371600" y="3886200"/>
            <a:ext cx="5720680" cy="1054968"/>
          </a:xfrm>
          <a:noFill/>
        </p:spPr>
        <p:txBody>
          <a:bodyPr/>
          <a:lstStyle/>
          <a:p>
            <a:pPr algn="ctr"/>
            <a:r>
              <a:rPr lang="en-US" dirty="0">
                <a:solidFill>
                  <a:schemeClr val="tx1"/>
                </a:solidFill>
              </a:rPr>
              <a:t>Ban Ibrahem </a:t>
            </a: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071382"/>
            <a:ext cx="2230951" cy="2237047"/>
          </a:xfrm>
          <a:prstGeom prst="rect">
            <a:avLst/>
          </a:prstGeom>
        </p:spPr>
      </p:pic>
      <p:pic>
        <p:nvPicPr>
          <p:cNvPr id="6" name="صورة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0232" y="3717032"/>
            <a:ext cx="1855837" cy="2950572"/>
          </a:xfrm>
          <a:prstGeom prst="rect">
            <a:avLst/>
          </a:prstGeom>
        </p:spPr>
      </p:pic>
    </p:spTree>
    <p:extLst>
      <p:ext uri="{BB962C8B-B14F-4D97-AF65-F5344CB8AC3E}">
        <p14:creationId xmlns:p14="http://schemas.microsoft.com/office/powerpoint/2010/main" val="480781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sz="quarter" idx="1"/>
          </p:nvPr>
        </p:nvSpPr>
        <p:spPr/>
        <p:txBody>
          <a:bodyPr/>
          <a:lstStyle/>
          <a:p>
            <a:r>
              <a:rPr lang="en-US" b="1" dirty="0"/>
              <a:t>Argument</a:t>
            </a:r>
            <a:r>
              <a:rPr lang="en-US" dirty="0"/>
              <a:t>: A form of communication meant to convince an audience that the writer or speaker is correct, using evidence and reason.</a:t>
            </a:r>
          </a:p>
          <a:p>
            <a:r>
              <a:rPr lang="en-US" b="1" dirty="0"/>
              <a:t>Narration</a:t>
            </a:r>
            <a:r>
              <a:rPr lang="en-US" dirty="0"/>
              <a:t>: This form of communication tells a story, often with emotion and empathy involved.</a:t>
            </a:r>
          </a:p>
          <a:p>
            <a:r>
              <a:rPr lang="en-US" b="1" dirty="0"/>
              <a:t>Description: </a:t>
            </a:r>
            <a:r>
              <a:rPr lang="en-US" dirty="0"/>
              <a:t>A form of communication that relies on the five senses to help the audience visualize something.</a:t>
            </a:r>
          </a:p>
          <a:p>
            <a:r>
              <a:rPr lang="en-US" b="1" dirty="0"/>
              <a:t>Exposition</a:t>
            </a:r>
            <a:r>
              <a:rPr lang="en-US" dirty="0"/>
              <a:t>: Exposition is used to inform the audience of something with relatively neutral language, i.e., it’s not meant to persuade or evoke emotion.</a:t>
            </a:r>
          </a:p>
          <a:p>
            <a:endParaRPr lang="en-US" dirty="0"/>
          </a:p>
        </p:txBody>
      </p:sp>
    </p:spTree>
    <p:extLst>
      <p:ext uri="{BB962C8B-B14F-4D97-AF65-F5344CB8AC3E}">
        <p14:creationId xmlns:p14="http://schemas.microsoft.com/office/powerpoint/2010/main" val="621489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7106"/>
            <a:ext cx="9144000" cy="5668354"/>
          </a:xfrm>
        </p:spPr>
      </p:pic>
    </p:spTree>
    <p:extLst>
      <p:ext uri="{BB962C8B-B14F-4D97-AF65-F5344CB8AC3E}">
        <p14:creationId xmlns:p14="http://schemas.microsoft.com/office/powerpoint/2010/main" val="2987798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620688"/>
            <a:ext cx="8229600" cy="5505475"/>
          </a:xfrm>
        </p:spPr>
        <p:txBody>
          <a:bodyPr/>
          <a:lstStyle/>
          <a:p>
            <a:r>
              <a:rPr lang="en-US" dirty="0"/>
              <a:t>The term discourse analysis was first employed by </a:t>
            </a:r>
            <a:r>
              <a:rPr lang="en-US" dirty="0" err="1"/>
              <a:t>Zelling</a:t>
            </a:r>
            <a:r>
              <a:rPr lang="en-US" dirty="0"/>
              <a:t> Harris as the name  for “  a method for the analysis of the connected speech or writing for  continuing descriptive linguistics beyond the limit of a single sentence at a time  and for correlating culture and language” ( Harris 1952)</a:t>
            </a: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3429000"/>
            <a:ext cx="4992936" cy="2753184"/>
          </a:xfrm>
          <a:prstGeom prst="rect">
            <a:avLst/>
          </a:prstGeom>
        </p:spPr>
      </p:pic>
    </p:spTree>
    <p:extLst>
      <p:ext uri="{BB962C8B-B14F-4D97-AF65-F5344CB8AC3E}">
        <p14:creationId xmlns:p14="http://schemas.microsoft.com/office/powerpoint/2010/main" val="2058098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764704"/>
            <a:ext cx="8229600" cy="5361459"/>
          </a:xfrm>
        </p:spPr>
        <p:txBody>
          <a:bodyPr>
            <a:normAutofit/>
          </a:bodyPr>
          <a:lstStyle/>
          <a:p>
            <a:r>
              <a:rPr lang="en-US" dirty="0"/>
              <a:t>The word discourse is an elastic term</a:t>
            </a:r>
          </a:p>
          <a:p>
            <a:r>
              <a:rPr lang="en-US" dirty="0"/>
              <a:t>The word discourse has a complex history. It is used in a range of different ways by different theorists.</a:t>
            </a:r>
          </a:p>
          <a:p>
            <a:r>
              <a:rPr lang="en-US" dirty="0"/>
              <a:t>Originally the word “discourse” comes from Latin, ‘</a:t>
            </a:r>
            <a:r>
              <a:rPr lang="en-US" dirty="0" err="1"/>
              <a:t>discursus</a:t>
            </a:r>
            <a:r>
              <a:rPr lang="en-US" dirty="0"/>
              <a:t>’ which denote ‘conversations’ , ‘speech’.</a:t>
            </a:r>
          </a:p>
          <a:p>
            <a:r>
              <a:rPr lang="en-US" dirty="0"/>
              <a:t>As a noun it can mean verbal communication, talk, formal speech or writing  on a subject and a unit of text used by linguists for the analysis of linguistic phenomena that range over more than one sentence </a:t>
            </a:r>
          </a:p>
        </p:txBody>
      </p:sp>
    </p:spTree>
    <p:extLst>
      <p:ext uri="{BB962C8B-B14F-4D97-AF65-F5344CB8AC3E}">
        <p14:creationId xmlns:p14="http://schemas.microsoft.com/office/powerpoint/2010/main" val="1532126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a:t>What is discourse in language?</a:t>
            </a:r>
          </a:p>
        </p:txBody>
      </p:sp>
      <p:sp>
        <p:nvSpPr>
          <p:cNvPr id="3" name="عنصر نائب للمحتوى 2"/>
          <p:cNvSpPr>
            <a:spLocks noGrp="1"/>
          </p:cNvSpPr>
          <p:nvPr>
            <p:ph sz="quarter" idx="1"/>
          </p:nvPr>
        </p:nvSpPr>
        <p:spPr/>
        <p:txBody>
          <a:bodyPr>
            <a:normAutofit/>
          </a:bodyPr>
          <a:lstStyle/>
          <a:p>
            <a:pPr>
              <a:lnSpc>
                <a:spcPct val="150000"/>
              </a:lnSpc>
            </a:pPr>
            <a:r>
              <a:rPr lang="en-US" b="1" dirty="0">
                <a:solidFill>
                  <a:srgbClr val="222222"/>
                </a:solidFill>
                <a:latin typeface="arial"/>
              </a:rPr>
              <a:t>Discourse</a:t>
            </a:r>
            <a:r>
              <a:rPr lang="en-US" dirty="0">
                <a:solidFill>
                  <a:srgbClr val="222222"/>
                </a:solidFill>
                <a:latin typeface="arial"/>
              </a:rPr>
              <a:t> is one of the four systems of </a:t>
            </a:r>
            <a:r>
              <a:rPr lang="en-US" b="1" dirty="0">
                <a:solidFill>
                  <a:srgbClr val="222222"/>
                </a:solidFill>
                <a:latin typeface="arial"/>
              </a:rPr>
              <a:t>language</a:t>
            </a:r>
            <a:r>
              <a:rPr lang="en-US" dirty="0">
                <a:solidFill>
                  <a:srgbClr val="222222"/>
                </a:solidFill>
                <a:latin typeface="arial"/>
              </a:rPr>
              <a:t>, the others being vocabulary, grammar and phonology. </a:t>
            </a:r>
            <a:r>
              <a:rPr lang="en-US" b="1" dirty="0">
                <a:solidFill>
                  <a:srgbClr val="222222"/>
                </a:solidFill>
                <a:latin typeface="arial"/>
              </a:rPr>
              <a:t>Discourse</a:t>
            </a:r>
            <a:r>
              <a:rPr lang="en-US" dirty="0">
                <a:solidFill>
                  <a:srgbClr val="222222"/>
                </a:solidFill>
                <a:latin typeface="arial"/>
              </a:rPr>
              <a:t> has various definitions but one way of thinking about it is as any piece of extended </a:t>
            </a:r>
            <a:r>
              <a:rPr lang="en-US" b="1" dirty="0">
                <a:solidFill>
                  <a:srgbClr val="222222"/>
                </a:solidFill>
                <a:latin typeface="arial"/>
              </a:rPr>
              <a:t>language</a:t>
            </a:r>
            <a:r>
              <a:rPr lang="en-US" dirty="0">
                <a:solidFill>
                  <a:srgbClr val="222222"/>
                </a:solidFill>
                <a:latin typeface="arial"/>
              </a:rPr>
              <a:t>, written or spoken, that has unity and meaning and purpose.</a:t>
            </a:r>
            <a:endParaRPr lang="en-US" dirty="0"/>
          </a:p>
        </p:txBody>
      </p:sp>
    </p:spTree>
    <p:extLst>
      <p:ext uri="{BB962C8B-B14F-4D97-AF65-F5344CB8AC3E}">
        <p14:creationId xmlns:p14="http://schemas.microsoft.com/office/powerpoint/2010/main" val="639170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67544" y="548680"/>
            <a:ext cx="8229600" cy="5606083"/>
          </a:xfrm>
        </p:spPr>
        <p:txBody>
          <a:bodyPr>
            <a:normAutofit/>
          </a:bodyPr>
          <a:lstStyle/>
          <a:p>
            <a:pPr>
              <a:lnSpc>
                <a:spcPct val="150000"/>
              </a:lnSpc>
            </a:pPr>
            <a:r>
              <a:rPr lang="en-US" dirty="0"/>
              <a:t>Etymologically, the word ‘discourse’ dates back to the 14th century. It is taken from the Latin word ‘</a:t>
            </a:r>
            <a:r>
              <a:rPr lang="en-US" dirty="0" err="1"/>
              <a:t>discursus</a:t>
            </a:r>
            <a:r>
              <a:rPr lang="en-US" dirty="0"/>
              <a:t>’ which means a ‘conversation’ (McArthur, 1996). In its  current usage, this term  conveys a number of significations for  a variety of purposes, but in all cases it relates to language, and it describes it in some way.    </a:t>
            </a:r>
          </a:p>
        </p:txBody>
      </p:sp>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4231954"/>
            <a:ext cx="2125592" cy="2597058"/>
          </a:xfrm>
          <a:prstGeom prst="rect">
            <a:avLst/>
          </a:prstGeom>
        </p:spPr>
      </p:pic>
    </p:spTree>
    <p:extLst>
      <p:ext uri="{BB962C8B-B14F-4D97-AF65-F5344CB8AC3E}">
        <p14:creationId xmlns:p14="http://schemas.microsoft.com/office/powerpoint/2010/main" val="2247289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620688"/>
            <a:ext cx="7931224" cy="5637240"/>
          </a:xfrm>
        </p:spPr>
        <p:txBody>
          <a:bodyPr>
            <a:normAutofit/>
          </a:bodyPr>
          <a:lstStyle/>
          <a:p>
            <a:r>
              <a:rPr lang="en-US" dirty="0"/>
              <a:t>To start with, discourse is literally defined as ‘a serious speech or piece of  writing  on  a  particular  subject’  (Longman  Dictionary  of  Contemporary English, 2001, p.388). In this general sense, it incorporates both the spoken and written modes although, at times, it is confined to speech being designated as ‘a serious conversation between people’ . This restriction is  also implied  in the word when it is used as a verb</a:t>
            </a:r>
          </a:p>
          <a:p>
            <a:endParaRPr lang="en-US" dirty="0"/>
          </a:p>
        </p:txBody>
      </p:sp>
    </p:spTree>
    <p:extLst>
      <p:ext uri="{BB962C8B-B14F-4D97-AF65-F5344CB8AC3E}">
        <p14:creationId xmlns:p14="http://schemas.microsoft.com/office/powerpoint/2010/main" val="4146968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a:t>Two main area in DA </a:t>
            </a:r>
          </a:p>
        </p:txBody>
      </p:sp>
      <p:sp>
        <p:nvSpPr>
          <p:cNvPr id="3" name="عنصر نائب للمحتوى 2"/>
          <p:cNvSpPr>
            <a:spLocks noGrp="1"/>
          </p:cNvSpPr>
          <p:nvPr>
            <p:ph sz="quarter" idx="1"/>
          </p:nvPr>
        </p:nvSpPr>
        <p:spPr/>
        <p:txBody>
          <a:bodyPr/>
          <a:lstStyle/>
          <a:p>
            <a:r>
              <a:rPr lang="en-US" dirty="0"/>
              <a:t>It is centrally occupied with two  main linguistic functions:</a:t>
            </a:r>
          </a:p>
          <a:p>
            <a:pPr marL="0" indent="0">
              <a:buNone/>
            </a:pPr>
            <a:endParaRPr lang="en-US" dirty="0"/>
          </a:p>
          <a:p>
            <a:r>
              <a:rPr lang="en-US" dirty="0"/>
              <a:t>The interpersonal </a:t>
            </a:r>
          </a:p>
          <a:p>
            <a:pPr marL="0" indent="0">
              <a:buNone/>
            </a:pPr>
            <a:endParaRPr lang="en-US" dirty="0"/>
          </a:p>
          <a:p>
            <a:r>
              <a:rPr lang="en-US" dirty="0"/>
              <a:t>Textual </a:t>
            </a: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2132856"/>
            <a:ext cx="2382760" cy="3943561"/>
          </a:xfrm>
          <a:prstGeom prst="rect">
            <a:avLst/>
          </a:prstGeom>
        </p:spPr>
      </p:pic>
    </p:spTree>
    <p:extLst>
      <p:ext uri="{BB962C8B-B14F-4D97-AF65-F5344CB8AC3E}">
        <p14:creationId xmlns:p14="http://schemas.microsoft.com/office/powerpoint/2010/main" val="2626185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p:txBody>
          <a:bodyPr/>
          <a:lstStyle/>
          <a:p>
            <a:r>
              <a:rPr lang="en-US" dirty="0"/>
              <a:t>Linguistic function of DA </a:t>
            </a:r>
          </a:p>
        </p:txBody>
      </p:sp>
      <p:sp>
        <p:nvSpPr>
          <p:cNvPr id="8" name="عنصر نائب للمحتوى 7"/>
          <p:cNvSpPr>
            <a:spLocks noGrp="1"/>
          </p:cNvSpPr>
          <p:nvPr>
            <p:ph sz="quarter" idx="2"/>
          </p:nvPr>
        </p:nvSpPr>
        <p:spPr/>
        <p:txBody>
          <a:bodyPr>
            <a:normAutofit/>
          </a:bodyPr>
          <a:lstStyle/>
          <a:p>
            <a:pPr>
              <a:lnSpc>
                <a:spcPct val="200000"/>
              </a:lnSpc>
            </a:pPr>
            <a:r>
              <a:rPr lang="en-US" dirty="0"/>
              <a:t>Because it focuses on the way in which we use language as a means f interacting with others </a:t>
            </a:r>
          </a:p>
        </p:txBody>
      </p:sp>
      <p:sp>
        <p:nvSpPr>
          <p:cNvPr id="10" name="عنصر نائب للمحتوى 9"/>
          <p:cNvSpPr>
            <a:spLocks noGrp="1"/>
          </p:cNvSpPr>
          <p:nvPr>
            <p:ph sz="quarter" idx="4"/>
          </p:nvPr>
        </p:nvSpPr>
        <p:spPr/>
        <p:txBody>
          <a:bodyPr>
            <a:normAutofit/>
          </a:bodyPr>
          <a:lstStyle/>
          <a:p>
            <a:pPr>
              <a:lnSpc>
                <a:spcPct val="200000"/>
              </a:lnSpc>
            </a:pPr>
            <a:r>
              <a:rPr lang="en-US" dirty="0"/>
              <a:t>Because it also focuses on our ability to construct coherent/ cohesive texts </a:t>
            </a:r>
          </a:p>
          <a:p>
            <a:r>
              <a:rPr lang="en-US" dirty="0"/>
              <a:t>Texts can be written or spoken </a:t>
            </a:r>
          </a:p>
        </p:txBody>
      </p:sp>
      <p:sp>
        <p:nvSpPr>
          <p:cNvPr id="7" name="عنصر نائب للنص 6"/>
          <p:cNvSpPr>
            <a:spLocks noGrp="1"/>
          </p:cNvSpPr>
          <p:nvPr>
            <p:ph type="body" sz="quarter" idx="1"/>
          </p:nvPr>
        </p:nvSpPr>
        <p:spPr/>
        <p:txBody>
          <a:bodyPr>
            <a:normAutofit/>
          </a:bodyPr>
          <a:lstStyle/>
          <a:p>
            <a:r>
              <a:rPr lang="en-US" dirty="0"/>
              <a:t>Interpersonal </a:t>
            </a:r>
          </a:p>
        </p:txBody>
      </p:sp>
      <p:sp>
        <p:nvSpPr>
          <p:cNvPr id="9" name="عنصر نائب للنص 8"/>
          <p:cNvSpPr>
            <a:spLocks noGrp="1"/>
          </p:cNvSpPr>
          <p:nvPr>
            <p:ph type="body" sz="quarter" idx="3"/>
          </p:nvPr>
        </p:nvSpPr>
        <p:spPr/>
        <p:txBody>
          <a:bodyPr/>
          <a:lstStyle/>
          <a:p>
            <a:r>
              <a:rPr lang="en-US" dirty="0"/>
              <a:t>Textual </a:t>
            </a:r>
          </a:p>
        </p:txBody>
      </p:sp>
      <p:pic>
        <p:nvPicPr>
          <p:cNvPr id="11" name="صورة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4168" y="-387424"/>
            <a:ext cx="2742027" cy="1800200"/>
          </a:xfrm>
          <a:prstGeom prst="rect">
            <a:avLst/>
          </a:prstGeom>
        </p:spPr>
      </p:pic>
    </p:spTree>
    <p:extLst>
      <p:ext uri="{BB962C8B-B14F-4D97-AF65-F5344CB8AC3E}">
        <p14:creationId xmlns:p14="http://schemas.microsoft.com/office/powerpoint/2010/main" val="4198566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5" name="عنصر نائب للمحتوى 4"/>
          <p:cNvSpPr>
            <a:spLocks noGrp="1"/>
          </p:cNvSpPr>
          <p:nvPr>
            <p:ph sz="quarter" idx="1"/>
          </p:nvPr>
        </p:nvSpPr>
        <p:spPr/>
        <p:txBody>
          <a:bodyPr>
            <a:normAutofit/>
          </a:bodyPr>
          <a:lstStyle/>
          <a:p>
            <a:r>
              <a:rPr lang="en-US" dirty="0"/>
              <a:t>Types of Discourse</a:t>
            </a:r>
          </a:p>
          <a:p>
            <a:r>
              <a:rPr lang="en-US" dirty="0"/>
              <a:t>While every act of communication can count as an example of discourse, some scholars have broken discourse down into four primary types: </a:t>
            </a:r>
            <a:r>
              <a:rPr lang="en-US" b="1" i="1" dirty="0"/>
              <a:t>argument,</a:t>
            </a:r>
            <a:r>
              <a:rPr lang="en-US" dirty="0"/>
              <a:t> </a:t>
            </a:r>
            <a:r>
              <a:rPr lang="en-US" b="1" i="1" dirty="0"/>
              <a:t>narration</a:t>
            </a:r>
            <a:r>
              <a:rPr lang="en-US" dirty="0"/>
              <a:t>, </a:t>
            </a:r>
            <a:r>
              <a:rPr lang="en-US" b="1" i="1" dirty="0"/>
              <a:t>description</a:t>
            </a:r>
            <a:r>
              <a:rPr lang="en-US" dirty="0"/>
              <a:t>, and </a:t>
            </a:r>
            <a:r>
              <a:rPr lang="en-US" b="1" i="1" dirty="0"/>
              <a:t>exposition</a:t>
            </a:r>
            <a:r>
              <a:rPr lang="en-US" dirty="0"/>
              <a:t>. Many acts of communicate include more than one of these types in quick succession.</a:t>
            </a:r>
          </a:p>
          <a:p>
            <a:endParaRPr lang="en-US" dirty="0"/>
          </a:p>
        </p:txBody>
      </p:sp>
    </p:spTree>
    <p:extLst>
      <p:ext uri="{BB962C8B-B14F-4D97-AF65-F5344CB8AC3E}">
        <p14:creationId xmlns:p14="http://schemas.microsoft.com/office/powerpoint/2010/main" val="265789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4125</TotalTime>
  <Words>504</Words>
  <Application>Microsoft Office PowerPoint</Application>
  <PresentationFormat>عرض على الشاشة (4:3)</PresentationFormat>
  <Paragraphs>29</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مشربية</vt:lpstr>
      <vt:lpstr>What is Discourse Analysis</vt:lpstr>
      <vt:lpstr>عرض تقديمي في PowerPoint</vt:lpstr>
      <vt:lpstr>عرض تقديمي في PowerPoint</vt:lpstr>
      <vt:lpstr>What is discourse in language?</vt:lpstr>
      <vt:lpstr>عرض تقديمي في PowerPoint</vt:lpstr>
      <vt:lpstr>عرض تقديمي في PowerPoint</vt:lpstr>
      <vt:lpstr>Two main area in DA </vt:lpstr>
      <vt:lpstr>Linguistic function of DA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Discourse Analysis</dc:title>
  <dc:creator>Windows User</dc:creator>
  <cp:lastModifiedBy>9647715201909</cp:lastModifiedBy>
  <cp:revision>23</cp:revision>
  <dcterms:created xsi:type="dcterms:W3CDTF">2019-02-12T12:35:44Z</dcterms:created>
  <dcterms:modified xsi:type="dcterms:W3CDTF">2019-03-16T11:01:19Z</dcterms:modified>
</cp:coreProperties>
</file>