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15"/>
  </p:notesMasterIdLst>
  <p:sldIdLst>
    <p:sldId id="268" r:id="rId2"/>
    <p:sldId id="256" r:id="rId3"/>
    <p:sldId id="257" r:id="rId4"/>
    <p:sldId id="258" r:id="rId5"/>
    <p:sldId id="279" r:id="rId6"/>
    <p:sldId id="259" r:id="rId7"/>
    <p:sldId id="273" r:id="rId8"/>
    <p:sldId id="274" r:id="rId9"/>
    <p:sldId id="275" r:id="rId10"/>
    <p:sldId id="276" r:id="rId11"/>
    <p:sldId id="278" r:id="rId12"/>
    <p:sldId id="277" r:id="rId13"/>
    <p:sldId id="280" r:id="rId14"/>
  </p:sldIdLst>
  <p:sldSz cx="12192000" cy="6858000"/>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737" autoAdjust="0"/>
  </p:normalViewPr>
  <p:slideViewPr>
    <p:cSldViewPr snapToGrid="0">
      <p:cViewPr varScale="1">
        <p:scale>
          <a:sx n="71" d="100"/>
          <a:sy n="71" d="100"/>
        </p:scale>
        <p:origin x="372"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slide" Target="slides/slide12.xml" /><Relationship Id="rId18" Type="http://schemas.openxmlformats.org/officeDocument/2006/relationships/theme" Target="theme/theme1.xml" /><Relationship Id="rId3" Type="http://schemas.openxmlformats.org/officeDocument/2006/relationships/slide" Target="slides/slide2.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viewProps" Target="viewProps.xml" /><Relationship Id="rId2" Type="http://schemas.openxmlformats.org/officeDocument/2006/relationships/slide" Target="slides/slide1.xml" /><Relationship Id="rId16" Type="http://schemas.openxmlformats.org/officeDocument/2006/relationships/presProps" Target="presProps.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5" Type="http://schemas.openxmlformats.org/officeDocument/2006/relationships/slide" Target="slides/slide4.xml" /><Relationship Id="rId15" Type="http://schemas.openxmlformats.org/officeDocument/2006/relationships/notesMaster" Target="notesMasters/notesMaster1.xml" /><Relationship Id="rId10" Type="http://schemas.openxmlformats.org/officeDocument/2006/relationships/slide" Target="slides/slide9.xml" /><Relationship Id="rId19" Type="http://schemas.openxmlformats.org/officeDocument/2006/relationships/tableStyles" Target="tableStyles.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slide" Target="slides/slide13.xml"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8788"/>
          </a:xfrm>
          <a:prstGeom prst="rect">
            <a:avLst/>
          </a:prstGeom>
        </p:spPr>
        <p:txBody>
          <a:bodyPr vert="horz" lIns="91440" tIns="45720" rIns="91440" bIns="45720" rtlCol="1"/>
          <a:lstStyle>
            <a:lvl1pPr algn="r">
              <a:defRPr sz="1200"/>
            </a:lvl1pPr>
          </a:lstStyle>
          <a:p>
            <a:endParaRPr lang="ar-IQ"/>
          </a:p>
        </p:txBody>
      </p:sp>
      <p:sp>
        <p:nvSpPr>
          <p:cNvPr id="3" name="Date Placeholder 2"/>
          <p:cNvSpPr>
            <a:spLocks noGrp="1"/>
          </p:cNvSpPr>
          <p:nvPr>
            <p:ph type="dt" idx="1"/>
          </p:nvPr>
        </p:nvSpPr>
        <p:spPr>
          <a:xfrm>
            <a:off x="1588" y="0"/>
            <a:ext cx="2971800" cy="458788"/>
          </a:xfrm>
          <a:prstGeom prst="rect">
            <a:avLst/>
          </a:prstGeom>
        </p:spPr>
        <p:txBody>
          <a:bodyPr vert="horz" lIns="91440" tIns="45720" rIns="91440" bIns="45720" rtlCol="1"/>
          <a:lstStyle>
            <a:lvl1pPr algn="l">
              <a:defRPr sz="1200"/>
            </a:lvl1pPr>
          </a:lstStyle>
          <a:p>
            <a:fld id="{0B45C9C2-B7D1-437F-8175-E88E51C04BDB}" type="datetimeFigureOut">
              <a:rPr lang="ar-IQ" smtClean="0"/>
              <a:t>07/07/1440</a:t>
            </a:fld>
            <a:endParaRPr lang="ar-IQ"/>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1" anchor="ctr"/>
          <a:lstStyle/>
          <a:p>
            <a:endParaRPr lang="ar-IQ"/>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1"/>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6" name="Footer Placeholder 5"/>
          <p:cNvSpPr>
            <a:spLocks noGrp="1"/>
          </p:cNvSpPr>
          <p:nvPr>
            <p:ph type="ftr" sz="quarter" idx="4"/>
          </p:nvPr>
        </p:nvSpPr>
        <p:spPr>
          <a:xfrm>
            <a:off x="3886200" y="8685213"/>
            <a:ext cx="2971800" cy="458787"/>
          </a:xfrm>
          <a:prstGeom prst="rect">
            <a:avLst/>
          </a:prstGeom>
        </p:spPr>
        <p:txBody>
          <a:bodyPr vert="horz" lIns="91440" tIns="45720" rIns="91440" bIns="45720" rtlCol="1" anchor="b"/>
          <a:lstStyle>
            <a:lvl1pPr algn="r">
              <a:defRPr sz="1200"/>
            </a:lvl1pPr>
          </a:lstStyle>
          <a:p>
            <a:endParaRPr lang="ar-IQ"/>
          </a:p>
        </p:txBody>
      </p:sp>
      <p:sp>
        <p:nvSpPr>
          <p:cNvPr id="7" name="Slide Number Placeholder 6"/>
          <p:cNvSpPr>
            <a:spLocks noGrp="1"/>
          </p:cNvSpPr>
          <p:nvPr>
            <p:ph type="sldNum" sz="quarter" idx="5"/>
          </p:nvPr>
        </p:nvSpPr>
        <p:spPr>
          <a:xfrm>
            <a:off x="1588" y="8685213"/>
            <a:ext cx="2971800" cy="458787"/>
          </a:xfrm>
          <a:prstGeom prst="rect">
            <a:avLst/>
          </a:prstGeom>
        </p:spPr>
        <p:txBody>
          <a:bodyPr vert="horz" lIns="91440" tIns="45720" rIns="91440" bIns="45720" rtlCol="1" anchor="b"/>
          <a:lstStyle>
            <a:lvl1pPr algn="l">
              <a:defRPr sz="1200"/>
            </a:lvl1pPr>
          </a:lstStyle>
          <a:p>
            <a:fld id="{EE498C66-4E39-4C1C-9F16-023F0E7339CB}" type="slidenum">
              <a:rPr lang="ar-IQ" smtClean="0"/>
              <a:t>‹#›</a:t>
            </a:fld>
            <a:endParaRPr lang="ar-IQ"/>
          </a:p>
        </p:txBody>
      </p:sp>
    </p:spTree>
    <p:extLst>
      <p:ext uri="{BB962C8B-B14F-4D97-AF65-F5344CB8AC3E}">
        <p14:creationId xmlns:p14="http://schemas.microsoft.com/office/powerpoint/2010/main" val="1403630998"/>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ar-IQ"/>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ar-IQ"/>
          </a:p>
        </p:txBody>
      </p:sp>
      <p:sp>
        <p:nvSpPr>
          <p:cNvPr id="4" name="Date Placeholder 3"/>
          <p:cNvSpPr>
            <a:spLocks noGrp="1"/>
          </p:cNvSpPr>
          <p:nvPr>
            <p:ph type="dt" sz="half" idx="10"/>
          </p:nvPr>
        </p:nvSpPr>
        <p:spPr/>
        <p:txBody>
          <a:bodyPr/>
          <a:lstStyle/>
          <a:p>
            <a:fld id="{9D07F0D0-E8CB-4A48-BDF3-42F90DDF4500}" type="datetimeFigureOut">
              <a:rPr lang="ar-IQ" smtClean="0"/>
              <a:t>07/07/1440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3EC3201D-CF16-46EE-B453-2A1FC5DC57CC}" type="slidenum">
              <a:rPr lang="ar-IQ" smtClean="0"/>
              <a:t>‹#›</a:t>
            </a:fld>
            <a:endParaRPr lang="ar-IQ"/>
          </a:p>
        </p:txBody>
      </p:sp>
    </p:spTree>
    <p:extLst>
      <p:ext uri="{BB962C8B-B14F-4D97-AF65-F5344CB8AC3E}">
        <p14:creationId xmlns:p14="http://schemas.microsoft.com/office/powerpoint/2010/main" val="19727263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4" name="Date Placeholder 3"/>
          <p:cNvSpPr>
            <a:spLocks noGrp="1"/>
          </p:cNvSpPr>
          <p:nvPr>
            <p:ph type="dt" sz="half" idx="10"/>
          </p:nvPr>
        </p:nvSpPr>
        <p:spPr/>
        <p:txBody>
          <a:bodyPr/>
          <a:lstStyle/>
          <a:p>
            <a:fld id="{9D07F0D0-E8CB-4A48-BDF3-42F90DDF4500}" type="datetimeFigureOut">
              <a:rPr lang="ar-IQ" smtClean="0"/>
              <a:t>07/07/1440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3EC3201D-CF16-46EE-B453-2A1FC5DC57CC}" type="slidenum">
              <a:rPr lang="ar-IQ" smtClean="0"/>
              <a:t>‹#›</a:t>
            </a:fld>
            <a:endParaRPr lang="ar-IQ"/>
          </a:p>
        </p:txBody>
      </p:sp>
    </p:spTree>
    <p:extLst>
      <p:ext uri="{BB962C8B-B14F-4D97-AF65-F5344CB8AC3E}">
        <p14:creationId xmlns:p14="http://schemas.microsoft.com/office/powerpoint/2010/main" val="36298335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ar-IQ"/>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4" name="Date Placeholder 3"/>
          <p:cNvSpPr>
            <a:spLocks noGrp="1"/>
          </p:cNvSpPr>
          <p:nvPr>
            <p:ph type="dt" sz="half" idx="10"/>
          </p:nvPr>
        </p:nvSpPr>
        <p:spPr/>
        <p:txBody>
          <a:bodyPr/>
          <a:lstStyle/>
          <a:p>
            <a:fld id="{9D07F0D0-E8CB-4A48-BDF3-42F90DDF4500}" type="datetimeFigureOut">
              <a:rPr lang="ar-IQ" smtClean="0"/>
              <a:t>07/07/1440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3EC3201D-CF16-46EE-B453-2A1FC5DC57CC}" type="slidenum">
              <a:rPr lang="ar-IQ" smtClean="0"/>
              <a:t>‹#›</a:t>
            </a:fld>
            <a:endParaRPr lang="ar-IQ"/>
          </a:p>
        </p:txBody>
      </p:sp>
    </p:spTree>
    <p:extLst>
      <p:ext uri="{BB962C8B-B14F-4D97-AF65-F5344CB8AC3E}">
        <p14:creationId xmlns:p14="http://schemas.microsoft.com/office/powerpoint/2010/main" val="11835342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IQ"/>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4" name="Date Placeholder 3"/>
          <p:cNvSpPr>
            <a:spLocks noGrp="1"/>
          </p:cNvSpPr>
          <p:nvPr>
            <p:ph type="dt" sz="half" idx="10"/>
          </p:nvPr>
        </p:nvSpPr>
        <p:spPr/>
        <p:txBody>
          <a:bodyPr/>
          <a:lstStyle/>
          <a:p>
            <a:fld id="{9D07F0D0-E8CB-4A48-BDF3-42F90DDF4500}" type="datetimeFigureOut">
              <a:rPr lang="ar-IQ" smtClean="0"/>
              <a:t>07/07/1440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3EC3201D-CF16-46EE-B453-2A1FC5DC57CC}" type="slidenum">
              <a:rPr lang="ar-IQ" smtClean="0"/>
              <a:t>‹#›</a:t>
            </a:fld>
            <a:endParaRPr lang="ar-IQ"/>
          </a:p>
        </p:txBody>
      </p:sp>
    </p:spTree>
    <p:extLst>
      <p:ext uri="{BB962C8B-B14F-4D97-AF65-F5344CB8AC3E}">
        <p14:creationId xmlns:p14="http://schemas.microsoft.com/office/powerpoint/2010/main" val="20650102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ar-IQ"/>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D07F0D0-E8CB-4A48-BDF3-42F90DDF4500}" type="datetimeFigureOut">
              <a:rPr lang="ar-IQ" smtClean="0"/>
              <a:t>07/07/1440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3EC3201D-CF16-46EE-B453-2A1FC5DC57CC}" type="slidenum">
              <a:rPr lang="ar-IQ" smtClean="0"/>
              <a:t>‹#›</a:t>
            </a:fld>
            <a:endParaRPr lang="ar-IQ"/>
          </a:p>
        </p:txBody>
      </p:sp>
    </p:spTree>
    <p:extLst>
      <p:ext uri="{BB962C8B-B14F-4D97-AF65-F5344CB8AC3E}">
        <p14:creationId xmlns:p14="http://schemas.microsoft.com/office/powerpoint/2010/main" val="17104156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IQ"/>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5" name="Date Placeholder 4"/>
          <p:cNvSpPr>
            <a:spLocks noGrp="1"/>
          </p:cNvSpPr>
          <p:nvPr>
            <p:ph type="dt" sz="half" idx="10"/>
          </p:nvPr>
        </p:nvSpPr>
        <p:spPr/>
        <p:txBody>
          <a:bodyPr/>
          <a:lstStyle/>
          <a:p>
            <a:fld id="{9D07F0D0-E8CB-4A48-BDF3-42F90DDF4500}" type="datetimeFigureOut">
              <a:rPr lang="ar-IQ" smtClean="0"/>
              <a:t>07/07/1440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3EC3201D-CF16-46EE-B453-2A1FC5DC57CC}" type="slidenum">
              <a:rPr lang="ar-IQ" smtClean="0"/>
              <a:t>‹#›</a:t>
            </a:fld>
            <a:endParaRPr lang="ar-IQ"/>
          </a:p>
        </p:txBody>
      </p:sp>
    </p:spTree>
    <p:extLst>
      <p:ext uri="{BB962C8B-B14F-4D97-AF65-F5344CB8AC3E}">
        <p14:creationId xmlns:p14="http://schemas.microsoft.com/office/powerpoint/2010/main" val="6734918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ar-IQ"/>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7" name="Date Placeholder 6"/>
          <p:cNvSpPr>
            <a:spLocks noGrp="1"/>
          </p:cNvSpPr>
          <p:nvPr>
            <p:ph type="dt" sz="half" idx="10"/>
          </p:nvPr>
        </p:nvSpPr>
        <p:spPr/>
        <p:txBody>
          <a:bodyPr/>
          <a:lstStyle/>
          <a:p>
            <a:fld id="{9D07F0D0-E8CB-4A48-BDF3-42F90DDF4500}" type="datetimeFigureOut">
              <a:rPr lang="ar-IQ" smtClean="0"/>
              <a:t>07/07/1440</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3EC3201D-CF16-46EE-B453-2A1FC5DC57CC}" type="slidenum">
              <a:rPr lang="ar-IQ" smtClean="0"/>
              <a:t>‹#›</a:t>
            </a:fld>
            <a:endParaRPr lang="ar-IQ"/>
          </a:p>
        </p:txBody>
      </p:sp>
    </p:spTree>
    <p:extLst>
      <p:ext uri="{BB962C8B-B14F-4D97-AF65-F5344CB8AC3E}">
        <p14:creationId xmlns:p14="http://schemas.microsoft.com/office/powerpoint/2010/main" val="29615664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IQ"/>
          </a:p>
        </p:txBody>
      </p:sp>
      <p:sp>
        <p:nvSpPr>
          <p:cNvPr id="3" name="Date Placeholder 2"/>
          <p:cNvSpPr>
            <a:spLocks noGrp="1"/>
          </p:cNvSpPr>
          <p:nvPr>
            <p:ph type="dt" sz="half" idx="10"/>
          </p:nvPr>
        </p:nvSpPr>
        <p:spPr/>
        <p:txBody>
          <a:bodyPr/>
          <a:lstStyle/>
          <a:p>
            <a:fld id="{9D07F0D0-E8CB-4A48-BDF3-42F90DDF4500}" type="datetimeFigureOut">
              <a:rPr lang="ar-IQ" smtClean="0"/>
              <a:t>07/07/1440</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3EC3201D-CF16-46EE-B453-2A1FC5DC57CC}" type="slidenum">
              <a:rPr lang="ar-IQ" smtClean="0"/>
              <a:t>‹#›</a:t>
            </a:fld>
            <a:endParaRPr lang="ar-IQ"/>
          </a:p>
        </p:txBody>
      </p:sp>
    </p:spTree>
    <p:extLst>
      <p:ext uri="{BB962C8B-B14F-4D97-AF65-F5344CB8AC3E}">
        <p14:creationId xmlns:p14="http://schemas.microsoft.com/office/powerpoint/2010/main" val="37391084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D07F0D0-E8CB-4A48-BDF3-42F90DDF4500}" type="datetimeFigureOut">
              <a:rPr lang="ar-IQ" smtClean="0"/>
              <a:t>07/07/1440</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3EC3201D-CF16-46EE-B453-2A1FC5DC57CC}" type="slidenum">
              <a:rPr lang="ar-IQ" smtClean="0"/>
              <a:t>‹#›</a:t>
            </a:fld>
            <a:endParaRPr lang="ar-IQ"/>
          </a:p>
        </p:txBody>
      </p:sp>
    </p:spTree>
    <p:extLst>
      <p:ext uri="{BB962C8B-B14F-4D97-AF65-F5344CB8AC3E}">
        <p14:creationId xmlns:p14="http://schemas.microsoft.com/office/powerpoint/2010/main" val="42211680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ar-IQ"/>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D07F0D0-E8CB-4A48-BDF3-42F90DDF4500}" type="datetimeFigureOut">
              <a:rPr lang="ar-IQ" smtClean="0"/>
              <a:t>07/07/1440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3EC3201D-CF16-46EE-B453-2A1FC5DC57CC}" type="slidenum">
              <a:rPr lang="ar-IQ" smtClean="0"/>
              <a:t>‹#›</a:t>
            </a:fld>
            <a:endParaRPr lang="ar-IQ"/>
          </a:p>
        </p:txBody>
      </p:sp>
    </p:spTree>
    <p:extLst>
      <p:ext uri="{BB962C8B-B14F-4D97-AF65-F5344CB8AC3E}">
        <p14:creationId xmlns:p14="http://schemas.microsoft.com/office/powerpoint/2010/main" val="5331340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ar-IQ"/>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D07F0D0-E8CB-4A48-BDF3-42F90DDF4500}" type="datetimeFigureOut">
              <a:rPr lang="ar-IQ" smtClean="0"/>
              <a:t>07/07/1440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3EC3201D-CF16-46EE-B453-2A1FC5DC57CC}" type="slidenum">
              <a:rPr lang="ar-IQ" smtClean="0"/>
              <a:t>‹#›</a:t>
            </a:fld>
            <a:endParaRPr lang="ar-IQ"/>
          </a:p>
        </p:txBody>
      </p:sp>
    </p:spTree>
    <p:extLst>
      <p:ext uri="{BB962C8B-B14F-4D97-AF65-F5344CB8AC3E}">
        <p14:creationId xmlns:p14="http://schemas.microsoft.com/office/powerpoint/2010/main" val="33740772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5">
                <a:lumMod val="0"/>
                <a:lumOff val="100000"/>
              </a:schemeClr>
            </a:gs>
            <a:gs pos="35000">
              <a:schemeClr val="accent5">
                <a:lumMod val="0"/>
                <a:lumOff val="100000"/>
              </a:schemeClr>
            </a:gs>
            <a:gs pos="100000">
              <a:schemeClr val="accent5">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en-US"/>
              <a:t>Click to edit Master title style</a:t>
            </a:r>
            <a:endParaRPr lang="ar-IQ"/>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4" name="Date Placeholder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9D07F0D0-E8CB-4A48-BDF3-42F90DDF4500}" type="datetimeFigureOut">
              <a:rPr lang="ar-IQ" smtClean="0"/>
              <a:t>07/07/1440</a:t>
            </a:fld>
            <a:endParaRPr lang="ar-IQ"/>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3EC3201D-CF16-46EE-B453-2A1FC5DC57CC}" type="slidenum">
              <a:rPr lang="ar-IQ" smtClean="0"/>
              <a:t>‹#›</a:t>
            </a:fld>
            <a:endParaRPr lang="ar-IQ"/>
          </a:p>
        </p:txBody>
      </p:sp>
    </p:spTree>
    <p:extLst>
      <p:ext uri="{BB962C8B-B14F-4D97-AF65-F5344CB8AC3E}">
        <p14:creationId xmlns:p14="http://schemas.microsoft.com/office/powerpoint/2010/main" val="3341235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 /><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2" Type="http://schemas.openxmlformats.org/officeDocument/2006/relationships/image" Target="../media/image7.jpg" /><Relationship Id="rId1" Type="http://schemas.openxmlformats.org/officeDocument/2006/relationships/slideLayout" Target="../slideLayouts/slideLayout2.xml" /></Relationships>
</file>

<file path=ppt/slides/_rels/slide11.xml.rels><?xml version="1.0" encoding="UTF-8" standalone="yes"?>
<Relationships xmlns="http://schemas.openxmlformats.org/package/2006/relationships"><Relationship Id="rId2" Type="http://schemas.openxmlformats.org/officeDocument/2006/relationships/image" Target="../media/image7.jpg" /><Relationship Id="rId1" Type="http://schemas.openxmlformats.org/officeDocument/2006/relationships/slideLayout" Target="../slideLayouts/slideLayout2.xml" /></Relationships>
</file>

<file path=ppt/slides/_rels/slide12.xml.rels><?xml version="1.0" encoding="UTF-8" standalone="yes"?>
<Relationships xmlns="http://schemas.openxmlformats.org/package/2006/relationships"><Relationship Id="rId2" Type="http://schemas.openxmlformats.org/officeDocument/2006/relationships/image" Target="../media/image7.jpg" /><Relationship Id="rId1" Type="http://schemas.openxmlformats.org/officeDocument/2006/relationships/slideLayout" Target="../slideLayouts/slideLayout2.xml" /></Relationships>
</file>

<file path=ppt/slides/_rels/slide13.xml.rels><?xml version="1.0" encoding="UTF-8" standalone="yes"?>
<Relationships xmlns="http://schemas.openxmlformats.org/package/2006/relationships"><Relationship Id="rId3" Type="http://schemas.openxmlformats.org/officeDocument/2006/relationships/image" Target="../media/image9.jpg" /><Relationship Id="rId2" Type="http://schemas.openxmlformats.org/officeDocument/2006/relationships/image" Target="../media/image8.jpeg" /><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2" Type="http://schemas.openxmlformats.org/officeDocument/2006/relationships/image" Target="../media/image2.jpg" /><Relationship Id="rId1" Type="http://schemas.openxmlformats.org/officeDocument/2006/relationships/slideLayout" Target="../slideLayouts/slideLayout1.xml" /></Relationships>
</file>

<file path=ppt/slides/_rels/slide3.xml.rels><?xml version="1.0" encoding="UTF-8" standalone="yes"?>
<Relationships xmlns="http://schemas.openxmlformats.org/package/2006/relationships"><Relationship Id="rId2" Type="http://schemas.openxmlformats.org/officeDocument/2006/relationships/image" Target="../media/image2.jpg" /><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2" Type="http://schemas.openxmlformats.org/officeDocument/2006/relationships/image" Target="../media/image3.jpg" /><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2" Type="http://schemas.openxmlformats.org/officeDocument/2006/relationships/image" Target="../media/image3.jpg" /><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2" Type="http://schemas.openxmlformats.org/officeDocument/2006/relationships/image" Target="../media/image4.jpg" /><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2" Type="http://schemas.openxmlformats.org/officeDocument/2006/relationships/image" Target="../media/image5.jpg" /><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2" Type="http://schemas.openxmlformats.org/officeDocument/2006/relationships/image" Target="../media/image6.jpg" /><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2" Type="http://schemas.openxmlformats.org/officeDocument/2006/relationships/image" Target="../media/image4.jpg" /><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عنوان 1"/>
          <p:cNvSpPr>
            <a:spLocks noGrp="1"/>
          </p:cNvSpPr>
          <p:nvPr>
            <p:ph type="ctrTitle"/>
          </p:nvPr>
        </p:nvSpPr>
        <p:spPr>
          <a:xfrm>
            <a:off x="1403131" y="3321424"/>
            <a:ext cx="9013349" cy="2987896"/>
          </a:xfrm>
        </p:spPr>
        <p:txBody>
          <a:bodyPr>
            <a:normAutofit fontScale="90000"/>
            <a:scene3d>
              <a:camera prst="orthographicFront"/>
              <a:lightRig rig="flat" dir="tl">
                <a:rot lat="0" lon="0" rev="6600000"/>
              </a:lightRig>
            </a:scene3d>
            <a:sp3d extrusionH="25400" contourW="8890">
              <a:bevelT w="38100" h="31750"/>
              <a:contourClr>
                <a:schemeClr val="accent2">
                  <a:shade val="75000"/>
                </a:schemeClr>
              </a:contourClr>
            </a:sp3d>
          </a:bodyPr>
          <a:lstStyle/>
          <a:p>
            <a:pPr algn="l">
              <a:lnSpc>
                <a:spcPct val="150000"/>
              </a:lnSpc>
            </a:pPr>
            <a:r>
              <a:rPr lang="en-US" sz="66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t>
            </a:r>
            <a:br>
              <a:rPr lang="en-US" sz="66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br>
            <a:br>
              <a:rPr lang="en-US" sz="66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br>
            <a:br>
              <a:rPr lang="en-US" sz="66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br>
            <a:br>
              <a:rPr lang="en-US" sz="66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br>
            <a:r>
              <a:rPr lang="en-US" sz="66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t>
            </a:r>
            <a:br>
              <a:rPr lang="en-US" sz="66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br>
            <a:br>
              <a:rPr lang="en-US" sz="66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br>
            <a:r>
              <a:rPr lang="en-US" sz="5300" u="sng" dirty="0">
                <a:ln w="0"/>
                <a:effectLst>
                  <a:glow rad="63500">
                    <a:schemeClr val="accent2">
                      <a:satMod val="175000"/>
                      <a:alpha val="40000"/>
                    </a:schemeClr>
                  </a:glow>
                  <a:outerShdw blurRad="38100" dist="19050" dir="2700000" algn="tl" rotWithShape="0">
                    <a:schemeClr val="dk1">
                      <a:alpha val="40000"/>
                    </a:schemeClr>
                  </a:outerShdw>
                </a:effectLst>
                <a:latin typeface="Bahnschrift Condensed" panose="020B0502040204020203" pitchFamily="34" charset="0"/>
              </a:rPr>
              <a:t>Presented by : </a:t>
            </a:r>
            <a:br>
              <a:rPr lang="en-US" sz="6600" b="1" u="sng"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br>
            <a:r>
              <a:rPr lang="en-US" sz="4000" b="1" dirty="0">
                <a:ln w="11430"/>
                <a:solidFill>
                  <a:schemeClr val="bg1"/>
                </a:solidFill>
                <a:effectLst>
                  <a:outerShdw blurRad="50800" dist="39000" dir="5460000" algn="tl">
                    <a:srgbClr val="000000">
                      <a:alpha val="38000"/>
                    </a:srgbClr>
                  </a:outerShdw>
                  <a:reflection blurRad="6350" stA="60000" endA="900" endPos="60000" dist="60007" dir="5400000" sy="-100000" algn="bl" rotWithShape="0"/>
                </a:effectLst>
                <a:latin typeface="Britannic Bold" panose="020B0903060703020204" pitchFamily="34" charset="0"/>
              </a:rPr>
              <a:t>Amna H.Ali   </a:t>
            </a:r>
            <a:br>
              <a:rPr lang="en-US" sz="4000" b="1" dirty="0">
                <a:ln w="11430"/>
                <a:solidFill>
                  <a:schemeClr val="bg1"/>
                </a:solidFill>
                <a:effectLst>
                  <a:outerShdw blurRad="50800" dist="39000" dir="5460000" algn="tl">
                    <a:srgbClr val="000000">
                      <a:alpha val="38000"/>
                    </a:srgbClr>
                  </a:outerShdw>
                  <a:reflection blurRad="6350" stA="60000" endA="900" endPos="60000" dist="60007" dir="5400000" sy="-100000" algn="bl" rotWithShape="0"/>
                </a:effectLst>
                <a:latin typeface="Britannic Bold" panose="020B0903060703020204" pitchFamily="34" charset="0"/>
              </a:rPr>
            </a:br>
            <a:r>
              <a:rPr lang="en-US" sz="4000" b="1" dirty="0">
                <a:ln w="11430"/>
                <a:solidFill>
                  <a:schemeClr val="bg1"/>
                </a:solidFill>
                <a:effectLst>
                  <a:outerShdw blurRad="50800" dist="39000" dir="5460000" algn="tl">
                    <a:srgbClr val="000000">
                      <a:alpha val="38000"/>
                    </a:srgbClr>
                  </a:outerShdw>
                  <a:reflection blurRad="6350" stA="60000" endA="900" endPos="60000" dist="60007" dir="5400000" sy="-100000" algn="bl" rotWithShape="0"/>
                </a:effectLst>
                <a:latin typeface="Britannic Bold" panose="020B0903060703020204" pitchFamily="34" charset="0"/>
              </a:rPr>
              <a:t>MA Student 2018 . 2019 </a:t>
            </a:r>
            <a:endParaRPr lang="ar-IQ" sz="4000" b="1" dirty="0">
              <a:ln w="11430"/>
              <a:solidFill>
                <a:schemeClr val="bg1"/>
              </a:solidFill>
              <a:effectLst>
                <a:outerShdw blurRad="50800" dist="39000" dir="5460000" algn="tl">
                  <a:srgbClr val="000000">
                    <a:alpha val="38000"/>
                  </a:srgbClr>
                </a:outerShdw>
                <a:reflection blurRad="6350" stA="60000" endA="900" endPos="60000" dist="60007" dir="5400000" sy="-100000" algn="bl" rotWithShape="0"/>
              </a:effectLst>
              <a:latin typeface="Britannic Bold" panose="020B0903060703020204" pitchFamily="34" charset="0"/>
            </a:endParaRPr>
          </a:p>
        </p:txBody>
      </p:sp>
      <p:sp>
        <p:nvSpPr>
          <p:cNvPr id="3" name="Rectangle 2"/>
          <p:cNvSpPr/>
          <p:nvPr/>
        </p:nvSpPr>
        <p:spPr>
          <a:xfrm>
            <a:off x="1477342" y="1250051"/>
            <a:ext cx="8864926" cy="830997"/>
          </a:xfrm>
          <a:prstGeom prst="rect">
            <a:avLst/>
          </a:prstGeom>
        </p:spPr>
        <p:txBody>
          <a:bodyPr wrap="none">
            <a:spAutoFit/>
          </a:bodyPr>
          <a:lstStyle/>
          <a:p>
            <a:pPr algn="ctr"/>
            <a:r>
              <a:rPr lang="en-US" sz="4800" b="1" dirty="0">
                <a:ln w="11430">
                  <a:solidFill>
                    <a:schemeClr val="bg1"/>
                  </a:solidFill>
                </a:ln>
                <a:solidFill>
                  <a:schemeClr val="tx1">
                    <a:lumMod val="95000"/>
                  </a:schemeClr>
                </a:solidFill>
                <a:effectLst>
                  <a:outerShdw blurRad="50800" dist="39000" dir="5460000" algn="tl">
                    <a:srgbClr val="000000">
                      <a:alpha val="38000"/>
                    </a:srgbClr>
                  </a:outerShdw>
                  <a:reflection blurRad="6350" stA="55000" endA="300" endPos="45500" dir="5400000" sy="-100000" algn="bl" rotWithShape="0"/>
                </a:effectLst>
                <a:latin typeface="Algerian" panose="04020705040A02060702" pitchFamily="82" charset="0"/>
              </a:rPr>
              <a:t>Discourse and Translation</a:t>
            </a:r>
            <a:endParaRPr lang="ar-IQ" sz="4800" b="1" dirty="0">
              <a:ln w="11430">
                <a:solidFill>
                  <a:schemeClr val="bg1"/>
                </a:solidFill>
              </a:ln>
              <a:solidFill>
                <a:schemeClr val="tx1">
                  <a:lumMod val="95000"/>
                </a:schemeClr>
              </a:solidFill>
              <a:effectLst>
                <a:outerShdw blurRad="50800" dist="39000" dir="5460000" algn="tl">
                  <a:srgbClr val="000000">
                    <a:alpha val="38000"/>
                  </a:srgbClr>
                </a:outerShdw>
                <a:reflection blurRad="6350" stA="55000" endA="300" endPos="45500" dir="5400000" sy="-100000" algn="bl" rotWithShape="0"/>
              </a:effectLst>
              <a:latin typeface="Algerian" panose="04020705040A02060702" pitchFamily="82" charset="0"/>
            </a:endParaRPr>
          </a:p>
        </p:txBody>
      </p:sp>
    </p:spTree>
    <p:extLst>
      <p:ext uri="{BB962C8B-B14F-4D97-AF65-F5344CB8AC3E}">
        <p14:creationId xmlns:p14="http://schemas.microsoft.com/office/powerpoint/2010/main" val="5073905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31000"/>
            <a:lum/>
          </a:blip>
          <a:srcRect/>
          <a:stretch>
            <a:fillRect l="-12000" t="-4000" r="-3000" b="-4000"/>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204715" y="6196085"/>
            <a:ext cx="11837159" cy="504963"/>
          </a:xfrm>
        </p:spPr>
        <p:txBody>
          <a:bodyPr>
            <a:noAutofit/>
          </a:bodyPr>
          <a:lstStyle/>
          <a:p>
            <a:pPr marL="0" indent="0" algn="l" rtl="0">
              <a:buNone/>
            </a:pPr>
            <a:r>
              <a:rPr lang="en-US" sz="3600" b="1" dirty="0">
                <a:effectLst>
                  <a:glow rad="63500">
                    <a:schemeClr val="accent1">
                      <a:satMod val="175000"/>
                      <a:alpha val="40000"/>
                    </a:schemeClr>
                  </a:glow>
                </a:effectLst>
                <a:latin typeface="Arabic Typesetting" panose="03020402040406030203" pitchFamily="66" charset="-78"/>
                <a:cs typeface="Arabic Typesetting" panose="03020402040406030203" pitchFamily="66" charset="-78"/>
              </a:rPr>
              <a:t>Scheme for analyzing comparing original and translation texts ( House. 1997:108)</a:t>
            </a:r>
          </a:p>
        </p:txBody>
      </p:sp>
      <p:sp>
        <p:nvSpPr>
          <p:cNvPr id="8" name="Subtitle 2"/>
          <p:cNvSpPr txBox="1">
            <a:spLocks/>
          </p:cNvSpPr>
          <p:nvPr/>
        </p:nvSpPr>
        <p:spPr>
          <a:xfrm>
            <a:off x="4390028" y="211529"/>
            <a:ext cx="3466531" cy="518614"/>
          </a:xfrm>
          <a:prstGeom prst="rect">
            <a:avLst/>
          </a:prstGeom>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0">
            <a:schemeClr val="accent3"/>
          </a:lnRef>
          <a:fillRef idx="3">
            <a:schemeClr val="accent3"/>
          </a:fillRef>
          <a:effectRef idx="3">
            <a:schemeClr val="accent3"/>
          </a:effectRef>
          <a:fontRef idx="minor">
            <a:schemeClr val="lt1"/>
          </a:fontRef>
        </p:style>
        <p:txBody>
          <a:bodyPr vert="horz" lIns="91440" tIns="45720" rIns="91440" bIns="45720" rtlCol="1">
            <a:noAutofit/>
          </a:bodyPr>
          <a:lst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lt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lt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lt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9pPr>
          </a:lstStyle>
          <a:p>
            <a:pPr marL="0" lvl="0" indent="0" algn="ctr" rtl="0">
              <a:lnSpc>
                <a:spcPct val="100000"/>
              </a:lnSpc>
              <a:spcBef>
                <a:spcPts val="0"/>
              </a:spcBef>
              <a:buNone/>
            </a:pPr>
            <a:r>
              <a:rPr lang="en-US" sz="3200" b="1" dirty="0">
                <a:solidFill>
                  <a:prstClr val="black"/>
                </a:solidFill>
                <a:effectLst>
                  <a:glow rad="63500">
                    <a:srgbClr val="5B9BD5">
                      <a:satMod val="175000"/>
                      <a:alpha val="40000"/>
                    </a:srgbClr>
                  </a:glow>
                </a:effectLst>
                <a:latin typeface="Arabic Typesetting" panose="03020402040406030203" pitchFamily="66" charset="-78"/>
                <a:cs typeface="Arabic Typesetting" panose="03020402040406030203" pitchFamily="66" charset="-78"/>
              </a:rPr>
              <a:t>Individual textual function</a:t>
            </a:r>
          </a:p>
        </p:txBody>
      </p:sp>
      <p:sp>
        <p:nvSpPr>
          <p:cNvPr id="4" name="Subtitle 2"/>
          <p:cNvSpPr txBox="1">
            <a:spLocks/>
          </p:cNvSpPr>
          <p:nvPr/>
        </p:nvSpPr>
        <p:spPr>
          <a:xfrm>
            <a:off x="2440671" y="1364767"/>
            <a:ext cx="1949357" cy="982637"/>
          </a:xfrm>
          <a:prstGeom prst="rect">
            <a:avLst/>
          </a:prstGeom>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0">
            <a:schemeClr val="accent3"/>
          </a:lnRef>
          <a:fillRef idx="3">
            <a:schemeClr val="accent3"/>
          </a:fillRef>
          <a:effectRef idx="3">
            <a:schemeClr val="accent3"/>
          </a:effectRef>
          <a:fontRef idx="minor">
            <a:schemeClr val="lt1"/>
          </a:fontRef>
        </p:style>
        <p:txBody>
          <a:bodyPr vert="horz" lIns="91440" tIns="45720" rIns="91440" bIns="45720" rtlCol="1">
            <a:noAutofit/>
          </a:bodyPr>
          <a:lst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lt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lt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lt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9pPr>
          </a:lstStyle>
          <a:p>
            <a:pPr marL="0" lvl="0" indent="0" algn="ctr" rtl="0">
              <a:lnSpc>
                <a:spcPct val="100000"/>
              </a:lnSpc>
              <a:spcBef>
                <a:spcPts val="0"/>
              </a:spcBef>
              <a:buNone/>
            </a:pPr>
            <a:r>
              <a:rPr lang="en-US" sz="3200" b="1" dirty="0">
                <a:solidFill>
                  <a:prstClr val="black"/>
                </a:solidFill>
                <a:effectLst>
                  <a:glow rad="63500">
                    <a:srgbClr val="5B9BD5">
                      <a:satMod val="175000"/>
                      <a:alpha val="40000"/>
                    </a:srgbClr>
                  </a:glow>
                </a:effectLst>
                <a:latin typeface="Arabic Typesetting" panose="03020402040406030203" pitchFamily="66" charset="-78"/>
                <a:cs typeface="Arabic Typesetting" panose="03020402040406030203" pitchFamily="66" charset="-78"/>
              </a:rPr>
              <a:t>Register</a:t>
            </a:r>
          </a:p>
        </p:txBody>
      </p:sp>
      <p:sp>
        <p:nvSpPr>
          <p:cNvPr id="5" name="Subtitle 2"/>
          <p:cNvSpPr txBox="1">
            <a:spLocks/>
          </p:cNvSpPr>
          <p:nvPr/>
        </p:nvSpPr>
        <p:spPr>
          <a:xfrm>
            <a:off x="9043906" y="1364766"/>
            <a:ext cx="2458870" cy="982637"/>
          </a:xfrm>
          <a:prstGeom prst="rect">
            <a:avLst/>
          </a:prstGeom>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0">
            <a:schemeClr val="accent3"/>
          </a:lnRef>
          <a:fillRef idx="3">
            <a:schemeClr val="accent3"/>
          </a:fillRef>
          <a:effectRef idx="3">
            <a:schemeClr val="accent3"/>
          </a:effectRef>
          <a:fontRef idx="minor">
            <a:schemeClr val="lt1"/>
          </a:fontRef>
        </p:style>
        <p:txBody>
          <a:bodyPr vert="horz" lIns="91440" tIns="45720" rIns="91440" bIns="45720" rtlCol="1">
            <a:noAutofit/>
          </a:bodyPr>
          <a:lst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lt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lt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lt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9pPr>
          </a:lstStyle>
          <a:p>
            <a:pPr marL="0" lvl="0" indent="0" algn="ctr" rtl="0">
              <a:lnSpc>
                <a:spcPct val="100000"/>
              </a:lnSpc>
              <a:spcBef>
                <a:spcPts val="0"/>
              </a:spcBef>
              <a:buNone/>
            </a:pPr>
            <a:r>
              <a:rPr lang="en-US" sz="3200" b="1" dirty="0">
                <a:solidFill>
                  <a:prstClr val="black"/>
                </a:solidFill>
                <a:effectLst>
                  <a:glow rad="63500">
                    <a:srgbClr val="5B9BD5">
                      <a:satMod val="175000"/>
                      <a:alpha val="40000"/>
                    </a:srgbClr>
                  </a:glow>
                </a:effectLst>
                <a:latin typeface="Arabic Typesetting" panose="03020402040406030203" pitchFamily="66" charset="-78"/>
                <a:cs typeface="Arabic Typesetting" panose="03020402040406030203" pitchFamily="66" charset="-78"/>
              </a:rPr>
              <a:t>Genre </a:t>
            </a:r>
          </a:p>
          <a:p>
            <a:pPr marL="0" lvl="0" indent="0" algn="ctr" rtl="0">
              <a:lnSpc>
                <a:spcPct val="100000"/>
              </a:lnSpc>
              <a:spcBef>
                <a:spcPts val="0"/>
              </a:spcBef>
              <a:buNone/>
            </a:pPr>
            <a:r>
              <a:rPr lang="en-US" sz="3200" b="1" dirty="0">
                <a:solidFill>
                  <a:prstClr val="black"/>
                </a:solidFill>
                <a:effectLst>
                  <a:glow rad="63500">
                    <a:srgbClr val="5B9BD5">
                      <a:satMod val="175000"/>
                      <a:alpha val="40000"/>
                    </a:srgbClr>
                  </a:glow>
                </a:effectLst>
                <a:latin typeface="Arabic Typesetting" panose="03020402040406030203" pitchFamily="66" charset="-78"/>
                <a:cs typeface="Arabic Typesetting" panose="03020402040406030203" pitchFamily="66" charset="-78"/>
              </a:rPr>
              <a:t>(generic purpose)</a:t>
            </a:r>
          </a:p>
        </p:txBody>
      </p:sp>
      <p:sp>
        <p:nvSpPr>
          <p:cNvPr id="6" name="Subtitle 2"/>
          <p:cNvSpPr txBox="1">
            <a:spLocks/>
          </p:cNvSpPr>
          <p:nvPr/>
        </p:nvSpPr>
        <p:spPr>
          <a:xfrm>
            <a:off x="8426349" y="3002503"/>
            <a:ext cx="3129887" cy="1951630"/>
          </a:xfrm>
          <a:prstGeom prst="rect">
            <a:avLst/>
          </a:prstGeom>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0">
            <a:schemeClr val="accent3"/>
          </a:lnRef>
          <a:fillRef idx="3">
            <a:schemeClr val="accent3"/>
          </a:fillRef>
          <a:effectRef idx="3">
            <a:schemeClr val="accent3"/>
          </a:effectRef>
          <a:fontRef idx="minor">
            <a:schemeClr val="lt1"/>
          </a:fontRef>
        </p:style>
        <p:txBody>
          <a:bodyPr vert="horz" lIns="91440" tIns="45720" rIns="91440" bIns="45720" rtlCol="1">
            <a:noAutofit/>
          </a:bodyPr>
          <a:lst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lt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lt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lt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9pPr>
          </a:lstStyle>
          <a:p>
            <a:pPr marL="0" lvl="0" indent="0" algn="ctr" rtl="0">
              <a:lnSpc>
                <a:spcPct val="100000"/>
              </a:lnSpc>
              <a:spcBef>
                <a:spcPts val="0"/>
              </a:spcBef>
              <a:buNone/>
            </a:pPr>
            <a:r>
              <a:rPr lang="en-US" sz="3200" b="1" dirty="0">
                <a:solidFill>
                  <a:prstClr val="black"/>
                </a:solidFill>
                <a:effectLst>
                  <a:glow rad="63500">
                    <a:srgbClr val="5B9BD5">
                      <a:satMod val="175000"/>
                      <a:alpha val="40000"/>
                    </a:srgbClr>
                  </a:glow>
                </a:effectLst>
                <a:latin typeface="Arabic Typesetting" panose="03020402040406030203" pitchFamily="66" charset="-78"/>
                <a:cs typeface="Arabic Typesetting" panose="03020402040406030203" pitchFamily="66" charset="-78"/>
              </a:rPr>
              <a:t>Mode </a:t>
            </a:r>
          </a:p>
          <a:p>
            <a:pPr algn="l" rtl="0">
              <a:lnSpc>
                <a:spcPct val="100000"/>
              </a:lnSpc>
              <a:spcBef>
                <a:spcPts val="0"/>
              </a:spcBef>
              <a:buSzPct val="50000"/>
            </a:pPr>
            <a:r>
              <a:rPr lang="en-US" sz="2400" b="1" dirty="0">
                <a:solidFill>
                  <a:prstClr val="black"/>
                </a:solidFill>
                <a:effectLst>
                  <a:glow rad="63500">
                    <a:srgbClr val="5B9BD5">
                      <a:satMod val="175000"/>
                      <a:alpha val="40000"/>
                    </a:srgbClr>
                  </a:glow>
                </a:effectLst>
                <a:latin typeface="Arabic Typesetting" panose="03020402040406030203" pitchFamily="66" charset="-78"/>
                <a:cs typeface="Arabic Typesetting" panose="03020402040406030203" pitchFamily="66" charset="-78"/>
              </a:rPr>
              <a:t>Medium (simple/complex)</a:t>
            </a:r>
          </a:p>
          <a:p>
            <a:pPr algn="l" rtl="0">
              <a:lnSpc>
                <a:spcPct val="100000"/>
              </a:lnSpc>
              <a:spcBef>
                <a:spcPts val="0"/>
              </a:spcBef>
              <a:buSzPct val="50000"/>
            </a:pPr>
            <a:r>
              <a:rPr lang="en-US" sz="2400" b="1" dirty="0">
                <a:solidFill>
                  <a:prstClr val="black"/>
                </a:solidFill>
                <a:effectLst>
                  <a:glow rad="63500">
                    <a:srgbClr val="5B9BD5">
                      <a:satMod val="175000"/>
                      <a:alpha val="40000"/>
                    </a:srgbClr>
                  </a:glow>
                </a:effectLst>
                <a:latin typeface="Arabic Typesetting" panose="03020402040406030203" pitchFamily="66" charset="-78"/>
                <a:cs typeface="Arabic Typesetting" panose="03020402040406030203" pitchFamily="66" charset="-78"/>
              </a:rPr>
              <a:t>Participation (simple/complex)</a:t>
            </a:r>
          </a:p>
        </p:txBody>
      </p:sp>
      <p:sp>
        <p:nvSpPr>
          <p:cNvPr id="7" name="Subtitle 2"/>
          <p:cNvSpPr txBox="1">
            <a:spLocks/>
          </p:cNvSpPr>
          <p:nvPr/>
        </p:nvSpPr>
        <p:spPr>
          <a:xfrm>
            <a:off x="4390028" y="3002502"/>
            <a:ext cx="3245895" cy="1951631"/>
          </a:xfrm>
          <a:prstGeom prst="rect">
            <a:avLst/>
          </a:prstGeom>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0">
            <a:schemeClr val="accent3"/>
          </a:lnRef>
          <a:fillRef idx="3">
            <a:schemeClr val="accent3"/>
          </a:fillRef>
          <a:effectRef idx="3">
            <a:schemeClr val="accent3"/>
          </a:effectRef>
          <a:fontRef idx="minor">
            <a:schemeClr val="lt1"/>
          </a:fontRef>
        </p:style>
        <p:txBody>
          <a:bodyPr vert="horz" lIns="91440" tIns="45720" rIns="91440" bIns="45720" rtlCol="1">
            <a:noAutofit/>
          </a:bodyPr>
          <a:lst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lt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lt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lt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9pPr>
          </a:lstStyle>
          <a:p>
            <a:pPr marL="0" lvl="0" indent="0" algn="ctr" rtl="0">
              <a:lnSpc>
                <a:spcPct val="100000"/>
              </a:lnSpc>
              <a:spcBef>
                <a:spcPts val="0"/>
              </a:spcBef>
              <a:buNone/>
            </a:pPr>
            <a:r>
              <a:rPr lang="en-US" sz="3200" b="1" dirty="0">
                <a:solidFill>
                  <a:prstClr val="black"/>
                </a:solidFill>
                <a:effectLst>
                  <a:glow rad="63500">
                    <a:srgbClr val="5B9BD5">
                      <a:satMod val="175000"/>
                      <a:alpha val="40000"/>
                    </a:srgbClr>
                  </a:glow>
                </a:effectLst>
                <a:latin typeface="Arabic Typesetting" panose="03020402040406030203" pitchFamily="66" charset="-78"/>
                <a:cs typeface="Arabic Typesetting" panose="03020402040406030203" pitchFamily="66" charset="-78"/>
              </a:rPr>
              <a:t>Tenor </a:t>
            </a:r>
          </a:p>
          <a:p>
            <a:pPr marL="0" lvl="0" indent="0" algn="l" rtl="0">
              <a:lnSpc>
                <a:spcPct val="100000"/>
              </a:lnSpc>
              <a:spcBef>
                <a:spcPts val="0"/>
              </a:spcBef>
              <a:buNone/>
            </a:pPr>
            <a:r>
              <a:rPr lang="en-US" sz="2400" b="1" dirty="0">
                <a:solidFill>
                  <a:prstClr val="black"/>
                </a:solidFill>
                <a:effectLst>
                  <a:glow rad="63500">
                    <a:srgbClr val="5B9BD5">
                      <a:satMod val="175000"/>
                      <a:alpha val="40000"/>
                    </a:srgbClr>
                  </a:glow>
                </a:effectLst>
                <a:latin typeface="Arabic Typesetting" panose="03020402040406030203" pitchFamily="66" charset="-78"/>
                <a:cs typeface="Arabic Typesetting" panose="03020402040406030203" pitchFamily="66" charset="-78"/>
              </a:rPr>
              <a:t>Participant relationship </a:t>
            </a:r>
          </a:p>
          <a:p>
            <a:pPr algn="l" rtl="0">
              <a:lnSpc>
                <a:spcPct val="100000"/>
              </a:lnSpc>
              <a:spcBef>
                <a:spcPts val="0"/>
              </a:spcBef>
              <a:buSzPct val="50000"/>
            </a:pPr>
            <a:r>
              <a:rPr lang="en-US" sz="2400" b="1" dirty="0">
                <a:solidFill>
                  <a:prstClr val="black"/>
                </a:solidFill>
                <a:effectLst>
                  <a:glow rad="63500">
                    <a:srgbClr val="5B9BD5">
                      <a:satMod val="175000"/>
                      <a:alpha val="40000"/>
                    </a:srgbClr>
                  </a:glow>
                </a:effectLst>
                <a:latin typeface="Arabic Typesetting" panose="03020402040406030203" pitchFamily="66" charset="-78"/>
                <a:cs typeface="Arabic Typesetting" panose="03020402040406030203" pitchFamily="66" charset="-78"/>
              </a:rPr>
              <a:t>Authors provenance and stance.</a:t>
            </a:r>
          </a:p>
          <a:p>
            <a:pPr algn="l" rtl="0">
              <a:lnSpc>
                <a:spcPct val="100000"/>
              </a:lnSpc>
              <a:spcBef>
                <a:spcPts val="0"/>
              </a:spcBef>
              <a:buSzPct val="50000"/>
            </a:pPr>
            <a:r>
              <a:rPr lang="en-US" sz="2400" b="1" dirty="0">
                <a:solidFill>
                  <a:prstClr val="black"/>
                </a:solidFill>
                <a:effectLst>
                  <a:glow rad="63500">
                    <a:srgbClr val="5B9BD5">
                      <a:satMod val="175000"/>
                      <a:alpha val="40000"/>
                    </a:srgbClr>
                  </a:glow>
                </a:effectLst>
                <a:latin typeface="Arabic Typesetting" panose="03020402040406030203" pitchFamily="66" charset="-78"/>
                <a:cs typeface="Arabic Typesetting" panose="03020402040406030203" pitchFamily="66" charset="-78"/>
              </a:rPr>
              <a:t>Social role relationship.</a:t>
            </a:r>
          </a:p>
          <a:p>
            <a:pPr algn="l" rtl="0">
              <a:lnSpc>
                <a:spcPct val="100000"/>
              </a:lnSpc>
              <a:spcBef>
                <a:spcPts val="0"/>
              </a:spcBef>
              <a:buSzPct val="50000"/>
            </a:pPr>
            <a:r>
              <a:rPr lang="en-US" sz="2400" b="1" dirty="0">
                <a:solidFill>
                  <a:prstClr val="black"/>
                </a:solidFill>
                <a:effectLst>
                  <a:glow rad="63500">
                    <a:srgbClr val="5B9BD5">
                      <a:satMod val="175000"/>
                      <a:alpha val="40000"/>
                    </a:srgbClr>
                  </a:glow>
                </a:effectLst>
                <a:latin typeface="Arabic Typesetting" panose="03020402040406030203" pitchFamily="66" charset="-78"/>
                <a:cs typeface="Arabic Typesetting" panose="03020402040406030203" pitchFamily="66" charset="-78"/>
              </a:rPr>
              <a:t>Social attitude </a:t>
            </a:r>
          </a:p>
          <a:p>
            <a:pPr algn="l" rtl="0">
              <a:lnSpc>
                <a:spcPct val="100000"/>
              </a:lnSpc>
              <a:spcBef>
                <a:spcPts val="0"/>
              </a:spcBef>
              <a:buSzPct val="50000"/>
            </a:pPr>
            <a:endParaRPr lang="en-US" sz="2400" b="1" dirty="0">
              <a:solidFill>
                <a:prstClr val="black"/>
              </a:solidFill>
              <a:effectLst>
                <a:glow rad="63500">
                  <a:srgbClr val="5B9BD5">
                    <a:satMod val="175000"/>
                    <a:alpha val="40000"/>
                  </a:srgbClr>
                </a:glow>
              </a:effectLst>
              <a:latin typeface="Arabic Typesetting" panose="03020402040406030203" pitchFamily="66" charset="-78"/>
              <a:cs typeface="Arabic Typesetting" panose="03020402040406030203" pitchFamily="66" charset="-78"/>
            </a:endParaRPr>
          </a:p>
          <a:p>
            <a:pPr algn="l" rtl="0">
              <a:lnSpc>
                <a:spcPct val="100000"/>
              </a:lnSpc>
              <a:spcBef>
                <a:spcPts val="0"/>
              </a:spcBef>
              <a:buSzPct val="50000"/>
            </a:pPr>
            <a:endParaRPr lang="en-US" sz="2400" b="1" dirty="0">
              <a:solidFill>
                <a:prstClr val="black"/>
              </a:solidFill>
              <a:effectLst>
                <a:glow rad="63500">
                  <a:srgbClr val="5B9BD5">
                    <a:satMod val="175000"/>
                    <a:alpha val="40000"/>
                  </a:srgbClr>
                </a:glow>
              </a:effectLst>
              <a:latin typeface="Arabic Typesetting" panose="03020402040406030203" pitchFamily="66" charset="-78"/>
              <a:cs typeface="Arabic Typesetting" panose="03020402040406030203" pitchFamily="66" charset="-78"/>
            </a:endParaRPr>
          </a:p>
        </p:txBody>
      </p:sp>
      <p:sp>
        <p:nvSpPr>
          <p:cNvPr id="9" name="Subtitle 2"/>
          <p:cNvSpPr txBox="1">
            <a:spLocks/>
          </p:cNvSpPr>
          <p:nvPr/>
        </p:nvSpPr>
        <p:spPr>
          <a:xfrm>
            <a:off x="891657" y="3002502"/>
            <a:ext cx="2458870" cy="1951631"/>
          </a:xfrm>
          <a:prstGeom prst="rect">
            <a:avLst/>
          </a:prstGeom>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0">
            <a:schemeClr val="accent3"/>
          </a:lnRef>
          <a:fillRef idx="3">
            <a:schemeClr val="accent3"/>
          </a:fillRef>
          <a:effectRef idx="3">
            <a:schemeClr val="accent3"/>
          </a:effectRef>
          <a:fontRef idx="minor">
            <a:schemeClr val="lt1"/>
          </a:fontRef>
        </p:style>
        <p:txBody>
          <a:bodyPr vert="horz" lIns="91440" tIns="45720" rIns="91440" bIns="45720" rtlCol="1">
            <a:noAutofit/>
          </a:bodyPr>
          <a:lst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lt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lt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lt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9pPr>
          </a:lstStyle>
          <a:p>
            <a:pPr marL="0" lvl="0" indent="0" algn="ctr" rtl="0">
              <a:lnSpc>
                <a:spcPct val="100000"/>
              </a:lnSpc>
              <a:spcBef>
                <a:spcPts val="0"/>
              </a:spcBef>
              <a:buNone/>
            </a:pPr>
            <a:r>
              <a:rPr lang="en-US" sz="3200" b="1" dirty="0">
                <a:solidFill>
                  <a:prstClr val="black"/>
                </a:solidFill>
                <a:effectLst>
                  <a:glow rad="63500">
                    <a:srgbClr val="5B9BD5">
                      <a:satMod val="175000"/>
                      <a:alpha val="40000"/>
                    </a:srgbClr>
                  </a:glow>
                </a:effectLst>
                <a:latin typeface="Arabic Typesetting" panose="03020402040406030203" pitchFamily="66" charset="-78"/>
                <a:cs typeface="Arabic Typesetting" panose="03020402040406030203" pitchFamily="66" charset="-78"/>
              </a:rPr>
              <a:t>Field </a:t>
            </a:r>
          </a:p>
          <a:p>
            <a:pPr marL="0" lvl="0" indent="0" algn="l" rtl="0">
              <a:lnSpc>
                <a:spcPct val="100000"/>
              </a:lnSpc>
              <a:spcBef>
                <a:spcPts val="0"/>
              </a:spcBef>
              <a:buNone/>
            </a:pPr>
            <a:r>
              <a:rPr lang="en-US" sz="2400" b="1" dirty="0">
                <a:solidFill>
                  <a:prstClr val="black"/>
                </a:solidFill>
                <a:effectLst>
                  <a:glow rad="63500">
                    <a:srgbClr val="5B9BD5">
                      <a:satMod val="175000"/>
                      <a:alpha val="40000"/>
                    </a:srgbClr>
                  </a:glow>
                </a:effectLst>
                <a:latin typeface="Arabic Typesetting" panose="03020402040406030203" pitchFamily="66" charset="-78"/>
                <a:cs typeface="Arabic Typesetting" panose="03020402040406030203" pitchFamily="66" charset="-78"/>
              </a:rPr>
              <a:t>Subject matter and social action</a:t>
            </a:r>
          </a:p>
        </p:txBody>
      </p:sp>
      <p:sp>
        <p:nvSpPr>
          <p:cNvPr id="10" name="Subtitle 2"/>
          <p:cNvSpPr txBox="1">
            <a:spLocks/>
          </p:cNvSpPr>
          <p:nvPr/>
        </p:nvSpPr>
        <p:spPr>
          <a:xfrm>
            <a:off x="6305262" y="5622882"/>
            <a:ext cx="2568052" cy="518614"/>
          </a:xfrm>
          <a:prstGeom prst="rect">
            <a:avLst/>
          </a:prstGeom>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0">
            <a:schemeClr val="accent3"/>
          </a:lnRef>
          <a:fillRef idx="3">
            <a:schemeClr val="accent3"/>
          </a:fillRef>
          <a:effectRef idx="3">
            <a:schemeClr val="accent3"/>
          </a:effectRef>
          <a:fontRef idx="minor">
            <a:schemeClr val="lt1"/>
          </a:fontRef>
        </p:style>
        <p:txBody>
          <a:bodyPr vert="horz" lIns="91440" tIns="45720" rIns="91440" bIns="45720" rtlCol="1">
            <a:noAutofit/>
          </a:bodyPr>
          <a:lst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lt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lt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lt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9pPr>
          </a:lstStyle>
          <a:p>
            <a:pPr marL="0" lvl="0" indent="0" algn="ctr" rtl="0">
              <a:lnSpc>
                <a:spcPct val="100000"/>
              </a:lnSpc>
              <a:spcBef>
                <a:spcPts val="0"/>
              </a:spcBef>
              <a:buNone/>
            </a:pPr>
            <a:r>
              <a:rPr lang="en-US" sz="3200" b="1" dirty="0">
                <a:solidFill>
                  <a:prstClr val="black"/>
                </a:solidFill>
                <a:effectLst>
                  <a:glow rad="63500">
                    <a:srgbClr val="5B9BD5">
                      <a:satMod val="175000"/>
                      <a:alpha val="40000"/>
                    </a:srgbClr>
                  </a:glow>
                </a:effectLst>
                <a:latin typeface="Arabic Typesetting" panose="03020402040406030203" pitchFamily="66" charset="-78"/>
                <a:cs typeface="Arabic Typesetting" panose="03020402040406030203" pitchFamily="66" charset="-78"/>
              </a:rPr>
              <a:t>Language / text</a:t>
            </a:r>
          </a:p>
        </p:txBody>
      </p:sp>
      <p:grpSp>
        <p:nvGrpSpPr>
          <p:cNvPr id="43" name="Group 42"/>
          <p:cNvGrpSpPr/>
          <p:nvPr/>
        </p:nvGrpSpPr>
        <p:grpSpPr>
          <a:xfrm>
            <a:off x="3350527" y="730143"/>
            <a:ext cx="7070480" cy="636745"/>
            <a:chOff x="3350527" y="730143"/>
            <a:chExt cx="7070480" cy="636745"/>
          </a:xfrm>
        </p:grpSpPr>
        <p:cxnSp>
          <p:nvCxnSpPr>
            <p:cNvPr id="17" name="Straight Arrow Connector 16"/>
            <p:cNvCxnSpPr/>
            <p:nvPr/>
          </p:nvCxnSpPr>
          <p:spPr>
            <a:xfrm flipV="1">
              <a:off x="10410341" y="1011115"/>
              <a:ext cx="0" cy="355773"/>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grpSp>
          <p:nvGrpSpPr>
            <p:cNvPr id="42" name="Group 41"/>
            <p:cNvGrpSpPr/>
            <p:nvPr/>
          </p:nvGrpSpPr>
          <p:grpSpPr>
            <a:xfrm>
              <a:off x="3350527" y="730143"/>
              <a:ext cx="7070480" cy="634623"/>
              <a:chOff x="3350527" y="730143"/>
              <a:chExt cx="7070480" cy="634623"/>
            </a:xfrm>
          </p:grpSpPr>
          <p:cxnSp>
            <p:nvCxnSpPr>
              <p:cNvPr id="14" name="Straight Connector 13"/>
              <p:cNvCxnSpPr/>
              <p:nvPr/>
            </p:nvCxnSpPr>
            <p:spPr>
              <a:xfrm flipV="1">
                <a:off x="3350527" y="1008997"/>
                <a:ext cx="7070480" cy="15766"/>
              </a:xfrm>
              <a:prstGeom prst="line">
                <a:avLst/>
              </a:prstGeom>
              <a:ln w="28575"/>
            </p:spPr>
            <p:style>
              <a:lnRef idx="1">
                <a:schemeClr val="dk1"/>
              </a:lnRef>
              <a:fillRef idx="0">
                <a:schemeClr val="dk1"/>
              </a:fillRef>
              <a:effectRef idx="0">
                <a:schemeClr val="dk1"/>
              </a:effectRef>
              <a:fontRef idx="minor">
                <a:schemeClr val="tx1"/>
              </a:fontRef>
            </p:style>
          </p:cxnSp>
          <p:cxnSp>
            <p:nvCxnSpPr>
              <p:cNvPr id="16" name="Straight Arrow Connector 15"/>
              <p:cNvCxnSpPr/>
              <p:nvPr/>
            </p:nvCxnSpPr>
            <p:spPr>
              <a:xfrm flipV="1">
                <a:off x="3350527" y="1008993"/>
                <a:ext cx="0" cy="355773"/>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cxnSp>
            <p:nvCxnSpPr>
              <p:cNvPr id="19" name="Straight Arrow Connector 18"/>
              <p:cNvCxnSpPr/>
              <p:nvPr/>
            </p:nvCxnSpPr>
            <p:spPr>
              <a:xfrm flipH="1" flipV="1">
                <a:off x="6290441" y="730143"/>
                <a:ext cx="1" cy="310370"/>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grpSp>
      </p:grpSp>
      <p:grpSp>
        <p:nvGrpSpPr>
          <p:cNvPr id="41" name="Group 40"/>
          <p:cNvGrpSpPr/>
          <p:nvPr/>
        </p:nvGrpSpPr>
        <p:grpSpPr>
          <a:xfrm>
            <a:off x="1885976" y="2320117"/>
            <a:ext cx="8101899" cy="668721"/>
            <a:chOff x="1885976" y="2429301"/>
            <a:chExt cx="8101899" cy="668721"/>
          </a:xfrm>
        </p:grpSpPr>
        <p:cxnSp>
          <p:nvCxnSpPr>
            <p:cNvPr id="28" name="Straight Connector 27"/>
            <p:cNvCxnSpPr/>
            <p:nvPr/>
          </p:nvCxnSpPr>
          <p:spPr>
            <a:xfrm flipV="1">
              <a:off x="1885976" y="2742249"/>
              <a:ext cx="8101899" cy="15766"/>
            </a:xfrm>
            <a:prstGeom prst="line">
              <a:avLst/>
            </a:prstGeom>
            <a:ln w="28575"/>
          </p:spPr>
          <p:style>
            <a:lnRef idx="1">
              <a:schemeClr val="dk1"/>
            </a:lnRef>
            <a:fillRef idx="0">
              <a:schemeClr val="dk1"/>
            </a:fillRef>
            <a:effectRef idx="0">
              <a:schemeClr val="dk1"/>
            </a:effectRef>
            <a:fontRef idx="minor">
              <a:schemeClr val="tx1"/>
            </a:fontRef>
          </p:style>
        </p:cxnSp>
        <p:cxnSp>
          <p:nvCxnSpPr>
            <p:cNvPr id="29" name="Straight Arrow Connector 28"/>
            <p:cNvCxnSpPr/>
            <p:nvPr/>
          </p:nvCxnSpPr>
          <p:spPr>
            <a:xfrm flipV="1">
              <a:off x="1885976" y="2742245"/>
              <a:ext cx="0" cy="355773"/>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cxnSp>
          <p:nvCxnSpPr>
            <p:cNvPr id="30" name="Straight Arrow Connector 29"/>
            <p:cNvCxnSpPr/>
            <p:nvPr/>
          </p:nvCxnSpPr>
          <p:spPr>
            <a:xfrm flipV="1">
              <a:off x="9977644" y="2730719"/>
              <a:ext cx="0" cy="355773"/>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cxnSp>
          <p:nvCxnSpPr>
            <p:cNvPr id="27" name="Straight Arrow Connector 26"/>
            <p:cNvCxnSpPr/>
            <p:nvPr/>
          </p:nvCxnSpPr>
          <p:spPr>
            <a:xfrm flipV="1">
              <a:off x="3425588" y="2429301"/>
              <a:ext cx="0" cy="328714"/>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cxnSp>
          <p:nvCxnSpPr>
            <p:cNvPr id="32" name="Straight Arrow Connector 31"/>
            <p:cNvCxnSpPr/>
            <p:nvPr/>
          </p:nvCxnSpPr>
          <p:spPr>
            <a:xfrm flipV="1">
              <a:off x="5912074" y="2742249"/>
              <a:ext cx="0" cy="355773"/>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grpSp>
      <p:grpSp>
        <p:nvGrpSpPr>
          <p:cNvPr id="56" name="Group 55"/>
          <p:cNvGrpSpPr/>
          <p:nvPr/>
        </p:nvGrpSpPr>
        <p:grpSpPr>
          <a:xfrm>
            <a:off x="1889393" y="4941676"/>
            <a:ext cx="8101899" cy="683325"/>
            <a:chOff x="1889393" y="4887084"/>
            <a:chExt cx="8101899" cy="683325"/>
          </a:xfrm>
        </p:grpSpPr>
        <p:cxnSp>
          <p:nvCxnSpPr>
            <p:cNvPr id="51" name="Straight Connector 50"/>
            <p:cNvCxnSpPr/>
            <p:nvPr/>
          </p:nvCxnSpPr>
          <p:spPr>
            <a:xfrm flipV="1">
              <a:off x="1889393" y="5239814"/>
              <a:ext cx="8101899" cy="15766"/>
            </a:xfrm>
            <a:prstGeom prst="line">
              <a:avLst/>
            </a:prstGeom>
            <a:ln w="28575"/>
          </p:spPr>
          <p:style>
            <a:lnRef idx="1">
              <a:schemeClr val="dk1"/>
            </a:lnRef>
            <a:fillRef idx="0">
              <a:schemeClr val="dk1"/>
            </a:fillRef>
            <a:effectRef idx="0">
              <a:schemeClr val="dk1"/>
            </a:effectRef>
            <a:fontRef idx="minor">
              <a:schemeClr val="tx1"/>
            </a:fontRef>
          </p:style>
        </p:cxnSp>
        <p:cxnSp>
          <p:nvCxnSpPr>
            <p:cNvPr id="52" name="Straight Arrow Connector 51"/>
            <p:cNvCxnSpPr/>
            <p:nvPr/>
          </p:nvCxnSpPr>
          <p:spPr>
            <a:xfrm flipV="1">
              <a:off x="1889393" y="4898614"/>
              <a:ext cx="0" cy="355773"/>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cxnSp>
          <p:nvCxnSpPr>
            <p:cNvPr id="53" name="Straight Arrow Connector 52"/>
            <p:cNvCxnSpPr/>
            <p:nvPr/>
          </p:nvCxnSpPr>
          <p:spPr>
            <a:xfrm flipV="1">
              <a:off x="9981061" y="4887084"/>
              <a:ext cx="0" cy="355773"/>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cxnSp>
          <p:nvCxnSpPr>
            <p:cNvPr id="54" name="Straight Arrow Connector 53"/>
            <p:cNvCxnSpPr/>
            <p:nvPr/>
          </p:nvCxnSpPr>
          <p:spPr>
            <a:xfrm flipV="1">
              <a:off x="7550632" y="5241695"/>
              <a:ext cx="0" cy="328714"/>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cxnSp>
          <p:nvCxnSpPr>
            <p:cNvPr id="55" name="Straight Arrow Connector 54"/>
            <p:cNvCxnSpPr/>
            <p:nvPr/>
          </p:nvCxnSpPr>
          <p:spPr>
            <a:xfrm flipV="1">
              <a:off x="5912074" y="4899541"/>
              <a:ext cx="0" cy="355773"/>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grpSp>
    </p:spTree>
    <p:extLst>
      <p:ext uri="{BB962C8B-B14F-4D97-AF65-F5344CB8AC3E}">
        <p14:creationId xmlns:p14="http://schemas.microsoft.com/office/powerpoint/2010/main" val="39574510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31000"/>
            <a:lum/>
          </a:blip>
          <a:srcRect/>
          <a:stretch>
            <a:fillRect l="-12000" t="-4000" r="-12000" b="-4000"/>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233817" y="1065536"/>
            <a:ext cx="11837159" cy="5913488"/>
          </a:xfrm>
        </p:spPr>
        <p:txBody>
          <a:bodyPr>
            <a:noAutofit/>
          </a:bodyPr>
          <a:lstStyle/>
          <a:p>
            <a:pPr marL="0" indent="0" algn="l" rtl="0">
              <a:spcBef>
                <a:spcPts val="600"/>
              </a:spcBef>
              <a:buNone/>
            </a:pPr>
            <a:r>
              <a:rPr lang="en-US" sz="3200" b="1" dirty="0">
                <a:solidFill>
                  <a:srgbClr val="C00000"/>
                </a:solidFill>
                <a:effectLst>
                  <a:glow rad="63500">
                    <a:schemeClr val="accent1">
                      <a:satMod val="175000"/>
                      <a:alpha val="40000"/>
                    </a:schemeClr>
                  </a:glow>
                </a:effectLst>
                <a:latin typeface="Arabic Typesetting" panose="03020402040406030203" pitchFamily="66" charset="-78"/>
                <a:cs typeface="Arabic Typesetting" panose="03020402040406030203" pitchFamily="66" charset="-78"/>
              </a:rPr>
              <a:t>1- </a:t>
            </a:r>
            <a:r>
              <a:rPr lang="en-US" sz="3200" b="1" dirty="0">
                <a:effectLst>
                  <a:glow rad="63500">
                    <a:schemeClr val="accent1">
                      <a:satMod val="175000"/>
                      <a:alpha val="40000"/>
                    </a:schemeClr>
                  </a:glow>
                </a:effectLst>
                <a:latin typeface="Arabic Typesetting" panose="03020402040406030203" pitchFamily="66" charset="-78"/>
                <a:cs typeface="Arabic Typesetting" panose="03020402040406030203" pitchFamily="66" charset="-78"/>
              </a:rPr>
              <a:t>A profile is product of ST register. </a:t>
            </a:r>
          </a:p>
          <a:p>
            <a:pPr marL="0" indent="0" algn="l" rtl="0">
              <a:spcBef>
                <a:spcPts val="600"/>
              </a:spcBef>
              <a:buNone/>
            </a:pPr>
            <a:r>
              <a:rPr lang="en-US" sz="3200" b="1" dirty="0">
                <a:solidFill>
                  <a:srgbClr val="C00000"/>
                </a:solidFill>
                <a:effectLst>
                  <a:glow rad="63500">
                    <a:schemeClr val="accent1">
                      <a:satMod val="175000"/>
                      <a:alpha val="40000"/>
                    </a:schemeClr>
                  </a:glow>
                </a:effectLst>
                <a:latin typeface="Arabic Typesetting" panose="03020402040406030203" pitchFamily="66" charset="-78"/>
                <a:cs typeface="Arabic Typesetting" panose="03020402040406030203" pitchFamily="66" charset="-78"/>
              </a:rPr>
              <a:t>2-</a:t>
            </a:r>
            <a:r>
              <a:rPr lang="en-US" sz="3200" b="1" dirty="0">
                <a:effectLst>
                  <a:glow rad="63500">
                    <a:schemeClr val="accent1">
                      <a:satMod val="175000"/>
                      <a:alpha val="40000"/>
                    </a:schemeClr>
                  </a:glow>
                </a:effectLst>
                <a:latin typeface="Arabic Typesetting" panose="03020402040406030203" pitchFamily="66" charset="-78"/>
                <a:cs typeface="Arabic Typesetting" panose="03020402040406030203" pitchFamily="66" charset="-78"/>
              </a:rPr>
              <a:t> To this is added a description of the ST genre realized by register. </a:t>
            </a:r>
          </a:p>
          <a:p>
            <a:pPr marL="0" indent="0" algn="l" rtl="0">
              <a:spcBef>
                <a:spcPts val="600"/>
              </a:spcBef>
              <a:buNone/>
            </a:pPr>
            <a:r>
              <a:rPr lang="en-US" sz="3200" b="1" dirty="0">
                <a:solidFill>
                  <a:srgbClr val="C00000"/>
                </a:solidFill>
                <a:effectLst>
                  <a:glow rad="63500">
                    <a:schemeClr val="accent1">
                      <a:satMod val="175000"/>
                      <a:alpha val="40000"/>
                    </a:schemeClr>
                  </a:glow>
                </a:effectLst>
                <a:latin typeface="Arabic Typesetting" panose="03020402040406030203" pitchFamily="66" charset="-78"/>
                <a:cs typeface="Arabic Typesetting" panose="03020402040406030203" pitchFamily="66" charset="-78"/>
              </a:rPr>
              <a:t>3-</a:t>
            </a:r>
            <a:r>
              <a:rPr lang="en-US" sz="3200" b="1" dirty="0">
                <a:effectLst>
                  <a:glow rad="63500">
                    <a:schemeClr val="accent1">
                      <a:satMod val="175000"/>
                      <a:alpha val="40000"/>
                    </a:schemeClr>
                  </a:glow>
                </a:effectLst>
                <a:latin typeface="Arabic Typesetting" panose="03020402040406030203" pitchFamily="66" charset="-78"/>
                <a:cs typeface="Arabic Typesetting" panose="03020402040406030203" pitchFamily="66" charset="-78"/>
              </a:rPr>
              <a:t> Together, this allows a ‘statement of function’ to be made for ST, including the ideational and </a:t>
            </a:r>
          </a:p>
          <a:p>
            <a:pPr marL="0" indent="0" algn="l" rtl="0">
              <a:spcBef>
                <a:spcPts val="600"/>
              </a:spcBef>
              <a:buNone/>
            </a:pPr>
            <a:r>
              <a:rPr lang="en-US" sz="3200" b="1" dirty="0">
                <a:effectLst>
                  <a:glow rad="63500">
                    <a:schemeClr val="accent1">
                      <a:satMod val="175000"/>
                      <a:alpha val="40000"/>
                    </a:schemeClr>
                  </a:glow>
                </a:effectLst>
                <a:latin typeface="Arabic Typesetting" panose="03020402040406030203" pitchFamily="66" charset="-78"/>
                <a:cs typeface="Arabic Typesetting" panose="03020402040406030203" pitchFamily="66" charset="-78"/>
              </a:rPr>
              <a:t>    interpersonal component of the function. </a:t>
            </a:r>
          </a:p>
          <a:p>
            <a:pPr marL="0" indent="0" algn="l" rtl="0">
              <a:spcBef>
                <a:spcPts val="600"/>
              </a:spcBef>
              <a:buNone/>
            </a:pPr>
            <a:r>
              <a:rPr lang="en-US" sz="3200" b="1" dirty="0">
                <a:solidFill>
                  <a:srgbClr val="C00000"/>
                </a:solidFill>
                <a:effectLst>
                  <a:glow rad="63500">
                    <a:schemeClr val="accent1">
                      <a:satMod val="175000"/>
                      <a:alpha val="40000"/>
                    </a:schemeClr>
                  </a:glow>
                </a:effectLst>
                <a:latin typeface="Arabic Typesetting" panose="03020402040406030203" pitchFamily="66" charset="-78"/>
                <a:cs typeface="Arabic Typesetting" panose="03020402040406030203" pitchFamily="66" charset="-78"/>
              </a:rPr>
              <a:t>4-</a:t>
            </a:r>
            <a:r>
              <a:rPr lang="en-US" sz="3200" b="1" dirty="0">
                <a:effectLst>
                  <a:glow rad="63500">
                    <a:schemeClr val="accent1">
                      <a:satMod val="175000"/>
                      <a:alpha val="40000"/>
                    </a:schemeClr>
                  </a:glow>
                </a:effectLst>
                <a:latin typeface="Arabic Typesetting" panose="03020402040406030203" pitchFamily="66" charset="-78"/>
                <a:cs typeface="Arabic Typesetting" panose="03020402040406030203" pitchFamily="66" charset="-78"/>
              </a:rPr>
              <a:t> The same description process is then carried out for the TT. </a:t>
            </a:r>
          </a:p>
          <a:p>
            <a:pPr marL="0" indent="0" algn="l" rtl="0">
              <a:spcBef>
                <a:spcPts val="600"/>
              </a:spcBef>
              <a:buNone/>
            </a:pPr>
            <a:r>
              <a:rPr lang="en-US" sz="3200" b="1" dirty="0">
                <a:solidFill>
                  <a:srgbClr val="C00000"/>
                </a:solidFill>
                <a:effectLst>
                  <a:glow rad="63500">
                    <a:schemeClr val="accent1">
                      <a:satMod val="175000"/>
                      <a:alpha val="40000"/>
                    </a:schemeClr>
                  </a:glow>
                </a:effectLst>
                <a:latin typeface="Arabic Typesetting" panose="03020402040406030203" pitchFamily="66" charset="-78"/>
                <a:cs typeface="Arabic Typesetting" panose="03020402040406030203" pitchFamily="66" charset="-78"/>
              </a:rPr>
              <a:t>5-</a:t>
            </a:r>
            <a:r>
              <a:rPr lang="en-US" sz="3200" b="1" dirty="0">
                <a:effectLst>
                  <a:glow rad="63500">
                    <a:schemeClr val="accent1">
                      <a:satMod val="175000"/>
                      <a:alpha val="40000"/>
                    </a:schemeClr>
                  </a:glow>
                </a:effectLst>
                <a:latin typeface="Arabic Typesetting" panose="03020402040406030203" pitchFamily="66" charset="-78"/>
                <a:cs typeface="Arabic Typesetting" panose="03020402040406030203" pitchFamily="66" charset="-78"/>
              </a:rPr>
              <a:t> The TT profile is compared to the ST profile and a statement of ‘mismatches‘ or error is produced, </a:t>
            </a:r>
          </a:p>
          <a:p>
            <a:pPr marL="0" indent="0" algn="l" rtl="0">
              <a:spcBef>
                <a:spcPts val="600"/>
              </a:spcBef>
              <a:buNone/>
            </a:pPr>
            <a:r>
              <a:rPr lang="en-US" sz="3200" b="1" dirty="0">
                <a:effectLst>
                  <a:glow rad="63500">
                    <a:schemeClr val="accent1">
                      <a:satMod val="175000"/>
                      <a:alpha val="40000"/>
                    </a:schemeClr>
                  </a:glow>
                </a:effectLst>
                <a:latin typeface="Arabic Typesetting" panose="03020402040406030203" pitchFamily="66" charset="-78"/>
                <a:cs typeface="Arabic Typesetting" panose="03020402040406030203" pitchFamily="66" charset="-78"/>
              </a:rPr>
              <a:t>    categorized according to genre and to the situational dimensions of the register and genre.</a:t>
            </a:r>
          </a:p>
          <a:p>
            <a:pPr marL="0" indent="0" algn="l" rtl="0">
              <a:spcBef>
                <a:spcPts val="600"/>
              </a:spcBef>
              <a:buNone/>
            </a:pPr>
            <a:r>
              <a:rPr lang="en-US" sz="3200" b="1" dirty="0">
                <a:solidFill>
                  <a:srgbClr val="C00000"/>
                </a:solidFill>
                <a:effectLst>
                  <a:glow rad="63500">
                    <a:schemeClr val="accent1">
                      <a:satMod val="175000"/>
                      <a:alpha val="40000"/>
                    </a:schemeClr>
                  </a:glow>
                </a:effectLst>
                <a:latin typeface="Arabic Typesetting" panose="03020402040406030203" pitchFamily="66" charset="-78"/>
                <a:cs typeface="Arabic Typesetting" panose="03020402040406030203" pitchFamily="66" charset="-78"/>
              </a:rPr>
              <a:t>6-</a:t>
            </a:r>
            <a:r>
              <a:rPr lang="en-US" sz="3600" b="1" dirty="0">
                <a:effectLst>
                  <a:glow rad="63500">
                    <a:schemeClr val="accent1">
                      <a:satMod val="175000"/>
                      <a:alpha val="40000"/>
                    </a:schemeClr>
                  </a:glow>
                </a:effectLst>
                <a:latin typeface="Arabic Typesetting" panose="03020402040406030203" pitchFamily="66" charset="-78"/>
                <a:cs typeface="Arabic Typesetting" panose="03020402040406030203" pitchFamily="66" charset="-78"/>
              </a:rPr>
              <a:t> </a:t>
            </a:r>
            <a:r>
              <a:rPr lang="en-US" sz="3200" b="1" dirty="0">
                <a:effectLst>
                  <a:glow rad="63500">
                    <a:schemeClr val="accent1">
                      <a:satMod val="175000"/>
                      <a:alpha val="40000"/>
                    </a:schemeClr>
                  </a:glow>
                </a:effectLst>
                <a:latin typeface="Arabic Typesetting" panose="03020402040406030203" pitchFamily="66" charset="-78"/>
                <a:cs typeface="Arabic Typesetting" panose="03020402040406030203" pitchFamily="66" charset="-78"/>
              </a:rPr>
              <a:t>A statement of quality is then made of the translation. </a:t>
            </a:r>
          </a:p>
          <a:p>
            <a:pPr marL="0" indent="0" algn="l" rtl="0">
              <a:spcBef>
                <a:spcPts val="600"/>
              </a:spcBef>
              <a:buNone/>
            </a:pPr>
            <a:r>
              <a:rPr lang="en-US" sz="3200" b="1" dirty="0">
                <a:solidFill>
                  <a:srgbClr val="C00000"/>
                </a:solidFill>
                <a:effectLst>
                  <a:glow rad="63500">
                    <a:schemeClr val="accent1">
                      <a:satMod val="175000"/>
                      <a:alpha val="40000"/>
                    </a:schemeClr>
                  </a:glow>
                </a:effectLst>
                <a:latin typeface="Arabic Typesetting" panose="03020402040406030203" pitchFamily="66" charset="-78"/>
                <a:cs typeface="Arabic Typesetting" panose="03020402040406030203" pitchFamily="66" charset="-78"/>
              </a:rPr>
              <a:t>7-</a:t>
            </a:r>
            <a:r>
              <a:rPr lang="en-US" sz="3200" b="1" dirty="0">
                <a:effectLst>
                  <a:glow rad="63500">
                    <a:schemeClr val="accent1">
                      <a:satMod val="175000"/>
                      <a:alpha val="40000"/>
                    </a:schemeClr>
                  </a:glow>
                </a:effectLst>
                <a:latin typeface="Arabic Typesetting" panose="03020402040406030203" pitchFamily="66" charset="-78"/>
                <a:cs typeface="Arabic Typesetting" panose="03020402040406030203" pitchFamily="66" charset="-78"/>
              </a:rPr>
              <a:t> Finally, the translation can be categorized into one of the two types: covert translation and overt </a:t>
            </a:r>
          </a:p>
          <a:p>
            <a:pPr marL="0" indent="0" algn="l" rtl="0">
              <a:spcBef>
                <a:spcPts val="600"/>
              </a:spcBef>
              <a:buNone/>
            </a:pPr>
            <a:r>
              <a:rPr lang="en-US" sz="3200" b="1" dirty="0">
                <a:effectLst>
                  <a:glow rad="63500">
                    <a:schemeClr val="accent1">
                      <a:satMod val="175000"/>
                      <a:alpha val="40000"/>
                    </a:schemeClr>
                  </a:glow>
                </a:effectLst>
                <a:latin typeface="Arabic Typesetting" panose="03020402040406030203" pitchFamily="66" charset="-78"/>
                <a:cs typeface="Arabic Typesetting" panose="03020402040406030203" pitchFamily="66" charset="-78"/>
              </a:rPr>
              <a:t>   translation. </a:t>
            </a:r>
          </a:p>
        </p:txBody>
      </p:sp>
      <p:sp>
        <p:nvSpPr>
          <p:cNvPr id="2" name="Rectangle 1"/>
          <p:cNvSpPr/>
          <p:nvPr/>
        </p:nvSpPr>
        <p:spPr>
          <a:xfrm>
            <a:off x="498082" y="244393"/>
            <a:ext cx="6479659" cy="646331"/>
          </a:xfrm>
          <a:prstGeom prst="rect">
            <a:avLst/>
          </a:prstGeom>
        </p:spPr>
        <p:txBody>
          <a:bodyPr wrap="none">
            <a:spAutoFit/>
          </a:bodyPr>
          <a:lstStyle/>
          <a:p>
            <a:pPr marL="571500" lvl="0" indent="-571500" algn="ctr" rtl="0">
              <a:spcBef>
                <a:spcPts val="600"/>
              </a:spcBef>
              <a:buClr>
                <a:srgbClr val="FF0000"/>
              </a:buClr>
              <a:buSzPct val="75000"/>
              <a:buFont typeface="Wingdings" panose="05000000000000000000" pitchFamily="2" charset="2"/>
              <a:buChar char="Ø"/>
            </a:pPr>
            <a:r>
              <a:rPr lang="en-US" sz="3600" b="1" dirty="0">
                <a:solidFill>
                  <a:srgbClr val="C00000"/>
                </a:solidFill>
                <a:effectLst>
                  <a:glow rad="63500">
                    <a:schemeClr val="accent1">
                      <a:satMod val="175000"/>
                      <a:alpha val="40000"/>
                    </a:schemeClr>
                  </a:glow>
                </a:effectLst>
                <a:latin typeface="Arabic Typesetting" panose="03020402040406030203" pitchFamily="66" charset="-78"/>
                <a:cs typeface="Arabic Typesetting" panose="03020402040406030203" pitchFamily="66" charset="-78"/>
              </a:rPr>
              <a:t>Based on Munday, the model acts as follow: </a:t>
            </a:r>
          </a:p>
        </p:txBody>
      </p:sp>
    </p:spTree>
    <p:extLst>
      <p:ext uri="{BB962C8B-B14F-4D97-AF65-F5344CB8AC3E}">
        <p14:creationId xmlns:p14="http://schemas.microsoft.com/office/powerpoint/2010/main" val="27152694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31000"/>
            <a:lum/>
          </a:blip>
          <a:srcRect/>
          <a:stretch>
            <a:fillRect l="-12000" t="-4000" r="-12000" b="-5000"/>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637230" y="1307371"/>
            <a:ext cx="11075159" cy="5445457"/>
          </a:xfrm>
        </p:spPr>
        <p:txBody>
          <a:bodyPr>
            <a:noAutofit/>
          </a:bodyPr>
          <a:lstStyle/>
          <a:p>
            <a:pPr marL="0" indent="0">
              <a:buNone/>
            </a:pPr>
            <a:r>
              <a:rPr lang="en-US" sz="3600" b="1" dirty="0">
                <a:effectLst>
                  <a:glow rad="63500">
                    <a:schemeClr val="accent1">
                      <a:satMod val="175000"/>
                      <a:alpha val="40000"/>
                    </a:schemeClr>
                  </a:glow>
                </a:effectLst>
                <a:latin typeface="Arabic Typesetting" panose="03020402040406030203" pitchFamily="66" charset="-78"/>
                <a:cs typeface="Arabic Typesetting" panose="03020402040406030203" pitchFamily="66" charset="-78"/>
              </a:rPr>
              <a:t>١ " -</a:t>
            </a:r>
            <a:r>
              <a:rPr lang="ar-IQ" sz="3600" b="1" dirty="0">
                <a:effectLst>
                  <a:glow rad="63500">
                    <a:schemeClr val="accent1">
                      <a:satMod val="175000"/>
                      <a:alpha val="40000"/>
                    </a:schemeClr>
                  </a:glow>
                </a:effectLst>
                <a:latin typeface="Arabic Typesetting" panose="03020402040406030203" pitchFamily="66" charset="-78"/>
                <a:cs typeface="Arabic Typesetting" panose="03020402040406030203" pitchFamily="66" charset="-78"/>
              </a:rPr>
              <a:t>الرئاسة الفلسطينية تحمل اسرائيل مسؤولية قتل صبي فلسطيني ".</a:t>
            </a:r>
            <a:endParaRPr lang="ar-IQ" sz="1200" b="1" dirty="0">
              <a:effectLst>
                <a:glow rad="63500">
                  <a:schemeClr val="accent1">
                    <a:satMod val="175000"/>
                    <a:alpha val="40000"/>
                  </a:schemeClr>
                </a:glow>
              </a:effectLst>
              <a:latin typeface="Arabic Typesetting" panose="03020402040406030203" pitchFamily="66" charset="-78"/>
              <a:cs typeface="Arabic Typesetting" panose="03020402040406030203" pitchFamily="66" charset="-78"/>
            </a:endParaRPr>
          </a:p>
          <a:p>
            <a:pPr marL="0" indent="0" algn="l" rtl="0">
              <a:buNone/>
            </a:pPr>
            <a:r>
              <a:rPr lang="ar-IQ" sz="3600" b="1" dirty="0">
                <a:effectLst>
                  <a:glow rad="63500">
                    <a:schemeClr val="accent1">
                      <a:satMod val="175000"/>
                      <a:alpha val="40000"/>
                    </a:schemeClr>
                  </a:glow>
                </a:effectLst>
                <a:latin typeface="Arabic Typesetting" panose="03020402040406030203" pitchFamily="66" charset="-78"/>
                <a:cs typeface="Arabic Typesetting" panose="03020402040406030203" pitchFamily="66" charset="-78"/>
              </a:rPr>
              <a:t> "</a:t>
            </a:r>
            <a:r>
              <a:rPr lang="en-US" sz="3600" b="1" dirty="0">
                <a:effectLst>
                  <a:glow rad="63500">
                    <a:schemeClr val="accent1">
                      <a:satMod val="175000"/>
                      <a:alpha val="40000"/>
                    </a:schemeClr>
                  </a:glow>
                </a:effectLst>
                <a:latin typeface="Arabic Typesetting" panose="03020402040406030203" pitchFamily="66" charset="-78"/>
                <a:cs typeface="Arabic Typesetting" panose="03020402040406030203" pitchFamily="66" charset="-78"/>
              </a:rPr>
              <a:t>Palestinian anger over boys death" </a:t>
            </a:r>
          </a:p>
          <a:p>
            <a:pPr marL="0" indent="0" algn="l" rtl="0">
              <a:buNone/>
            </a:pPr>
            <a:endParaRPr lang="en-US" sz="3600" b="1" dirty="0">
              <a:effectLst>
                <a:glow rad="63500">
                  <a:schemeClr val="accent1">
                    <a:satMod val="175000"/>
                    <a:alpha val="40000"/>
                  </a:schemeClr>
                </a:glow>
              </a:effectLst>
              <a:latin typeface="Arabic Typesetting" panose="03020402040406030203" pitchFamily="66" charset="-78"/>
              <a:cs typeface="Arabic Typesetting" panose="03020402040406030203" pitchFamily="66" charset="-78"/>
            </a:endParaRPr>
          </a:p>
          <a:p>
            <a:pPr marL="0" indent="0" algn="r">
              <a:buNone/>
            </a:pPr>
            <a:r>
              <a:rPr lang="en-US" sz="3600" b="1" dirty="0">
                <a:effectLst>
                  <a:glow rad="63500">
                    <a:schemeClr val="accent1">
                      <a:satMod val="175000"/>
                      <a:alpha val="40000"/>
                    </a:schemeClr>
                  </a:glow>
                </a:effectLst>
                <a:latin typeface="Arabic Typesetting" panose="03020402040406030203" pitchFamily="66" charset="-78"/>
                <a:cs typeface="Arabic Typesetting" panose="03020402040406030203" pitchFamily="66" charset="-78"/>
              </a:rPr>
              <a:t>٢- </a:t>
            </a:r>
          </a:p>
          <a:p>
            <a:pPr marL="0" indent="0" algn="l" rtl="0">
              <a:buNone/>
            </a:pPr>
            <a:r>
              <a:rPr lang="en-US" sz="3600" b="1" dirty="0">
                <a:effectLst>
                  <a:glow rad="63500">
                    <a:schemeClr val="accent1">
                      <a:satMod val="175000"/>
                      <a:alpha val="40000"/>
                    </a:schemeClr>
                  </a:glow>
                </a:effectLst>
                <a:latin typeface="Arabic Typesetting" panose="03020402040406030203" pitchFamily="66" charset="-78"/>
                <a:cs typeface="Arabic Typesetting" panose="03020402040406030203" pitchFamily="66" charset="-78"/>
              </a:rPr>
              <a:t>"Iran has agreed to curb some of its nuclear activities in return for about $7 bn in sanctions relief, after days of intense talks in Geneva " </a:t>
            </a:r>
          </a:p>
          <a:p>
            <a:pPr marL="0" indent="0" algn="r">
              <a:buNone/>
            </a:pPr>
            <a:r>
              <a:rPr lang="en-US" sz="3600" b="1" dirty="0">
                <a:effectLst>
                  <a:glow rad="63500">
                    <a:schemeClr val="accent1">
                      <a:satMod val="175000"/>
                      <a:alpha val="40000"/>
                    </a:schemeClr>
                  </a:glow>
                </a:effectLst>
                <a:latin typeface="Arabic Typesetting" panose="03020402040406030203" pitchFamily="66" charset="-78"/>
                <a:cs typeface="Arabic Typesetting" panose="03020402040406030203" pitchFamily="66" charset="-78"/>
              </a:rPr>
              <a:t>"</a:t>
            </a:r>
            <a:r>
              <a:rPr lang="ar-IQ" sz="3600" b="1" dirty="0">
                <a:effectLst>
                  <a:glow rad="63500">
                    <a:schemeClr val="accent1">
                      <a:satMod val="175000"/>
                      <a:alpha val="40000"/>
                    </a:schemeClr>
                  </a:glow>
                </a:effectLst>
                <a:latin typeface="Arabic Typesetting" panose="03020402040406030203" pitchFamily="66" charset="-78"/>
                <a:cs typeface="Arabic Typesetting" panose="03020402040406030203" pitchFamily="66" charset="-78"/>
              </a:rPr>
              <a:t>توصلت ايران ومجموعة (</a:t>
            </a:r>
            <a:r>
              <a:rPr lang="en-US" sz="3600" b="1" dirty="0">
                <a:effectLst>
                  <a:glow rad="63500">
                    <a:schemeClr val="accent1">
                      <a:satMod val="175000"/>
                      <a:alpha val="40000"/>
                    </a:schemeClr>
                  </a:glow>
                </a:effectLst>
                <a:latin typeface="Arabic Typesetting" panose="03020402040406030203" pitchFamily="66" charset="-78"/>
                <a:cs typeface="Arabic Typesetting" panose="03020402040406030203" pitchFamily="66" charset="-78"/>
              </a:rPr>
              <a:t>5</a:t>
            </a:r>
            <a:r>
              <a:rPr lang="ar-IQ" sz="3600" b="1" dirty="0">
                <a:effectLst>
                  <a:glow rad="63500">
                    <a:schemeClr val="accent1">
                      <a:satMod val="175000"/>
                      <a:alpha val="40000"/>
                    </a:schemeClr>
                  </a:glow>
                </a:effectLst>
                <a:latin typeface="Arabic Typesetting" panose="03020402040406030203" pitchFamily="66" charset="-78"/>
                <a:cs typeface="Arabic Typesetting" panose="03020402040406030203" pitchFamily="66" charset="-78"/>
              </a:rPr>
              <a:t>+</a:t>
            </a:r>
            <a:r>
              <a:rPr lang="en-US" sz="3600" b="1" dirty="0">
                <a:effectLst>
                  <a:glow rad="63500">
                    <a:schemeClr val="accent1">
                      <a:satMod val="175000"/>
                      <a:alpha val="40000"/>
                    </a:schemeClr>
                  </a:glow>
                </a:effectLst>
                <a:latin typeface="Arabic Typesetting" panose="03020402040406030203" pitchFamily="66" charset="-78"/>
                <a:cs typeface="Arabic Typesetting" panose="03020402040406030203" pitchFamily="66" charset="-78"/>
              </a:rPr>
              <a:t>1</a:t>
            </a:r>
            <a:r>
              <a:rPr lang="ar-IQ" sz="3600" b="1" dirty="0">
                <a:effectLst>
                  <a:glow rad="63500">
                    <a:schemeClr val="accent1">
                      <a:satMod val="175000"/>
                      <a:alpha val="40000"/>
                    </a:schemeClr>
                  </a:glow>
                </a:effectLst>
                <a:latin typeface="Arabic Typesetting" panose="03020402040406030203" pitchFamily="66" charset="-78"/>
                <a:cs typeface="Arabic Typesetting" panose="03020402040406030203" pitchFamily="66" charset="-78"/>
              </a:rPr>
              <a:t>) الى اتفاقية حول البرنامج النووي لطهران في مؤتمر جنيف ،حسب ما أفاد وزراء الخارجية".</a:t>
            </a:r>
          </a:p>
        </p:txBody>
      </p:sp>
      <p:sp>
        <p:nvSpPr>
          <p:cNvPr id="8" name="Subtitle 2"/>
          <p:cNvSpPr txBox="1">
            <a:spLocks/>
          </p:cNvSpPr>
          <p:nvPr/>
        </p:nvSpPr>
        <p:spPr>
          <a:xfrm>
            <a:off x="637230" y="322350"/>
            <a:ext cx="2213547" cy="674138"/>
          </a:xfrm>
          <a:prstGeom prst="rect">
            <a:avLst/>
          </a:prstGeom>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0">
            <a:schemeClr val="accent3"/>
          </a:lnRef>
          <a:fillRef idx="3">
            <a:schemeClr val="accent3"/>
          </a:fillRef>
          <a:effectRef idx="3">
            <a:schemeClr val="accent3"/>
          </a:effectRef>
          <a:fontRef idx="minor">
            <a:schemeClr val="lt1"/>
          </a:fontRef>
        </p:style>
        <p:txBody>
          <a:bodyPr vert="horz" lIns="91440" tIns="45720" rIns="91440" bIns="45720" rtlCol="1">
            <a:noAutofit/>
          </a:bodyPr>
          <a:lst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lt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lt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lt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9pPr>
          </a:lstStyle>
          <a:p>
            <a:pPr marL="0" lvl="0" indent="0" algn="ctr" rtl="0">
              <a:lnSpc>
                <a:spcPct val="100000"/>
              </a:lnSpc>
              <a:spcBef>
                <a:spcPts val="600"/>
              </a:spcBef>
              <a:buNone/>
            </a:pPr>
            <a:r>
              <a:rPr lang="en-US" sz="4000" b="1" dirty="0">
                <a:solidFill>
                  <a:srgbClr val="C00000"/>
                </a:solidFill>
                <a:effectLst>
                  <a:glow rad="63500">
                    <a:srgbClr val="5B9BD5">
                      <a:satMod val="175000"/>
                      <a:alpha val="40000"/>
                    </a:srgbClr>
                  </a:glow>
                </a:effectLst>
                <a:latin typeface="Arabic Typesetting" panose="03020402040406030203" pitchFamily="66" charset="-78"/>
                <a:cs typeface="Arabic Typesetting" panose="03020402040406030203" pitchFamily="66" charset="-78"/>
              </a:rPr>
              <a:t>Examples </a:t>
            </a:r>
          </a:p>
        </p:txBody>
      </p:sp>
    </p:spTree>
    <p:extLst>
      <p:ext uri="{BB962C8B-B14F-4D97-AF65-F5344CB8AC3E}">
        <p14:creationId xmlns:p14="http://schemas.microsoft.com/office/powerpoint/2010/main" val="2175353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rotWithShape="1">
          <a:blip r:embed="rId2" cstate="print">
            <a:extLst>
              <a:ext uri="{28A0092B-C50C-407E-A947-70E740481C1C}">
                <a14:useLocalDpi xmlns:a14="http://schemas.microsoft.com/office/drawing/2010/main" val="0"/>
              </a:ext>
            </a:extLst>
          </a:blip>
          <a:srcRect l="2401" t="32217" r="2401" b="26834"/>
          <a:stretch/>
        </p:blipFill>
        <p:spPr>
          <a:xfrm>
            <a:off x="0" y="-9928"/>
            <a:ext cx="12192000" cy="6867927"/>
          </a:xfr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 y="-1"/>
            <a:ext cx="12192001" cy="6864379"/>
          </a:xfrm>
          <a:prstGeom prst="rect">
            <a:avLst/>
          </a:prstGeom>
        </p:spPr>
      </p:pic>
      <p:sp>
        <p:nvSpPr>
          <p:cNvPr id="6" name="TextBox 5"/>
          <p:cNvSpPr txBox="1"/>
          <p:nvPr/>
        </p:nvSpPr>
        <p:spPr>
          <a:xfrm>
            <a:off x="343592" y="897774"/>
            <a:ext cx="5752407" cy="923330"/>
          </a:xfrm>
          <a:prstGeom prst="rect">
            <a:avLst/>
          </a:prstGeom>
          <a:noFill/>
        </p:spPr>
        <p:txBody>
          <a:bodyPr wrap="square" rtlCol="1">
            <a:spAutoFit/>
          </a:bodyPr>
          <a:lstStyle/>
          <a:p>
            <a:pPr algn="ctr" rtl="0"/>
            <a:r>
              <a:rPr lang="en-US" sz="5400" dirty="0">
                <a:effectLst>
                  <a:reflection blurRad="6350" stA="60000" endA="900" endPos="58000" dir="5400000" sy="-100000" algn="bl" rotWithShape="0"/>
                </a:effectLst>
                <a:latin typeface="Algerian" panose="04020705040A02060702" pitchFamily="82" charset="0"/>
              </a:rPr>
              <a:t>THANK YOU</a:t>
            </a:r>
            <a:endParaRPr lang="ar-IQ" sz="5400" dirty="0">
              <a:effectLst>
                <a:reflection blurRad="6350" stA="60000" endA="900" endPos="58000" dir="5400000" sy="-100000" algn="bl" rotWithShape="0"/>
              </a:effectLst>
              <a:latin typeface="Algerian" panose="04020705040A02060702" pitchFamily="82" charset="0"/>
            </a:endParaRPr>
          </a:p>
        </p:txBody>
      </p:sp>
    </p:spTree>
    <p:extLst>
      <p:ext uri="{BB962C8B-B14F-4D97-AF65-F5344CB8AC3E}">
        <p14:creationId xmlns:p14="http://schemas.microsoft.com/office/powerpoint/2010/main" val="17657369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58000"/>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441947" y="336644"/>
            <a:ext cx="11515779" cy="5581932"/>
          </a:xfrm>
        </p:spPr>
        <p:txBody>
          <a:bodyPr>
            <a:noAutofit/>
          </a:bodyPr>
          <a:lstStyle/>
          <a:p>
            <a:pPr marL="177800" algn="l" rtl="0">
              <a:buSzPct val="70000"/>
            </a:pPr>
            <a:r>
              <a:rPr lang="en-US" sz="3600" b="1" dirty="0">
                <a:latin typeface="Arabic Typesetting" panose="03020402040406030203" pitchFamily="66" charset="-78"/>
                <a:ea typeface="+mn-ea"/>
                <a:cs typeface="Arabic Typesetting" panose="03020402040406030203" pitchFamily="66" charset="-78"/>
              </a:rPr>
              <a:t>Linguistic investigation can no longer treat the sentence as the basic      </a:t>
            </a:r>
            <a:br>
              <a:rPr lang="en-US" sz="3600" b="1" dirty="0">
                <a:latin typeface="Arabic Typesetting" panose="03020402040406030203" pitchFamily="66" charset="-78"/>
                <a:ea typeface="+mn-ea"/>
                <a:cs typeface="Arabic Typesetting" panose="03020402040406030203" pitchFamily="66" charset="-78"/>
              </a:rPr>
            </a:br>
            <a:r>
              <a:rPr lang="en-US" sz="3600" b="1" dirty="0">
                <a:latin typeface="Arabic Typesetting" panose="03020402040406030203" pitchFamily="66" charset="-78"/>
                <a:ea typeface="+mn-ea"/>
                <a:cs typeface="Arabic Typesetting" panose="03020402040406030203" pitchFamily="66" charset="-78"/>
              </a:rPr>
              <a:t> unit since language does not occur in words or sentences, but in connective discourse. </a:t>
            </a:r>
            <a:br>
              <a:rPr lang="en-US" sz="3600" b="1" dirty="0">
                <a:latin typeface="Arabic Typesetting" panose="03020402040406030203" pitchFamily="66" charset="-78"/>
                <a:ea typeface="+mn-ea"/>
                <a:cs typeface="Arabic Typesetting" panose="03020402040406030203" pitchFamily="66" charset="-78"/>
              </a:rPr>
            </a:br>
            <a:r>
              <a:rPr lang="en-US" sz="3600" b="1" dirty="0">
                <a:latin typeface="Arabic Typesetting" panose="03020402040406030203" pitchFamily="66" charset="-78"/>
                <a:ea typeface="+mn-ea"/>
                <a:cs typeface="Arabic Typesetting" panose="03020402040406030203" pitchFamily="66" charset="-78"/>
              </a:rPr>
              <a:t> Linguistics has moved towards the study of aspects of language beyond the sentence  </a:t>
            </a:r>
            <a:br>
              <a:rPr lang="en-US" sz="3600" b="1" dirty="0">
                <a:latin typeface="Arabic Typesetting" panose="03020402040406030203" pitchFamily="66" charset="-78"/>
                <a:ea typeface="+mn-ea"/>
                <a:cs typeface="Arabic Typesetting" panose="03020402040406030203" pitchFamily="66" charset="-78"/>
              </a:rPr>
            </a:br>
            <a:r>
              <a:rPr lang="en-US" sz="3600" b="1" dirty="0">
                <a:latin typeface="Arabic Typesetting" panose="03020402040406030203" pitchFamily="66" charset="-78"/>
                <a:ea typeface="+mn-ea"/>
                <a:cs typeface="Arabic Typesetting" panose="03020402040406030203" pitchFamily="66" charset="-78"/>
              </a:rPr>
              <a:t> through discourse analysis. </a:t>
            </a:r>
            <a:br>
              <a:rPr lang="en-US" sz="3600" b="1" dirty="0">
                <a:latin typeface="Arabic Typesetting" panose="03020402040406030203" pitchFamily="66" charset="-78"/>
                <a:ea typeface="+mn-ea"/>
                <a:cs typeface="Arabic Typesetting" panose="03020402040406030203" pitchFamily="66" charset="-78"/>
              </a:rPr>
            </a:br>
            <a:r>
              <a:rPr lang="en-US" sz="3600" b="1" dirty="0">
                <a:latin typeface="Arabic Typesetting" panose="03020402040406030203" pitchFamily="66" charset="-78"/>
                <a:ea typeface="+mn-ea"/>
                <a:cs typeface="Arabic Typesetting" panose="03020402040406030203" pitchFamily="66" charset="-78"/>
              </a:rPr>
              <a:t> Language cannot be studied in isolation from </a:t>
            </a:r>
            <a:br>
              <a:rPr lang="en-US" sz="3600" b="1" dirty="0">
                <a:latin typeface="Arabic Typesetting" panose="03020402040406030203" pitchFamily="66" charset="-78"/>
                <a:ea typeface="+mn-ea"/>
                <a:cs typeface="Arabic Typesetting" panose="03020402040406030203" pitchFamily="66" charset="-78"/>
              </a:rPr>
            </a:br>
            <a:r>
              <a:rPr lang="en-US" sz="3600" b="1" dirty="0">
                <a:latin typeface="Arabic Typesetting" panose="03020402040406030203" pitchFamily="66" charset="-78"/>
                <a:ea typeface="+mn-ea"/>
                <a:cs typeface="Arabic Typesetting" panose="03020402040406030203" pitchFamily="66" charset="-78"/>
              </a:rPr>
              <a:t>  </a:t>
            </a:r>
            <a:r>
              <a:rPr lang="en-US" sz="3600" b="1" dirty="0">
                <a:solidFill>
                  <a:srgbClr val="FFFF00"/>
                </a:solidFill>
                <a:latin typeface="Arabic Typesetting" panose="03020402040406030203" pitchFamily="66" charset="-78"/>
                <a:ea typeface="+mn-ea"/>
                <a:cs typeface="Arabic Typesetting" panose="03020402040406030203" pitchFamily="66" charset="-78"/>
              </a:rPr>
              <a:t>1- The communicative intentions </a:t>
            </a:r>
            <a:br>
              <a:rPr lang="en-US" sz="3600" b="1" dirty="0">
                <a:solidFill>
                  <a:srgbClr val="FFFF00"/>
                </a:solidFill>
                <a:latin typeface="Arabic Typesetting" panose="03020402040406030203" pitchFamily="66" charset="-78"/>
                <a:ea typeface="+mn-ea"/>
                <a:cs typeface="Arabic Typesetting" panose="03020402040406030203" pitchFamily="66" charset="-78"/>
              </a:rPr>
            </a:br>
            <a:r>
              <a:rPr lang="en-US" sz="3600" b="1" dirty="0">
                <a:solidFill>
                  <a:srgbClr val="FFFF00"/>
                </a:solidFill>
                <a:latin typeface="Arabic Typesetting" panose="03020402040406030203" pitchFamily="66" charset="-78"/>
                <a:ea typeface="+mn-ea"/>
                <a:cs typeface="Arabic Typesetting" panose="03020402040406030203" pitchFamily="66" charset="-78"/>
              </a:rPr>
              <a:t>  2- The context. </a:t>
            </a:r>
            <a:br>
              <a:rPr lang="en-US" sz="3600" b="1" dirty="0">
                <a:solidFill>
                  <a:srgbClr val="FFFF00"/>
                </a:solidFill>
                <a:latin typeface="Arabic Typesetting" panose="03020402040406030203" pitchFamily="66" charset="-78"/>
                <a:ea typeface="+mn-ea"/>
                <a:cs typeface="Arabic Typesetting" panose="03020402040406030203" pitchFamily="66" charset="-78"/>
              </a:rPr>
            </a:br>
            <a:r>
              <a:rPr lang="en-US" sz="3600" b="1" dirty="0">
                <a:latin typeface="Arabic Typesetting" panose="03020402040406030203" pitchFamily="66" charset="-78"/>
                <a:ea typeface="+mn-ea"/>
                <a:cs typeface="Arabic Typesetting" panose="03020402040406030203" pitchFamily="66" charset="-78"/>
              </a:rPr>
              <a:t> The discipline of Translation Studies has been influenced by this recent development in discourse analysis. </a:t>
            </a:r>
            <a:br>
              <a:rPr lang="en-US" sz="3600" b="1" dirty="0">
                <a:latin typeface="Arabic Typesetting" panose="03020402040406030203" pitchFamily="66" charset="-78"/>
                <a:ea typeface="+mn-ea"/>
                <a:cs typeface="Arabic Typesetting" panose="03020402040406030203" pitchFamily="66" charset="-78"/>
              </a:rPr>
            </a:br>
            <a:r>
              <a:rPr lang="en-US" sz="3600" b="1" dirty="0">
                <a:latin typeface="Arabic Typesetting" panose="03020402040406030203" pitchFamily="66" charset="-78"/>
                <a:ea typeface="+mn-ea"/>
                <a:cs typeface="Arabic Typesetting" panose="03020402040406030203" pitchFamily="66" charset="-78"/>
              </a:rPr>
              <a:t>                         </a:t>
            </a:r>
            <a:br>
              <a:rPr lang="en-US" sz="3600" b="1" dirty="0">
                <a:latin typeface="Arabic Typesetting" panose="03020402040406030203" pitchFamily="66" charset="-78"/>
                <a:ea typeface="+mn-ea"/>
                <a:cs typeface="Arabic Typesetting" panose="03020402040406030203" pitchFamily="66" charset="-78"/>
              </a:rPr>
            </a:br>
            <a:endParaRPr lang="ar-IQ" sz="3600" b="1" dirty="0">
              <a:latin typeface="Arabic Typesetting" panose="03020402040406030203" pitchFamily="66" charset="-78"/>
              <a:ea typeface="+mn-ea"/>
              <a:cs typeface="Arabic Typesetting" panose="03020402040406030203" pitchFamily="66" charset="-78"/>
            </a:endParaRPr>
          </a:p>
        </p:txBody>
      </p:sp>
      <p:sp>
        <p:nvSpPr>
          <p:cNvPr id="5" name="5-Point Star 4"/>
          <p:cNvSpPr/>
          <p:nvPr/>
        </p:nvSpPr>
        <p:spPr>
          <a:xfrm>
            <a:off x="441947" y="472864"/>
            <a:ext cx="191069" cy="272955"/>
          </a:xfrm>
          <a:prstGeom prst="star5">
            <a:avLst/>
          </a:prstGeom>
        </p:spPr>
        <p:style>
          <a:lnRef idx="0">
            <a:schemeClr val="accent4"/>
          </a:lnRef>
          <a:fillRef idx="3">
            <a:schemeClr val="accent4"/>
          </a:fillRef>
          <a:effectRef idx="3">
            <a:schemeClr val="accent4"/>
          </a:effectRef>
          <a:fontRef idx="minor">
            <a:schemeClr val="lt1"/>
          </a:fontRef>
        </p:style>
        <p:txBody>
          <a:bodyPr rtlCol="1" anchor="ctr"/>
          <a:lstStyle/>
          <a:p>
            <a:pPr algn="ctr"/>
            <a:endParaRPr lang="ar-IQ" dirty="0">
              <a:solidFill>
                <a:srgbClr val="FF0000"/>
              </a:solidFill>
            </a:endParaRPr>
          </a:p>
        </p:txBody>
      </p:sp>
      <p:sp>
        <p:nvSpPr>
          <p:cNvPr id="6" name="5-Point Star 5"/>
          <p:cNvSpPr/>
          <p:nvPr/>
        </p:nvSpPr>
        <p:spPr>
          <a:xfrm>
            <a:off x="441955" y="1422318"/>
            <a:ext cx="191069" cy="272955"/>
          </a:xfrm>
          <a:prstGeom prst="star5">
            <a:avLst/>
          </a:prstGeom>
        </p:spPr>
        <p:style>
          <a:lnRef idx="0">
            <a:schemeClr val="accent4"/>
          </a:lnRef>
          <a:fillRef idx="3">
            <a:schemeClr val="accent4"/>
          </a:fillRef>
          <a:effectRef idx="3">
            <a:schemeClr val="accent4"/>
          </a:effectRef>
          <a:fontRef idx="minor">
            <a:schemeClr val="lt1"/>
          </a:fontRef>
        </p:style>
        <p:txBody>
          <a:bodyPr rtlCol="1" anchor="ctr"/>
          <a:lstStyle/>
          <a:p>
            <a:pPr algn="ctr"/>
            <a:endParaRPr lang="ar-IQ">
              <a:solidFill>
                <a:srgbClr val="FF0000"/>
              </a:solidFill>
            </a:endParaRPr>
          </a:p>
        </p:txBody>
      </p:sp>
      <p:sp>
        <p:nvSpPr>
          <p:cNvPr id="7" name="5-Point Star 6"/>
          <p:cNvSpPr/>
          <p:nvPr/>
        </p:nvSpPr>
        <p:spPr>
          <a:xfrm>
            <a:off x="441948" y="2404950"/>
            <a:ext cx="191069" cy="272955"/>
          </a:xfrm>
          <a:prstGeom prst="star5">
            <a:avLst/>
          </a:prstGeom>
        </p:spPr>
        <p:style>
          <a:lnRef idx="0">
            <a:schemeClr val="accent4"/>
          </a:lnRef>
          <a:fillRef idx="3">
            <a:schemeClr val="accent4"/>
          </a:fillRef>
          <a:effectRef idx="3">
            <a:schemeClr val="accent4"/>
          </a:effectRef>
          <a:fontRef idx="minor">
            <a:schemeClr val="lt1"/>
          </a:fontRef>
        </p:style>
        <p:txBody>
          <a:bodyPr rtlCol="1" anchor="ctr"/>
          <a:lstStyle/>
          <a:p>
            <a:pPr algn="ctr"/>
            <a:endParaRPr lang="ar-IQ">
              <a:solidFill>
                <a:srgbClr val="FF0000"/>
              </a:solidFill>
            </a:endParaRPr>
          </a:p>
        </p:txBody>
      </p:sp>
      <p:sp>
        <p:nvSpPr>
          <p:cNvPr id="8" name="5-Point Star 7"/>
          <p:cNvSpPr/>
          <p:nvPr/>
        </p:nvSpPr>
        <p:spPr>
          <a:xfrm>
            <a:off x="428300" y="3878914"/>
            <a:ext cx="191069" cy="272955"/>
          </a:xfrm>
          <a:prstGeom prst="star5">
            <a:avLst/>
          </a:prstGeom>
        </p:spPr>
        <p:style>
          <a:lnRef idx="0">
            <a:schemeClr val="accent4"/>
          </a:lnRef>
          <a:fillRef idx="3">
            <a:schemeClr val="accent4"/>
          </a:fillRef>
          <a:effectRef idx="3">
            <a:schemeClr val="accent4"/>
          </a:effectRef>
          <a:fontRef idx="minor">
            <a:schemeClr val="lt1"/>
          </a:fontRef>
        </p:style>
        <p:txBody>
          <a:bodyPr rtlCol="1" anchor="ctr"/>
          <a:lstStyle/>
          <a:p>
            <a:pPr algn="ctr"/>
            <a:endParaRPr lang="ar-IQ">
              <a:solidFill>
                <a:srgbClr val="FF0000"/>
              </a:solidFill>
            </a:endParaRPr>
          </a:p>
        </p:txBody>
      </p:sp>
      <p:sp>
        <p:nvSpPr>
          <p:cNvPr id="9" name="Subtitle 2"/>
          <p:cNvSpPr txBox="1">
            <a:spLocks/>
          </p:cNvSpPr>
          <p:nvPr/>
        </p:nvSpPr>
        <p:spPr>
          <a:xfrm>
            <a:off x="619369" y="5092995"/>
            <a:ext cx="2320115" cy="612294"/>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prst="convex"/>
          </a:sp3d>
        </p:spPr>
        <p:style>
          <a:lnRef idx="0">
            <a:schemeClr val="accent3"/>
          </a:lnRef>
          <a:fillRef idx="3">
            <a:schemeClr val="accent3"/>
          </a:fillRef>
          <a:effectRef idx="3">
            <a:schemeClr val="accent3"/>
          </a:effectRef>
          <a:fontRef idx="minor">
            <a:schemeClr val="lt1"/>
          </a:fontRef>
        </p:style>
        <p:txBody>
          <a:bodyPr vert="horz" lIns="91440" tIns="45720" rIns="91440" bIns="45720" rtlCol="1">
            <a:noAutofit/>
          </a:bodyPr>
          <a:lst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lt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lt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lt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9pPr>
          </a:lstStyle>
          <a:p>
            <a:pPr marL="0" indent="0" algn="ctr" rtl="0">
              <a:lnSpc>
                <a:spcPct val="100000"/>
              </a:lnSpc>
              <a:buNone/>
            </a:pPr>
            <a:r>
              <a:rPr lang="en-US" sz="3600" b="1" dirty="0">
                <a:solidFill>
                  <a:srgbClr val="002060"/>
                </a:solidFill>
                <a:effectLst>
                  <a:glow rad="63500">
                    <a:schemeClr val="accent1">
                      <a:satMod val="175000"/>
                      <a:alpha val="40000"/>
                    </a:schemeClr>
                  </a:glow>
                </a:effectLst>
                <a:latin typeface="Arabic Typesetting" panose="03020402040406030203" pitchFamily="66" charset="-78"/>
                <a:cs typeface="Arabic Typesetting" panose="03020402040406030203" pitchFamily="66" charset="-78"/>
              </a:rPr>
              <a:t>changing From</a:t>
            </a:r>
            <a:endParaRPr lang="en-US" sz="3600" b="1" dirty="0">
              <a:solidFill>
                <a:schemeClr val="tx1"/>
              </a:solidFill>
              <a:latin typeface="Arabic Typesetting" panose="03020402040406030203" pitchFamily="66" charset="-78"/>
              <a:cs typeface="Arabic Typesetting" panose="03020402040406030203" pitchFamily="66" charset="-78"/>
            </a:endParaRPr>
          </a:p>
        </p:txBody>
      </p:sp>
      <p:sp>
        <p:nvSpPr>
          <p:cNvPr id="10" name="Subtitle 2"/>
          <p:cNvSpPr txBox="1">
            <a:spLocks/>
          </p:cNvSpPr>
          <p:nvPr/>
        </p:nvSpPr>
        <p:spPr>
          <a:xfrm>
            <a:off x="3540922" y="5092995"/>
            <a:ext cx="2320115" cy="612294"/>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prst="convex"/>
          </a:sp3d>
        </p:spPr>
        <p:style>
          <a:lnRef idx="0">
            <a:schemeClr val="accent3"/>
          </a:lnRef>
          <a:fillRef idx="3">
            <a:schemeClr val="accent3"/>
          </a:fillRef>
          <a:effectRef idx="3">
            <a:schemeClr val="accent3"/>
          </a:effectRef>
          <a:fontRef idx="minor">
            <a:schemeClr val="lt1"/>
          </a:fontRef>
        </p:style>
        <p:txBody>
          <a:bodyPr vert="horz" lIns="91440" tIns="45720" rIns="91440" bIns="45720" rtlCol="1">
            <a:noAutofit/>
          </a:bodyPr>
          <a:lst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lt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lt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lt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9pPr>
          </a:lstStyle>
          <a:p>
            <a:pPr marL="0" indent="0" algn="ctr" rtl="0">
              <a:lnSpc>
                <a:spcPct val="100000"/>
              </a:lnSpc>
              <a:buNone/>
            </a:pPr>
            <a:r>
              <a:rPr lang="en-US" sz="3600" b="1" dirty="0">
                <a:solidFill>
                  <a:srgbClr val="002060"/>
                </a:solidFill>
                <a:effectLst>
                  <a:glow rad="63500">
                    <a:schemeClr val="accent1">
                      <a:satMod val="175000"/>
                      <a:alpha val="40000"/>
                    </a:schemeClr>
                  </a:glow>
                </a:effectLst>
                <a:latin typeface="Arabic Typesetting" panose="03020402040406030203" pitchFamily="66" charset="-78"/>
                <a:cs typeface="Arabic Typesetting" panose="03020402040406030203" pitchFamily="66" charset="-78"/>
              </a:rPr>
              <a:t>isolated Words</a:t>
            </a:r>
          </a:p>
        </p:txBody>
      </p:sp>
      <p:sp>
        <p:nvSpPr>
          <p:cNvPr id="11" name="Subtitle 2"/>
          <p:cNvSpPr txBox="1">
            <a:spLocks/>
          </p:cNvSpPr>
          <p:nvPr/>
        </p:nvSpPr>
        <p:spPr>
          <a:xfrm>
            <a:off x="6423554" y="5080413"/>
            <a:ext cx="1983470" cy="612294"/>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prst="convex"/>
          </a:sp3d>
        </p:spPr>
        <p:style>
          <a:lnRef idx="0">
            <a:schemeClr val="accent3"/>
          </a:lnRef>
          <a:fillRef idx="3">
            <a:schemeClr val="accent3"/>
          </a:fillRef>
          <a:effectRef idx="3">
            <a:schemeClr val="accent3"/>
          </a:effectRef>
          <a:fontRef idx="minor">
            <a:schemeClr val="lt1"/>
          </a:fontRef>
        </p:style>
        <p:txBody>
          <a:bodyPr vert="horz" lIns="91440" tIns="45720" rIns="91440" bIns="45720" rtlCol="1">
            <a:noAutofit/>
          </a:bodyPr>
          <a:lst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lt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lt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lt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9pPr>
          </a:lstStyle>
          <a:p>
            <a:pPr marL="0" indent="0" algn="ctr" rtl="0">
              <a:lnSpc>
                <a:spcPct val="100000"/>
              </a:lnSpc>
              <a:buNone/>
            </a:pPr>
            <a:r>
              <a:rPr lang="en-US" sz="3600" b="1" dirty="0">
                <a:solidFill>
                  <a:srgbClr val="002060"/>
                </a:solidFill>
                <a:effectLst>
                  <a:glow rad="63500">
                    <a:schemeClr val="accent1">
                      <a:satMod val="175000"/>
                      <a:alpha val="40000"/>
                    </a:schemeClr>
                  </a:glow>
                </a:effectLst>
                <a:latin typeface="Arabic Typesetting" panose="03020402040406030203" pitchFamily="66" charset="-78"/>
                <a:cs typeface="Arabic Typesetting" panose="03020402040406030203" pitchFamily="66" charset="-78"/>
              </a:rPr>
              <a:t>to texts</a:t>
            </a:r>
          </a:p>
        </p:txBody>
      </p:sp>
      <p:sp>
        <p:nvSpPr>
          <p:cNvPr id="14" name="Subtitle 2"/>
          <p:cNvSpPr txBox="1">
            <a:spLocks/>
          </p:cNvSpPr>
          <p:nvPr/>
        </p:nvSpPr>
        <p:spPr>
          <a:xfrm>
            <a:off x="8975683" y="5092995"/>
            <a:ext cx="2982043" cy="612294"/>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prst="convex"/>
          </a:sp3d>
        </p:spPr>
        <p:style>
          <a:lnRef idx="0">
            <a:schemeClr val="accent3"/>
          </a:lnRef>
          <a:fillRef idx="3">
            <a:schemeClr val="accent3"/>
          </a:fillRef>
          <a:effectRef idx="3">
            <a:schemeClr val="accent3"/>
          </a:effectRef>
          <a:fontRef idx="minor">
            <a:schemeClr val="lt1"/>
          </a:fontRef>
        </p:style>
        <p:txBody>
          <a:bodyPr vert="horz" lIns="91440" tIns="45720" rIns="91440" bIns="45720" rtlCol="1">
            <a:noAutofit/>
          </a:bodyPr>
          <a:lst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lt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lt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lt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9pPr>
          </a:lstStyle>
          <a:p>
            <a:pPr marL="0" indent="0" algn="ctr" rtl="0">
              <a:lnSpc>
                <a:spcPct val="100000"/>
              </a:lnSpc>
              <a:buNone/>
            </a:pPr>
            <a:r>
              <a:rPr lang="en-US" sz="3600" b="1" dirty="0">
                <a:solidFill>
                  <a:srgbClr val="002060"/>
                </a:solidFill>
                <a:effectLst>
                  <a:glow rad="63500">
                    <a:schemeClr val="accent1">
                      <a:satMod val="175000"/>
                      <a:alpha val="40000"/>
                    </a:schemeClr>
                  </a:glow>
                </a:effectLst>
                <a:latin typeface="Arabic Typesetting" panose="03020402040406030203" pitchFamily="66" charset="-78"/>
                <a:cs typeface="Arabic Typesetting" panose="03020402040406030203" pitchFamily="66" charset="-78"/>
              </a:rPr>
              <a:t>cultural background</a:t>
            </a:r>
          </a:p>
        </p:txBody>
      </p:sp>
      <p:cxnSp>
        <p:nvCxnSpPr>
          <p:cNvPr id="16" name="Straight Arrow Connector 15"/>
          <p:cNvCxnSpPr/>
          <p:nvPr/>
        </p:nvCxnSpPr>
        <p:spPr>
          <a:xfrm>
            <a:off x="2991127" y="5375883"/>
            <a:ext cx="501563"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a:off x="5861037" y="5375883"/>
            <a:ext cx="501563"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 name="Quad Arrow 3"/>
          <p:cNvSpPr/>
          <p:nvPr/>
        </p:nvSpPr>
        <p:spPr>
          <a:xfrm>
            <a:off x="8441259" y="5225758"/>
            <a:ext cx="473690" cy="300250"/>
          </a:xfrm>
          <a:prstGeom prst="quadArrow">
            <a:avLst>
              <a:gd name="adj1" fmla="val 10182"/>
              <a:gd name="adj2" fmla="val 22500"/>
              <a:gd name="adj3" fmla="val 22500"/>
            </a:avLst>
          </a:prstGeom>
        </p:spPr>
        <p:style>
          <a:lnRef idx="2">
            <a:schemeClr val="dk1">
              <a:shade val="50000"/>
            </a:schemeClr>
          </a:lnRef>
          <a:fillRef idx="1">
            <a:schemeClr val="dk1"/>
          </a:fillRef>
          <a:effectRef idx="0">
            <a:schemeClr val="dk1"/>
          </a:effectRef>
          <a:fontRef idx="minor">
            <a:schemeClr val="lt1"/>
          </a:fontRef>
        </p:style>
        <p:txBody>
          <a:bodyPr rtlCol="1" anchor="ctr"/>
          <a:lstStyle/>
          <a:p>
            <a:pPr algn="ctr"/>
            <a:endParaRPr lang="ar-IQ"/>
          </a:p>
        </p:txBody>
      </p:sp>
    </p:spTree>
    <p:extLst>
      <p:ext uri="{BB962C8B-B14F-4D97-AF65-F5344CB8AC3E}">
        <p14:creationId xmlns:p14="http://schemas.microsoft.com/office/powerpoint/2010/main" val="6694439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46000"/>
            <a:lum/>
          </a:blip>
          <a:srcRect/>
          <a:stretch>
            <a:fillRect/>
          </a:stretch>
        </a:blipFill>
        <a:effectLst/>
      </p:bgPr>
    </p:bg>
    <p:spTree>
      <p:nvGrpSpPr>
        <p:cNvPr id="1" name=""/>
        <p:cNvGrpSpPr/>
        <p:nvPr/>
      </p:nvGrpSpPr>
      <p:grpSpPr>
        <a:xfrm>
          <a:off x="0" y="0"/>
          <a:ext cx="0" cy="0"/>
          <a:chOff x="0" y="0"/>
          <a:chExt cx="0" cy="0"/>
        </a:xfrm>
      </p:grpSpPr>
      <p:sp>
        <p:nvSpPr>
          <p:cNvPr id="2" name="Rectangle 1"/>
          <p:cNvSpPr/>
          <p:nvPr/>
        </p:nvSpPr>
        <p:spPr>
          <a:xfrm>
            <a:off x="355164" y="696029"/>
            <a:ext cx="11563569" cy="6247864"/>
          </a:xfrm>
          <a:prstGeom prst="rect">
            <a:avLst/>
          </a:prstGeom>
        </p:spPr>
        <p:txBody>
          <a:bodyPr wrap="square">
            <a:spAutoFit/>
          </a:bodyPr>
          <a:lstStyle/>
          <a:p>
            <a:pPr algn="l" rtl="0"/>
            <a:r>
              <a:rPr lang="en-US" sz="4000" b="1" dirty="0">
                <a:effectLst>
                  <a:glow rad="63500">
                    <a:schemeClr val="accent1">
                      <a:satMod val="175000"/>
                      <a:alpha val="40000"/>
                    </a:schemeClr>
                  </a:glow>
                </a:effectLst>
                <a:latin typeface="Arabic Typesetting" panose="03020402040406030203" pitchFamily="66" charset="-78"/>
                <a:cs typeface="Arabic Typesetting" panose="03020402040406030203" pitchFamily="66" charset="-78"/>
              </a:rPr>
              <a:t>            </a:t>
            </a:r>
            <a:r>
              <a:rPr lang="en-US" sz="4000" b="1" dirty="0">
                <a:solidFill>
                  <a:schemeClr val="accent6">
                    <a:lumMod val="50000"/>
                  </a:schemeClr>
                </a:solidFill>
                <a:effectLst>
                  <a:glow rad="63500">
                    <a:schemeClr val="accent1">
                      <a:satMod val="175000"/>
                      <a:alpha val="40000"/>
                    </a:schemeClr>
                  </a:glow>
                </a:effectLst>
                <a:latin typeface="Arabic Typesetting" panose="03020402040406030203" pitchFamily="66" charset="-78"/>
                <a:cs typeface="Arabic Typesetting" panose="03020402040406030203" pitchFamily="66" charset="-78"/>
              </a:rPr>
              <a:t>Text               //         Discourse        Synonyms </a:t>
            </a:r>
          </a:p>
          <a:p>
            <a:pPr algn="l" rtl="0"/>
            <a:endParaRPr lang="en-US" sz="4000" b="1" dirty="0">
              <a:effectLst>
                <a:glow rad="63500">
                  <a:schemeClr val="accent1">
                    <a:satMod val="175000"/>
                    <a:alpha val="40000"/>
                  </a:schemeClr>
                </a:glow>
              </a:effectLst>
              <a:latin typeface="Arabic Typesetting" panose="03020402040406030203" pitchFamily="66" charset="-78"/>
              <a:cs typeface="Arabic Typesetting" panose="03020402040406030203" pitchFamily="66" charset="-78"/>
            </a:endParaRPr>
          </a:p>
          <a:p>
            <a:pPr marL="571500" indent="-571500" algn="l" rtl="0">
              <a:buSzPct val="75000"/>
              <a:buFont typeface="Wingdings" panose="05000000000000000000" pitchFamily="2" charset="2"/>
              <a:buChar char="Ø"/>
            </a:pPr>
            <a:r>
              <a:rPr lang="en-US" sz="4000" b="1" dirty="0">
                <a:effectLst>
                  <a:glow rad="63500">
                    <a:schemeClr val="accent1">
                      <a:satMod val="175000"/>
                      <a:alpha val="40000"/>
                    </a:schemeClr>
                  </a:glow>
                </a:effectLst>
                <a:latin typeface="Arabic Typesetting" panose="03020402040406030203" pitchFamily="66" charset="-78"/>
                <a:cs typeface="Arabic Typesetting" panose="03020402040406030203" pitchFamily="66" charset="-78"/>
              </a:rPr>
              <a:t>Discourse analysis is used for analyzing spoken interaction and turn - taking mechanisms </a:t>
            </a:r>
            <a:r>
              <a:rPr lang="en-US" sz="4000" b="1" dirty="0">
                <a:solidFill>
                  <a:srgbClr val="C00000"/>
                </a:solidFill>
                <a:effectLst>
                  <a:glow rad="63500">
                    <a:schemeClr val="accent1">
                      <a:satMod val="175000"/>
                      <a:alpha val="40000"/>
                    </a:schemeClr>
                  </a:glow>
                </a:effectLst>
                <a:latin typeface="Arabic Typesetting" panose="03020402040406030203" pitchFamily="66" charset="-78"/>
                <a:cs typeface="Arabic Typesetting" panose="03020402040406030203" pitchFamily="66" charset="-78"/>
              </a:rPr>
              <a:t>( conversation analysis)</a:t>
            </a:r>
            <a:r>
              <a:rPr lang="en-US" sz="4000" b="1" dirty="0">
                <a:effectLst>
                  <a:glow rad="63500">
                    <a:schemeClr val="accent1">
                      <a:satMod val="175000"/>
                      <a:alpha val="40000"/>
                    </a:schemeClr>
                  </a:glow>
                </a:effectLst>
                <a:latin typeface="Arabic Typesetting" panose="03020402040406030203" pitchFamily="66" charset="-78"/>
                <a:cs typeface="Arabic Typesetting" panose="03020402040406030203" pitchFamily="66" charset="-78"/>
              </a:rPr>
              <a:t>. </a:t>
            </a:r>
          </a:p>
          <a:p>
            <a:pPr marL="571500" indent="-571500" algn="l" rtl="0">
              <a:buSzPct val="75000"/>
              <a:buFont typeface="Wingdings" panose="05000000000000000000" pitchFamily="2" charset="2"/>
              <a:buChar char="Ø"/>
            </a:pPr>
            <a:r>
              <a:rPr lang="en-US" sz="4000" b="1" dirty="0">
                <a:effectLst>
                  <a:glow rad="63500">
                    <a:schemeClr val="accent1">
                      <a:satMod val="175000"/>
                      <a:alpha val="40000"/>
                    </a:schemeClr>
                  </a:glow>
                </a:effectLst>
                <a:latin typeface="Arabic Typesetting" panose="03020402040406030203" pitchFamily="66" charset="-78"/>
                <a:cs typeface="Arabic Typesetting" panose="03020402040406030203" pitchFamily="66" charset="-78"/>
              </a:rPr>
              <a:t>Text is used for on individual piece of </a:t>
            </a:r>
            <a:r>
              <a:rPr lang="en-US" sz="4000" b="1" dirty="0">
                <a:solidFill>
                  <a:srgbClr val="C00000"/>
                </a:solidFill>
                <a:effectLst>
                  <a:glow rad="63500">
                    <a:schemeClr val="accent1">
                      <a:satMod val="175000"/>
                      <a:alpha val="40000"/>
                    </a:schemeClr>
                  </a:glow>
                </a:effectLst>
                <a:latin typeface="Arabic Typesetting" panose="03020402040406030203" pitchFamily="66" charset="-78"/>
                <a:cs typeface="Arabic Typesetting" panose="03020402040406030203" pitchFamily="66" charset="-78"/>
              </a:rPr>
              <a:t>( written or oral ) </a:t>
            </a:r>
            <a:r>
              <a:rPr lang="en-US" sz="4000" b="1" dirty="0">
                <a:effectLst>
                  <a:glow rad="63500">
                    <a:schemeClr val="accent1">
                      <a:satMod val="175000"/>
                      <a:alpha val="40000"/>
                    </a:schemeClr>
                  </a:glow>
                </a:effectLst>
                <a:latin typeface="Arabic Typesetting" panose="03020402040406030203" pitchFamily="66" charset="-78"/>
                <a:cs typeface="Arabic Typesetting" panose="03020402040406030203" pitchFamily="66" charset="-78"/>
              </a:rPr>
              <a:t>communication. and discourse, then denotes a sequence of texts which belong log ether due to a common subject domain or due to a single author. </a:t>
            </a:r>
          </a:p>
          <a:p>
            <a:pPr marL="571500" indent="-571500" algn="l" rtl="0">
              <a:buSzPct val="75000"/>
              <a:buFont typeface="Wingdings" panose="05000000000000000000" pitchFamily="2" charset="2"/>
              <a:buChar char="Ø"/>
            </a:pPr>
            <a:r>
              <a:rPr lang="en-US" sz="4000" b="1" dirty="0">
                <a:effectLst>
                  <a:glow rad="63500">
                    <a:schemeClr val="accent1">
                      <a:satMod val="175000"/>
                      <a:alpha val="40000"/>
                    </a:schemeClr>
                  </a:glow>
                </a:effectLst>
                <a:latin typeface="Arabic Typesetting" panose="03020402040406030203" pitchFamily="66" charset="-78"/>
                <a:cs typeface="Arabic Typesetting" panose="03020402040406030203" pitchFamily="66" charset="-78"/>
              </a:rPr>
              <a:t>Some scholars speak of text </a:t>
            </a:r>
            <a:r>
              <a:rPr lang="en-US" sz="4000" b="1" dirty="0">
                <a:solidFill>
                  <a:srgbClr val="C00000"/>
                </a:solidFill>
                <a:effectLst>
                  <a:glow rad="63500">
                    <a:schemeClr val="accent1">
                      <a:satMod val="175000"/>
                      <a:alpha val="40000"/>
                    </a:schemeClr>
                  </a:glow>
                </a:effectLst>
                <a:latin typeface="Arabic Typesetting" panose="03020402040406030203" pitchFamily="66" charset="-78"/>
                <a:cs typeface="Arabic Typesetting" panose="03020402040406030203" pitchFamily="66" charset="-78"/>
              </a:rPr>
              <a:t>( individual, concrete occurrence)</a:t>
            </a:r>
            <a:r>
              <a:rPr lang="en-US" sz="4000" b="1" dirty="0">
                <a:effectLst>
                  <a:glow rad="63500">
                    <a:schemeClr val="accent1">
                      <a:satMod val="175000"/>
                      <a:alpha val="40000"/>
                    </a:schemeClr>
                  </a:glow>
                </a:effectLst>
                <a:latin typeface="Arabic Typesetting" panose="03020402040406030203" pitchFamily="66" charset="-78"/>
                <a:cs typeface="Arabic Typesetting" panose="03020402040406030203" pitchFamily="66" charset="-78"/>
              </a:rPr>
              <a:t>, whereas discourse applies to higher level and involves regular patterns of language </a:t>
            </a:r>
            <a:r>
              <a:rPr lang="en-US" sz="4000" b="1" dirty="0">
                <a:solidFill>
                  <a:srgbClr val="C00000"/>
                </a:solidFill>
                <a:effectLst>
                  <a:glow rad="63500">
                    <a:schemeClr val="accent1">
                      <a:satMod val="175000"/>
                      <a:alpha val="40000"/>
                    </a:schemeClr>
                  </a:glow>
                </a:effectLst>
                <a:latin typeface="Arabic Typesetting" panose="03020402040406030203" pitchFamily="66" charset="-78"/>
                <a:cs typeface="Arabic Typesetting" panose="03020402040406030203" pitchFamily="66" charset="-78"/>
              </a:rPr>
              <a:t>(sociocultural activity)</a:t>
            </a:r>
            <a:r>
              <a:rPr lang="en-US" sz="4000" b="1" dirty="0">
                <a:effectLst>
                  <a:glow rad="63500">
                    <a:schemeClr val="accent1">
                      <a:satMod val="175000"/>
                      <a:alpha val="40000"/>
                    </a:schemeClr>
                  </a:glow>
                </a:effectLst>
                <a:latin typeface="Arabic Typesetting" panose="03020402040406030203" pitchFamily="66" charset="-78"/>
                <a:cs typeface="Arabic Typesetting" panose="03020402040406030203" pitchFamily="66" charset="-78"/>
              </a:rPr>
              <a:t>.</a:t>
            </a:r>
            <a:endParaRPr lang="ar-IQ" sz="4000" b="1" dirty="0">
              <a:effectLst>
                <a:glow rad="63500">
                  <a:schemeClr val="accent1">
                    <a:satMod val="175000"/>
                    <a:alpha val="40000"/>
                  </a:schemeClr>
                </a:glow>
              </a:effectLst>
              <a:latin typeface="Arabic Typesetting" panose="03020402040406030203" pitchFamily="66" charset="-78"/>
              <a:cs typeface="Arabic Typesetting" panose="03020402040406030203" pitchFamily="66" charset="-78"/>
            </a:endParaRPr>
          </a:p>
        </p:txBody>
      </p:sp>
      <p:cxnSp>
        <p:nvCxnSpPr>
          <p:cNvPr id="5" name="Straight Arrow Connector 4"/>
          <p:cNvCxnSpPr/>
          <p:nvPr/>
        </p:nvCxnSpPr>
        <p:spPr>
          <a:xfrm>
            <a:off x="6457659" y="1063189"/>
            <a:ext cx="501563"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6" name="Subtitle 2"/>
          <p:cNvSpPr txBox="1">
            <a:spLocks/>
          </p:cNvSpPr>
          <p:nvPr/>
        </p:nvSpPr>
        <p:spPr>
          <a:xfrm>
            <a:off x="4976892" y="1440115"/>
            <a:ext cx="2320115" cy="526996"/>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prst="convex"/>
          </a:sp3d>
        </p:spPr>
        <p:style>
          <a:lnRef idx="0">
            <a:schemeClr val="accent3"/>
          </a:lnRef>
          <a:fillRef idx="3">
            <a:schemeClr val="accent3"/>
          </a:fillRef>
          <a:effectRef idx="3">
            <a:schemeClr val="accent3"/>
          </a:effectRef>
          <a:fontRef idx="minor">
            <a:schemeClr val="lt1"/>
          </a:fontRef>
        </p:style>
        <p:txBody>
          <a:bodyPr vert="horz" lIns="91440" tIns="45720" rIns="91440" bIns="45720" rtlCol="1">
            <a:noAutofit/>
          </a:bodyPr>
          <a:lst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lt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lt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lt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9pPr>
          </a:lstStyle>
          <a:p>
            <a:pPr marL="0" indent="0" algn="ctr" rtl="0">
              <a:lnSpc>
                <a:spcPct val="100000"/>
              </a:lnSpc>
              <a:buNone/>
            </a:pPr>
            <a:r>
              <a:rPr lang="en-US" sz="3600" b="1" dirty="0">
                <a:solidFill>
                  <a:srgbClr val="002060"/>
                </a:solidFill>
                <a:effectLst>
                  <a:glow rad="63500">
                    <a:schemeClr val="accent1">
                      <a:satMod val="175000"/>
                      <a:alpha val="40000"/>
                    </a:schemeClr>
                  </a:glow>
                </a:effectLst>
                <a:latin typeface="Arabic Typesetting" panose="03020402040406030203" pitchFamily="66" charset="-78"/>
                <a:cs typeface="Arabic Typesetting" panose="03020402040406030203" pitchFamily="66" charset="-78"/>
              </a:rPr>
              <a:t>oral mode </a:t>
            </a:r>
          </a:p>
        </p:txBody>
      </p:sp>
      <p:sp>
        <p:nvSpPr>
          <p:cNvPr id="7" name="Subtitle 2"/>
          <p:cNvSpPr txBox="1">
            <a:spLocks/>
          </p:cNvSpPr>
          <p:nvPr/>
        </p:nvSpPr>
        <p:spPr>
          <a:xfrm>
            <a:off x="939426" y="1440115"/>
            <a:ext cx="2320115" cy="526996"/>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prst="convex"/>
          </a:sp3d>
        </p:spPr>
        <p:style>
          <a:lnRef idx="0">
            <a:schemeClr val="accent3"/>
          </a:lnRef>
          <a:fillRef idx="3">
            <a:schemeClr val="accent3"/>
          </a:fillRef>
          <a:effectRef idx="3">
            <a:schemeClr val="accent3"/>
          </a:effectRef>
          <a:fontRef idx="minor">
            <a:schemeClr val="lt1"/>
          </a:fontRef>
        </p:style>
        <p:txBody>
          <a:bodyPr vert="horz" lIns="91440" tIns="45720" rIns="91440" bIns="45720" rtlCol="1">
            <a:noAutofit/>
          </a:bodyPr>
          <a:lst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lt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lt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lt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9pPr>
          </a:lstStyle>
          <a:p>
            <a:pPr marL="0" indent="0" algn="ctr" rtl="0">
              <a:lnSpc>
                <a:spcPct val="100000"/>
              </a:lnSpc>
              <a:buNone/>
            </a:pPr>
            <a:r>
              <a:rPr lang="en-US" sz="3600" b="1" dirty="0">
                <a:solidFill>
                  <a:srgbClr val="002060"/>
                </a:solidFill>
                <a:effectLst>
                  <a:glow rad="63500">
                    <a:schemeClr val="accent1">
                      <a:satMod val="175000"/>
                      <a:alpha val="40000"/>
                    </a:schemeClr>
                  </a:glow>
                </a:effectLst>
                <a:latin typeface="Arabic Typesetting" panose="03020402040406030203" pitchFamily="66" charset="-78"/>
                <a:cs typeface="Arabic Typesetting" panose="03020402040406030203" pitchFamily="66" charset="-78"/>
              </a:rPr>
              <a:t>written mode</a:t>
            </a:r>
          </a:p>
        </p:txBody>
      </p:sp>
      <p:cxnSp>
        <p:nvCxnSpPr>
          <p:cNvPr id="8" name="Straight Arrow Connector 7"/>
          <p:cNvCxnSpPr/>
          <p:nvPr/>
        </p:nvCxnSpPr>
        <p:spPr>
          <a:xfrm>
            <a:off x="5895833" y="1119111"/>
            <a:ext cx="2268" cy="321004"/>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flipH="1">
            <a:off x="2101750" y="1132759"/>
            <a:ext cx="5" cy="307356"/>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3" name="Rectangle 12"/>
          <p:cNvSpPr/>
          <p:nvPr/>
        </p:nvSpPr>
        <p:spPr>
          <a:xfrm>
            <a:off x="704033" y="172809"/>
            <a:ext cx="2890535" cy="584775"/>
          </a:xfrm>
          <a:prstGeom prst="rect">
            <a:avLst/>
          </a:prstGeom>
        </p:spPr>
        <p:txBody>
          <a:bodyPr wrap="none">
            <a:spAutoFit/>
          </a:bodyPr>
          <a:lstStyle/>
          <a:p>
            <a:pPr algn="l" rtl="0"/>
            <a:r>
              <a:rPr lang="en-US" sz="3200" b="1" dirty="0">
                <a:solidFill>
                  <a:srgbClr val="C00000"/>
                </a:solidFill>
                <a:latin typeface="Algerian" panose="04020705040A02060702" pitchFamily="82" charset="0"/>
              </a:rPr>
              <a:t>Terminology</a:t>
            </a:r>
            <a:endParaRPr lang="ar-IQ" sz="3200" b="1" dirty="0">
              <a:solidFill>
                <a:srgbClr val="C00000"/>
              </a:solidFill>
              <a:latin typeface="Algerian" panose="04020705040A02060702" pitchFamily="82" charset="0"/>
            </a:endParaRPr>
          </a:p>
        </p:txBody>
      </p:sp>
    </p:spTree>
    <p:extLst>
      <p:ext uri="{BB962C8B-B14F-4D97-AF65-F5344CB8AC3E}">
        <p14:creationId xmlns:p14="http://schemas.microsoft.com/office/powerpoint/2010/main" val="36715278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4000" b="-14000"/>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359757" y="1178781"/>
            <a:ext cx="11431908" cy="4621518"/>
          </a:xfrm>
        </p:spPr>
        <p:txBody>
          <a:bodyPr>
            <a:noAutofit/>
          </a:bodyPr>
          <a:lstStyle/>
          <a:p>
            <a:pPr algn="l" rtl="0">
              <a:spcBef>
                <a:spcPts val="600"/>
              </a:spcBef>
              <a:buSzPct val="74000"/>
              <a:buFont typeface="Wingdings" panose="05000000000000000000" pitchFamily="2" charset="2"/>
              <a:buChar char="Ø"/>
            </a:pPr>
            <a:r>
              <a:rPr lang="en-US" sz="4400" b="1" dirty="0">
                <a:effectLst>
                  <a:glow rad="63500">
                    <a:schemeClr val="accent1">
                      <a:satMod val="175000"/>
                      <a:alpha val="40000"/>
                    </a:schemeClr>
                  </a:glow>
                </a:effectLst>
                <a:latin typeface="Arabic Typesetting" panose="03020402040406030203" pitchFamily="66" charset="-78"/>
                <a:cs typeface="Arabic Typesetting" panose="03020402040406030203" pitchFamily="66" charset="-78"/>
              </a:rPr>
              <a:t> </a:t>
            </a:r>
          </a:p>
          <a:p>
            <a:pPr marL="0" indent="0" algn="l" rtl="0">
              <a:spcBef>
                <a:spcPts val="600"/>
              </a:spcBef>
              <a:buSzPct val="74000"/>
              <a:buNone/>
            </a:pPr>
            <a:r>
              <a:rPr lang="en-US" sz="4400" b="1" dirty="0">
                <a:effectLst>
                  <a:glow rad="63500">
                    <a:schemeClr val="accent1">
                      <a:satMod val="175000"/>
                      <a:alpha val="40000"/>
                    </a:schemeClr>
                  </a:glow>
                </a:effectLst>
                <a:latin typeface="Arabic Typesetting" panose="03020402040406030203" pitchFamily="66" charset="-78"/>
                <a:cs typeface="Arabic Typesetting" panose="03020402040406030203" pitchFamily="66" charset="-78"/>
              </a:rPr>
              <a:t>*"Discourse is the organization of connected text beyond the level of the sentence ". </a:t>
            </a:r>
          </a:p>
          <a:p>
            <a:pPr marL="0" indent="0" algn="l" rtl="0">
              <a:spcBef>
                <a:spcPts val="600"/>
              </a:spcBef>
              <a:buSzPct val="74000"/>
              <a:buNone/>
            </a:pPr>
            <a:r>
              <a:rPr lang="en-US" sz="4400" b="1" dirty="0">
                <a:effectLst>
                  <a:glow rad="63500">
                    <a:schemeClr val="accent1">
                      <a:satMod val="175000"/>
                      <a:alpha val="40000"/>
                    </a:schemeClr>
                  </a:glow>
                </a:effectLst>
                <a:latin typeface="Arabic Typesetting" panose="03020402040406030203" pitchFamily="66" charset="-78"/>
                <a:cs typeface="Arabic Typesetting" panose="03020402040406030203" pitchFamily="66" charset="-78"/>
              </a:rPr>
              <a:t>* It is a unit of linguistic performance which stands complete in itself. </a:t>
            </a:r>
          </a:p>
          <a:p>
            <a:pPr algn="l" rtl="0">
              <a:spcBef>
                <a:spcPts val="600"/>
              </a:spcBef>
              <a:buSzPct val="74000"/>
              <a:buFont typeface="Wingdings" panose="05000000000000000000" pitchFamily="2" charset="2"/>
              <a:buChar char="Ø"/>
            </a:pPr>
            <a:r>
              <a:rPr lang="en-US" sz="4400" b="1" dirty="0">
                <a:effectLst>
                  <a:glow rad="63500">
                    <a:schemeClr val="accent1">
                      <a:satMod val="175000"/>
                      <a:alpha val="40000"/>
                    </a:schemeClr>
                  </a:glow>
                </a:effectLst>
                <a:latin typeface="Arabic Typesetting" panose="03020402040406030203" pitchFamily="66" charset="-78"/>
                <a:cs typeface="Arabic Typesetting" panose="03020402040406030203" pitchFamily="66" charset="-78"/>
              </a:rPr>
              <a:t>    </a:t>
            </a:r>
          </a:p>
          <a:p>
            <a:pPr marL="0" indent="0" algn="l" rtl="0">
              <a:spcBef>
                <a:spcPts val="600"/>
              </a:spcBef>
              <a:buSzPct val="74000"/>
              <a:buNone/>
            </a:pPr>
            <a:r>
              <a:rPr lang="en-US" sz="4400" b="1" dirty="0">
                <a:effectLst>
                  <a:glow rad="63500">
                    <a:schemeClr val="accent1">
                      <a:satMod val="175000"/>
                      <a:alpha val="40000"/>
                    </a:schemeClr>
                  </a:glow>
                </a:effectLst>
                <a:latin typeface="Arabic Typesetting" panose="03020402040406030203" pitchFamily="66" charset="-78"/>
                <a:cs typeface="Arabic Typesetting" panose="03020402040406030203" pitchFamily="66" charset="-78"/>
              </a:rPr>
              <a:t>"Discourse is the relationship between text and social practice".</a:t>
            </a:r>
          </a:p>
        </p:txBody>
      </p:sp>
      <p:sp>
        <p:nvSpPr>
          <p:cNvPr id="6" name="Subtitle 2"/>
          <p:cNvSpPr txBox="1">
            <a:spLocks/>
          </p:cNvSpPr>
          <p:nvPr/>
        </p:nvSpPr>
        <p:spPr>
          <a:xfrm>
            <a:off x="1009934" y="1062872"/>
            <a:ext cx="1419367" cy="526996"/>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prst="convex"/>
          </a:sp3d>
        </p:spPr>
        <p:style>
          <a:lnRef idx="0">
            <a:schemeClr val="accent3"/>
          </a:lnRef>
          <a:fillRef idx="3">
            <a:schemeClr val="accent3"/>
          </a:fillRef>
          <a:effectRef idx="3">
            <a:schemeClr val="accent3"/>
          </a:effectRef>
          <a:fontRef idx="minor">
            <a:schemeClr val="lt1"/>
          </a:fontRef>
        </p:style>
        <p:txBody>
          <a:bodyPr vert="horz" lIns="91440" tIns="45720" rIns="91440" bIns="45720" rtlCol="1">
            <a:noAutofit/>
          </a:bodyPr>
          <a:lst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lt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lt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lt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9pPr>
          </a:lstStyle>
          <a:p>
            <a:pPr marL="0" indent="0" algn="l" rtl="0">
              <a:lnSpc>
                <a:spcPct val="100000"/>
              </a:lnSpc>
              <a:buNone/>
            </a:pPr>
            <a:r>
              <a:rPr lang="en-US" sz="3600" b="1" dirty="0">
                <a:solidFill>
                  <a:srgbClr val="002060"/>
                </a:solidFill>
                <a:effectLst>
                  <a:glow rad="63500">
                    <a:schemeClr val="accent1">
                      <a:satMod val="175000"/>
                      <a:alpha val="40000"/>
                    </a:schemeClr>
                  </a:glow>
                </a:effectLst>
                <a:latin typeface="Arabic Typesetting" panose="03020402040406030203" pitchFamily="66" charset="-78"/>
                <a:cs typeface="Arabic Typesetting" panose="03020402040406030203" pitchFamily="66" charset="-78"/>
              </a:rPr>
              <a:t>Carter: </a:t>
            </a:r>
          </a:p>
        </p:txBody>
      </p:sp>
      <p:sp>
        <p:nvSpPr>
          <p:cNvPr id="7" name="Subtitle 2"/>
          <p:cNvSpPr txBox="1">
            <a:spLocks/>
          </p:cNvSpPr>
          <p:nvPr/>
        </p:nvSpPr>
        <p:spPr>
          <a:xfrm>
            <a:off x="1009934" y="3751384"/>
            <a:ext cx="1665027" cy="526996"/>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prst="convex"/>
          </a:sp3d>
        </p:spPr>
        <p:style>
          <a:lnRef idx="0">
            <a:schemeClr val="accent3"/>
          </a:lnRef>
          <a:fillRef idx="3">
            <a:schemeClr val="accent3"/>
          </a:fillRef>
          <a:effectRef idx="3">
            <a:schemeClr val="accent3"/>
          </a:effectRef>
          <a:fontRef idx="minor">
            <a:schemeClr val="lt1"/>
          </a:fontRef>
        </p:style>
        <p:txBody>
          <a:bodyPr vert="horz" lIns="91440" tIns="45720" rIns="91440" bIns="45720" rtlCol="1">
            <a:noAutofit/>
          </a:bodyPr>
          <a:lst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lt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lt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lt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9pPr>
          </a:lstStyle>
          <a:p>
            <a:pPr marL="0" indent="0" algn="l" rtl="0">
              <a:lnSpc>
                <a:spcPct val="100000"/>
              </a:lnSpc>
              <a:buNone/>
            </a:pPr>
            <a:r>
              <a:rPr lang="en-US" sz="3600" b="1" dirty="0">
                <a:solidFill>
                  <a:srgbClr val="002060"/>
                </a:solidFill>
                <a:effectLst>
                  <a:glow rad="63500">
                    <a:schemeClr val="accent1">
                      <a:satMod val="175000"/>
                      <a:alpha val="40000"/>
                    </a:schemeClr>
                  </a:glow>
                </a:effectLst>
                <a:latin typeface="Arabic Typesetting" panose="03020402040406030203" pitchFamily="66" charset="-78"/>
                <a:cs typeface="Arabic Typesetting" panose="03020402040406030203" pitchFamily="66" charset="-78"/>
              </a:rPr>
              <a:t>Fairclough: </a:t>
            </a:r>
          </a:p>
        </p:txBody>
      </p:sp>
    </p:spTree>
    <p:extLst>
      <p:ext uri="{BB962C8B-B14F-4D97-AF65-F5344CB8AC3E}">
        <p14:creationId xmlns:p14="http://schemas.microsoft.com/office/powerpoint/2010/main" val="3223531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4000" b="-14000"/>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37790" y="1296894"/>
            <a:ext cx="11431908" cy="2643976"/>
          </a:xfrm>
        </p:spPr>
        <p:txBody>
          <a:bodyPr>
            <a:noAutofit/>
          </a:bodyPr>
          <a:lstStyle/>
          <a:p>
            <a:pPr marL="0" indent="0" algn="l" rtl="0">
              <a:spcBef>
                <a:spcPts val="600"/>
              </a:spcBef>
              <a:buSzPct val="74000"/>
              <a:buNone/>
            </a:pPr>
            <a:r>
              <a:rPr lang="en-US" sz="4400" b="1" dirty="0">
                <a:effectLst>
                  <a:glow rad="63500">
                    <a:schemeClr val="accent1">
                      <a:satMod val="175000"/>
                      <a:alpha val="40000"/>
                    </a:schemeClr>
                  </a:glow>
                </a:effectLst>
                <a:latin typeface="Arabic Typesetting" panose="03020402040406030203" pitchFamily="66" charset="-78"/>
                <a:cs typeface="Arabic Typesetting" panose="03020402040406030203" pitchFamily="66" charset="-78"/>
              </a:rPr>
              <a:t>1- </a:t>
            </a:r>
          </a:p>
          <a:p>
            <a:pPr marL="0" indent="0" algn="l" rtl="0">
              <a:spcBef>
                <a:spcPts val="600"/>
              </a:spcBef>
              <a:buSzPct val="74000"/>
              <a:buNone/>
            </a:pPr>
            <a:r>
              <a:rPr lang="en-US" sz="4400" b="1" dirty="0">
                <a:effectLst>
                  <a:glow rad="63500">
                    <a:schemeClr val="accent1">
                      <a:satMod val="175000"/>
                      <a:alpha val="40000"/>
                    </a:schemeClr>
                  </a:glow>
                </a:effectLst>
                <a:latin typeface="Arabic Typesetting" panose="03020402040406030203" pitchFamily="66" charset="-78"/>
                <a:cs typeface="Arabic Typesetting" panose="03020402040406030203" pitchFamily="66" charset="-78"/>
              </a:rPr>
              <a:t>2-</a:t>
            </a:r>
          </a:p>
          <a:p>
            <a:pPr marL="0" indent="0" algn="l" rtl="0">
              <a:spcBef>
                <a:spcPts val="600"/>
              </a:spcBef>
              <a:buSzPct val="74000"/>
              <a:buNone/>
            </a:pPr>
            <a:endParaRPr lang="en-US" sz="4400" b="1" dirty="0">
              <a:effectLst>
                <a:glow rad="63500">
                  <a:schemeClr val="accent1">
                    <a:satMod val="175000"/>
                    <a:alpha val="40000"/>
                  </a:schemeClr>
                </a:glow>
              </a:effectLst>
              <a:latin typeface="Arabic Typesetting" panose="03020402040406030203" pitchFamily="66" charset="-78"/>
              <a:cs typeface="Arabic Typesetting" panose="03020402040406030203" pitchFamily="66" charset="-78"/>
            </a:endParaRPr>
          </a:p>
        </p:txBody>
      </p:sp>
      <p:sp>
        <p:nvSpPr>
          <p:cNvPr id="5" name="Content Placeholder 2"/>
          <p:cNvSpPr txBox="1">
            <a:spLocks/>
          </p:cNvSpPr>
          <p:nvPr/>
        </p:nvSpPr>
        <p:spPr>
          <a:xfrm>
            <a:off x="2687547" y="1293625"/>
            <a:ext cx="4444254" cy="604175"/>
          </a:xfrm>
          <a:prstGeom prst="rect">
            <a:avLst/>
          </a:prstGeom>
        </p:spPr>
        <p:txBody>
          <a:bodyPr vert="horz" lIns="91440" tIns="45720" rIns="91440" bIns="45720" rtlCol="1">
            <a:noAutofit/>
          </a:bodyPr>
          <a:lst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l" rtl="0">
              <a:spcBef>
                <a:spcPts val="600"/>
              </a:spcBef>
              <a:buSzPct val="74000"/>
              <a:buNone/>
            </a:pPr>
            <a:r>
              <a:rPr lang="en-US" sz="4000" b="1" dirty="0">
                <a:effectLst>
                  <a:glow rad="63500">
                    <a:schemeClr val="accent1">
                      <a:satMod val="175000"/>
                      <a:alpha val="40000"/>
                    </a:schemeClr>
                  </a:glow>
                </a:effectLst>
                <a:latin typeface="Arabic Typesetting" panose="03020402040406030203" pitchFamily="66" charset="-78"/>
                <a:cs typeface="Arabic Typesetting" panose="03020402040406030203" pitchFamily="66" charset="-78"/>
              </a:rPr>
              <a:t>     the discursive event</a:t>
            </a:r>
          </a:p>
        </p:txBody>
      </p:sp>
      <p:sp>
        <p:nvSpPr>
          <p:cNvPr id="6" name="Subtitle 2"/>
          <p:cNvSpPr txBox="1">
            <a:spLocks/>
          </p:cNvSpPr>
          <p:nvPr/>
        </p:nvSpPr>
        <p:spPr>
          <a:xfrm>
            <a:off x="1050877" y="1272586"/>
            <a:ext cx="1023583" cy="526996"/>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prst="convex"/>
          </a:sp3d>
        </p:spPr>
        <p:style>
          <a:lnRef idx="0">
            <a:schemeClr val="accent3"/>
          </a:lnRef>
          <a:fillRef idx="3">
            <a:schemeClr val="accent3"/>
          </a:fillRef>
          <a:effectRef idx="3">
            <a:schemeClr val="accent3"/>
          </a:effectRef>
          <a:fontRef idx="minor">
            <a:schemeClr val="lt1"/>
          </a:fontRef>
        </p:style>
        <p:txBody>
          <a:bodyPr vert="horz" lIns="91440" tIns="45720" rIns="91440" bIns="45720" rtlCol="1">
            <a:noAutofit/>
          </a:bodyPr>
          <a:lst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lt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lt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lt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9pPr>
          </a:lstStyle>
          <a:p>
            <a:pPr marL="0" indent="0" algn="ctr" rtl="0">
              <a:lnSpc>
                <a:spcPct val="100000"/>
              </a:lnSpc>
              <a:buNone/>
            </a:pPr>
            <a:r>
              <a:rPr lang="en-US" sz="3600" b="1" dirty="0">
                <a:solidFill>
                  <a:srgbClr val="002060"/>
                </a:solidFill>
                <a:effectLst>
                  <a:glow rad="63500">
                    <a:schemeClr val="accent1">
                      <a:satMod val="175000"/>
                      <a:alpha val="40000"/>
                    </a:schemeClr>
                  </a:glow>
                </a:effectLst>
                <a:latin typeface="Arabic Typesetting" panose="03020402040406030203" pitchFamily="66" charset="-78"/>
                <a:cs typeface="Arabic Typesetting" panose="03020402040406030203" pitchFamily="66" charset="-78"/>
              </a:rPr>
              <a:t>Text</a:t>
            </a:r>
          </a:p>
        </p:txBody>
      </p:sp>
      <p:sp>
        <p:nvSpPr>
          <p:cNvPr id="7" name="Subtitle 2"/>
          <p:cNvSpPr txBox="1">
            <a:spLocks/>
          </p:cNvSpPr>
          <p:nvPr/>
        </p:nvSpPr>
        <p:spPr>
          <a:xfrm>
            <a:off x="1050877" y="2070579"/>
            <a:ext cx="2606723" cy="526996"/>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prst="convex"/>
          </a:sp3d>
        </p:spPr>
        <p:style>
          <a:lnRef idx="0">
            <a:schemeClr val="accent3"/>
          </a:lnRef>
          <a:fillRef idx="3">
            <a:schemeClr val="accent3"/>
          </a:fillRef>
          <a:effectRef idx="3">
            <a:schemeClr val="accent3"/>
          </a:effectRef>
          <a:fontRef idx="minor">
            <a:schemeClr val="lt1"/>
          </a:fontRef>
        </p:style>
        <p:txBody>
          <a:bodyPr vert="horz" lIns="91440" tIns="45720" rIns="91440" bIns="45720" rtlCol="1">
            <a:noAutofit/>
          </a:bodyPr>
          <a:lst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lt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lt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lt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9pPr>
          </a:lstStyle>
          <a:p>
            <a:pPr marL="0" indent="0" algn="l" rtl="0">
              <a:lnSpc>
                <a:spcPct val="100000"/>
              </a:lnSpc>
              <a:buNone/>
            </a:pPr>
            <a:r>
              <a:rPr lang="en-US" sz="3600" b="1" dirty="0">
                <a:solidFill>
                  <a:srgbClr val="002060"/>
                </a:solidFill>
                <a:effectLst>
                  <a:glow rad="63500">
                    <a:schemeClr val="accent1">
                      <a:satMod val="175000"/>
                      <a:alpha val="40000"/>
                    </a:schemeClr>
                  </a:glow>
                </a:effectLst>
                <a:latin typeface="Arabic Typesetting" panose="03020402040406030203" pitchFamily="66" charset="-78"/>
                <a:cs typeface="Arabic Typesetting" panose="03020402040406030203" pitchFamily="66" charset="-78"/>
              </a:rPr>
              <a:t>discursive practice  </a:t>
            </a:r>
          </a:p>
        </p:txBody>
      </p:sp>
      <p:sp>
        <p:nvSpPr>
          <p:cNvPr id="2" name="Rectangle 1"/>
          <p:cNvSpPr/>
          <p:nvPr/>
        </p:nvSpPr>
        <p:spPr>
          <a:xfrm>
            <a:off x="427996" y="412934"/>
            <a:ext cx="8586005" cy="584775"/>
          </a:xfrm>
          <a:prstGeom prst="rect">
            <a:avLst/>
          </a:prstGeom>
        </p:spPr>
        <p:txBody>
          <a:bodyPr wrap="none">
            <a:spAutoFit/>
          </a:bodyPr>
          <a:lstStyle/>
          <a:p>
            <a:r>
              <a:rPr lang="en-US" sz="3200" b="1" dirty="0">
                <a:solidFill>
                  <a:srgbClr val="C00000"/>
                </a:solidFill>
                <a:latin typeface="Algerian" panose="04020705040A02060702" pitchFamily="82" charset="0"/>
              </a:rPr>
              <a:t>Dimensions of Discourse in Translation </a:t>
            </a:r>
            <a:endParaRPr lang="ar-IQ" sz="3200" b="1" dirty="0">
              <a:solidFill>
                <a:srgbClr val="C00000"/>
              </a:solidFill>
              <a:latin typeface="Algerian" panose="04020705040A02060702" pitchFamily="82" charset="0"/>
            </a:endParaRPr>
          </a:p>
        </p:txBody>
      </p:sp>
      <p:sp>
        <p:nvSpPr>
          <p:cNvPr id="8" name="Content Placeholder 2"/>
          <p:cNvSpPr txBox="1">
            <a:spLocks/>
          </p:cNvSpPr>
          <p:nvPr/>
        </p:nvSpPr>
        <p:spPr>
          <a:xfrm>
            <a:off x="4181221" y="2029381"/>
            <a:ext cx="7824348" cy="675745"/>
          </a:xfrm>
          <a:prstGeom prst="rect">
            <a:avLst/>
          </a:prstGeom>
        </p:spPr>
        <p:txBody>
          <a:bodyPr vert="horz" lIns="91440" tIns="45720" rIns="91440" bIns="45720" rtlCol="1">
            <a:noAutofit/>
          </a:bodyPr>
          <a:lst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l" rtl="0">
              <a:spcBef>
                <a:spcPts val="600"/>
              </a:spcBef>
              <a:buSzPct val="74000"/>
              <a:buNone/>
            </a:pPr>
            <a:r>
              <a:rPr lang="en-US" sz="4000" b="1" dirty="0">
                <a:effectLst>
                  <a:glow rad="63500">
                    <a:schemeClr val="accent1">
                      <a:satMod val="175000"/>
                      <a:alpha val="40000"/>
                    </a:schemeClr>
                  </a:glow>
                </a:effectLst>
                <a:latin typeface="Arabic Typesetting" panose="03020402040406030203" pitchFamily="66" charset="-78"/>
                <a:cs typeface="Arabic Typesetting" panose="03020402040406030203" pitchFamily="66" charset="-78"/>
              </a:rPr>
              <a:t>text production, distribution and consumption</a:t>
            </a:r>
          </a:p>
        </p:txBody>
      </p:sp>
      <p:sp>
        <p:nvSpPr>
          <p:cNvPr id="9" name="Content Placeholder 2"/>
          <p:cNvSpPr txBox="1">
            <a:spLocks/>
          </p:cNvSpPr>
          <p:nvPr/>
        </p:nvSpPr>
        <p:spPr>
          <a:xfrm>
            <a:off x="3909478" y="2855769"/>
            <a:ext cx="7970014" cy="726884"/>
          </a:xfrm>
          <a:prstGeom prst="rect">
            <a:avLst/>
          </a:prstGeom>
        </p:spPr>
        <p:txBody>
          <a:bodyPr vert="horz" lIns="91440" tIns="45720" rIns="91440" bIns="45720" rtlCol="1">
            <a:noAutofit/>
          </a:bodyPr>
          <a:lst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l" rtl="0">
              <a:spcBef>
                <a:spcPts val="600"/>
              </a:spcBef>
              <a:buSzPct val="74000"/>
              <a:buNone/>
            </a:pPr>
            <a:r>
              <a:rPr lang="en-US" sz="4000" b="1" dirty="0">
                <a:effectLst>
                  <a:glow rad="63500">
                    <a:schemeClr val="accent1">
                      <a:satMod val="175000"/>
                      <a:alpha val="40000"/>
                    </a:schemeClr>
                  </a:glow>
                </a:effectLst>
                <a:latin typeface="Arabic Typesetting" panose="03020402040406030203" pitchFamily="66" charset="-78"/>
                <a:cs typeface="Arabic Typesetting" panose="03020402040406030203" pitchFamily="66" charset="-78"/>
              </a:rPr>
              <a:t>the relationship between discourse and social structure.</a:t>
            </a:r>
          </a:p>
        </p:txBody>
      </p:sp>
      <p:sp>
        <p:nvSpPr>
          <p:cNvPr id="10" name="Subtitle 2"/>
          <p:cNvSpPr txBox="1">
            <a:spLocks/>
          </p:cNvSpPr>
          <p:nvPr/>
        </p:nvSpPr>
        <p:spPr>
          <a:xfrm>
            <a:off x="1050877" y="2893491"/>
            <a:ext cx="2306472" cy="526996"/>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prst="convex"/>
          </a:sp3d>
        </p:spPr>
        <p:style>
          <a:lnRef idx="0">
            <a:schemeClr val="accent3"/>
          </a:lnRef>
          <a:fillRef idx="3">
            <a:schemeClr val="accent3"/>
          </a:fillRef>
          <a:effectRef idx="3">
            <a:schemeClr val="accent3"/>
          </a:effectRef>
          <a:fontRef idx="minor">
            <a:schemeClr val="lt1"/>
          </a:fontRef>
        </p:style>
        <p:txBody>
          <a:bodyPr vert="horz" lIns="91440" tIns="45720" rIns="91440" bIns="45720" rtlCol="1">
            <a:noAutofit/>
          </a:bodyPr>
          <a:lst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lt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lt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lt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9pPr>
          </a:lstStyle>
          <a:p>
            <a:pPr marL="0" indent="0" algn="l" rtl="0">
              <a:lnSpc>
                <a:spcPct val="100000"/>
              </a:lnSpc>
              <a:buNone/>
            </a:pPr>
            <a:r>
              <a:rPr lang="en-US" sz="3600" b="1" dirty="0">
                <a:solidFill>
                  <a:srgbClr val="002060"/>
                </a:solidFill>
                <a:effectLst>
                  <a:glow rad="63500">
                    <a:schemeClr val="accent1">
                      <a:satMod val="175000"/>
                      <a:alpha val="40000"/>
                    </a:schemeClr>
                  </a:glow>
                </a:effectLst>
                <a:latin typeface="Arabic Typesetting" panose="03020402040406030203" pitchFamily="66" charset="-78"/>
                <a:cs typeface="Arabic Typesetting" panose="03020402040406030203" pitchFamily="66" charset="-78"/>
              </a:rPr>
              <a:t>Social practice </a:t>
            </a:r>
          </a:p>
        </p:txBody>
      </p:sp>
      <p:sp>
        <p:nvSpPr>
          <p:cNvPr id="11" name="Rectangle 10"/>
          <p:cNvSpPr/>
          <p:nvPr/>
        </p:nvSpPr>
        <p:spPr>
          <a:xfrm>
            <a:off x="427996" y="2772268"/>
            <a:ext cx="487634" cy="769441"/>
          </a:xfrm>
          <a:prstGeom prst="rect">
            <a:avLst/>
          </a:prstGeom>
        </p:spPr>
        <p:txBody>
          <a:bodyPr wrap="none">
            <a:spAutoFit/>
          </a:bodyPr>
          <a:lstStyle/>
          <a:p>
            <a:pPr algn="l" rtl="0">
              <a:spcBef>
                <a:spcPts val="600"/>
              </a:spcBef>
              <a:buSzPct val="74000"/>
            </a:pPr>
            <a:r>
              <a:rPr lang="en-US" sz="4400" b="1" dirty="0">
                <a:effectLst>
                  <a:glow rad="63500">
                    <a:schemeClr val="accent1">
                      <a:satMod val="175000"/>
                      <a:alpha val="40000"/>
                    </a:schemeClr>
                  </a:glow>
                </a:effectLst>
                <a:latin typeface="Arabic Typesetting" panose="03020402040406030203" pitchFamily="66" charset="-78"/>
                <a:cs typeface="Arabic Typesetting" panose="03020402040406030203" pitchFamily="66" charset="-78"/>
              </a:rPr>
              <a:t>3-</a:t>
            </a:r>
          </a:p>
        </p:txBody>
      </p:sp>
      <p:cxnSp>
        <p:nvCxnSpPr>
          <p:cNvPr id="12" name="Straight Arrow Connector 11"/>
          <p:cNvCxnSpPr/>
          <p:nvPr/>
        </p:nvCxnSpPr>
        <p:spPr>
          <a:xfrm>
            <a:off x="2471451" y="1554508"/>
            <a:ext cx="501563"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a:off x="3685992" y="2334706"/>
            <a:ext cx="501563"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a:off x="3435211" y="3128551"/>
            <a:ext cx="501563"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5" name="Rectangle 14"/>
          <p:cNvSpPr/>
          <p:nvPr/>
        </p:nvSpPr>
        <p:spPr>
          <a:xfrm>
            <a:off x="2760151" y="3527152"/>
            <a:ext cx="4299045" cy="523220"/>
          </a:xfrm>
          <a:prstGeom prst="rect">
            <a:avLst/>
          </a:prstGeom>
        </p:spPr>
        <p:txBody>
          <a:bodyPr wrap="square">
            <a:spAutoFit/>
          </a:bodyPr>
          <a:lstStyle/>
          <a:p>
            <a:r>
              <a:rPr lang="en-US" sz="2800" b="1" dirty="0">
                <a:effectLst>
                  <a:glow rad="63500">
                    <a:schemeClr val="accent1">
                      <a:satMod val="175000"/>
                      <a:alpha val="40000"/>
                    </a:schemeClr>
                  </a:glow>
                </a:effectLst>
                <a:latin typeface="Arabic Typesetting" panose="03020402040406030203" pitchFamily="66" charset="-78"/>
                <a:cs typeface="Arabic Typesetting" panose="03020402040406030203" pitchFamily="66" charset="-78"/>
              </a:rPr>
              <a:t>Social practice (source social framework)</a:t>
            </a:r>
            <a:endParaRPr lang="ar-IQ" sz="2800" b="1" dirty="0">
              <a:effectLst>
                <a:glow rad="63500">
                  <a:schemeClr val="accent1">
                    <a:satMod val="175000"/>
                    <a:alpha val="40000"/>
                  </a:schemeClr>
                </a:glow>
              </a:effectLst>
              <a:latin typeface="Arabic Typesetting" panose="03020402040406030203" pitchFamily="66" charset="-78"/>
              <a:cs typeface="Arabic Typesetting" panose="03020402040406030203" pitchFamily="66" charset="-78"/>
            </a:endParaRPr>
          </a:p>
        </p:txBody>
      </p:sp>
      <p:grpSp>
        <p:nvGrpSpPr>
          <p:cNvPr id="16" name="Group 15"/>
          <p:cNvGrpSpPr/>
          <p:nvPr/>
        </p:nvGrpSpPr>
        <p:grpSpPr>
          <a:xfrm>
            <a:off x="2722232" y="3551569"/>
            <a:ext cx="6441743" cy="2975211"/>
            <a:chOff x="1774209" y="955343"/>
            <a:chExt cx="8652681" cy="4094328"/>
          </a:xfrm>
        </p:grpSpPr>
        <p:sp>
          <p:nvSpPr>
            <p:cNvPr id="17" name="Rectangle 16"/>
            <p:cNvSpPr/>
            <p:nvPr/>
          </p:nvSpPr>
          <p:spPr>
            <a:xfrm>
              <a:off x="1774209" y="955343"/>
              <a:ext cx="8652681" cy="4094328"/>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
          <p:nvSpPr>
            <p:cNvPr id="18" name="Rectangle 17"/>
            <p:cNvSpPr/>
            <p:nvPr/>
          </p:nvSpPr>
          <p:spPr>
            <a:xfrm>
              <a:off x="3103159" y="1533667"/>
              <a:ext cx="5994780" cy="293768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
          <p:nvSpPr>
            <p:cNvPr id="19" name="Rectangle 18"/>
            <p:cNvSpPr/>
            <p:nvPr/>
          </p:nvSpPr>
          <p:spPr>
            <a:xfrm>
              <a:off x="4536174" y="2251881"/>
              <a:ext cx="3393175" cy="1601906"/>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grpSp>
      <p:sp>
        <p:nvSpPr>
          <p:cNvPr id="20" name="Rectangle 19"/>
          <p:cNvSpPr/>
          <p:nvPr/>
        </p:nvSpPr>
        <p:spPr>
          <a:xfrm>
            <a:off x="5052333" y="5636923"/>
            <a:ext cx="2220731" cy="523220"/>
          </a:xfrm>
          <a:prstGeom prst="rect">
            <a:avLst/>
          </a:prstGeom>
        </p:spPr>
        <p:txBody>
          <a:bodyPr wrap="square">
            <a:spAutoFit/>
          </a:bodyPr>
          <a:lstStyle/>
          <a:p>
            <a:r>
              <a:rPr lang="en-US" sz="2800" b="1" dirty="0">
                <a:effectLst>
                  <a:glow rad="63500">
                    <a:schemeClr val="accent1">
                      <a:satMod val="175000"/>
                      <a:alpha val="40000"/>
                    </a:schemeClr>
                  </a:glow>
                </a:effectLst>
                <a:latin typeface="Arabic Typesetting" panose="03020402040406030203" pitchFamily="66" charset="-78"/>
                <a:cs typeface="Arabic Typesetting" panose="03020402040406030203" pitchFamily="66" charset="-78"/>
              </a:rPr>
              <a:t>Translation process</a:t>
            </a:r>
            <a:endParaRPr lang="ar-IQ" sz="2800" b="1" dirty="0">
              <a:effectLst>
                <a:glow rad="63500">
                  <a:schemeClr val="accent1">
                    <a:satMod val="175000"/>
                    <a:alpha val="40000"/>
                  </a:schemeClr>
                </a:glow>
              </a:effectLst>
              <a:latin typeface="Arabic Typesetting" panose="03020402040406030203" pitchFamily="66" charset="-78"/>
              <a:cs typeface="Arabic Typesetting" panose="03020402040406030203" pitchFamily="66" charset="-78"/>
            </a:endParaRPr>
          </a:p>
        </p:txBody>
      </p:sp>
      <p:sp>
        <p:nvSpPr>
          <p:cNvPr id="21" name="Rectangle 20"/>
          <p:cNvSpPr/>
          <p:nvPr/>
        </p:nvSpPr>
        <p:spPr>
          <a:xfrm>
            <a:off x="3683558" y="3997103"/>
            <a:ext cx="2074879" cy="523220"/>
          </a:xfrm>
          <a:prstGeom prst="rect">
            <a:avLst/>
          </a:prstGeom>
        </p:spPr>
        <p:txBody>
          <a:bodyPr wrap="square">
            <a:spAutoFit/>
          </a:bodyPr>
          <a:lstStyle/>
          <a:p>
            <a:r>
              <a:rPr lang="en-US" sz="2800" b="1" dirty="0">
                <a:effectLst>
                  <a:glow rad="63500">
                    <a:schemeClr val="accent1">
                      <a:satMod val="175000"/>
                      <a:alpha val="40000"/>
                    </a:schemeClr>
                  </a:glow>
                </a:effectLst>
                <a:latin typeface="Arabic Typesetting" panose="03020402040406030203" pitchFamily="66" charset="-78"/>
                <a:cs typeface="Arabic Typesetting" panose="03020402040406030203" pitchFamily="66" charset="-78"/>
              </a:rPr>
              <a:t>Discursive practice</a:t>
            </a:r>
            <a:endParaRPr lang="ar-IQ" sz="2800" b="1" dirty="0">
              <a:effectLst>
                <a:glow rad="63500">
                  <a:schemeClr val="accent1">
                    <a:satMod val="175000"/>
                    <a:alpha val="40000"/>
                  </a:schemeClr>
                </a:glow>
              </a:effectLst>
              <a:latin typeface="Arabic Typesetting" panose="03020402040406030203" pitchFamily="66" charset="-78"/>
              <a:cs typeface="Arabic Typesetting" panose="03020402040406030203" pitchFamily="66" charset="-78"/>
            </a:endParaRPr>
          </a:p>
        </p:txBody>
      </p:sp>
      <p:sp>
        <p:nvSpPr>
          <p:cNvPr id="22" name="Rectangle 21"/>
          <p:cNvSpPr/>
          <p:nvPr/>
        </p:nvSpPr>
        <p:spPr>
          <a:xfrm>
            <a:off x="4777823" y="4287451"/>
            <a:ext cx="2751842" cy="1200329"/>
          </a:xfrm>
          <a:prstGeom prst="rect">
            <a:avLst/>
          </a:prstGeom>
        </p:spPr>
        <p:txBody>
          <a:bodyPr wrap="square">
            <a:spAutoFit/>
          </a:bodyPr>
          <a:lstStyle/>
          <a:p>
            <a:pPr algn="l" rtl="0">
              <a:lnSpc>
                <a:spcPct val="150000"/>
              </a:lnSpc>
            </a:pPr>
            <a:r>
              <a:rPr lang="en-US" sz="2400" b="1" dirty="0">
                <a:effectLst>
                  <a:glow rad="63500">
                    <a:schemeClr val="accent1">
                      <a:satMod val="175000"/>
                      <a:alpha val="40000"/>
                    </a:schemeClr>
                  </a:glow>
                </a:effectLst>
                <a:latin typeface="Arabic Typesetting" panose="03020402040406030203" pitchFamily="66" charset="-78"/>
                <a:cs typeface="Arabic Typesetting" panose="03020402040406030203" pitchFamily="66" charset="-78"/>
              </a:rPr>
              <a:t>Text </a:t>
            </a:r>
          </a:p>
          <a:p>
            <a:pPr algn="l" rtl="0">
              <a:lnSpc>
                <a:spcPct val="150000"/>
              </a:lnSpc>
            </a:pPr>
            <a:r>
              <a:rPr lang="en-US" sz="2400" b="1" dirty="0">
                <a:effectLst>
                  <a:glow rad="63500">
                    <a:schemeClr val="accent1">
                      <a:satMod val="175000"/>
                      <a:alpha val="40000"/>
                    </a:schemeClr>
                  </a:glow>
                </a:effectLst>
                <a:latin typeface="Arabic Typesetting" panose="03020402040406030203" pitchFamily="66" charset="-78"/>
                <a:cs typeface="Arabic Typesetting" panose="03020402040406030203" pitchFamily="66" charset="-78"/>
              </a:rPr>
              <a:t>Target text (end-product)</a:t>
            </a:r>
            <a:endParaRPr lang="ar-IQ" sz="2400" b="1" dirty="0">
              <a:effectLst>
                <a:glow rad="63500">
                  <a:schemeClr val="accent1">
                    <a:satMod val="175000"/>
                    <a:alpha val="40000"/>
                  </a:schemeClr>
                </a:glow>
              </a:effectLst>
              <a:latin typeface="Arabic Typesetting" panose="03020402040406030203" pitchFamily="66" charset="-78"/>
              <a:cs typeface="Arabic Typesetting" panose="03020402040406030203" pitchFamily="66" charset="-78"/>
            </a:endParaRPr>
          </a:p>
        </p:txBody>
      </p:sp>
      <p:sp>
        <p:nvSpPr>
          <p:cNvPr id="23" name="Rectangle 22"/>
          <p:cNvSpPr/>
          <p:nvPr/>
        </p:nvSpPr>
        <p:spPr>
          <a:xfrm>
            <a:off x="4181221" y="6051191"/>
            <a:ext cx="4565091" cy="523220"/>
          </a:xfrm>
          <a:prstGeom prst="rect">
            <a:avLst/>
          </a:prstGeom>
        </p:spPr>
        <p:txBody>
          <a:bodyPr wrap="square">
            <a:spAutoFit/>
          </a:bodyPr>
          <a:lstStyle/>
          <a:p>
            <a:r>
              <a:rPr lang="en-US" sz="2800" b="1" dirty="0">
                <a:effectLst>
                  <a:glow rad="63500">
                    <a:schemeClr val="accent1">
                      <a:satMod val="175000"/>
                      <a:alpha val="40000"/>
                    </a:schemeClr>
                  </a:glow>
                </a:effectLst>
                <a:latin typeface="Arabic Typesetting" panose="03020402040406030203" pitchFamily="66" charset="-78"/>
                <a:cs typeface="Arabic Typesetting" panose="03020402040406030203" pitchFamily="66" charset="-78"/>
              </a:rPr>
              <a:t>Social practice (target social framework)</a:t>
            </a:r>
            <a:endParaRPr lang="ar-IQ" sz="2800" b="1" dirty="0">
              <a:effectLst>
                <a:glow rad="63500">
                  <a:schemeClr val="accent1">
                    <a:satMod val="175000"/>
                    <a:alpha val="40000"/>
                  </a:schemeClr>
                </a:glow>
              </a:effectLst>
              <a:latin typeface="Arabic Typesetting" panose="03020402040406030203" pitchFamily="66" charset="-78"/>
              <a:cs typeface="Arabic Typesetting" panose="03020402040406030203" pitchFamily="66" charset="-78"/>
            </a:endParaRPr>
          </a:p>
        </p:txBody>
      </p:sp>
    </p:spTree>
    <p:extLst>
      <p:ext uri="{BB962C8B-B14F-4D97-AF65-F5344CB8AC3E}">
        <p14:creationId xmlns:p14="http://schemas.microsoft.com/office/powerpoint/2010/main" val="11260535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49000"/>
            <a:lum/>
          </a:blip>
          <a:srcRect/>
          <a:stretch>
            <a:fillRect t="-17000" b="-17000"/>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327546" y="941696"/>
            <a:ext cx="11409528" cy="5609230"/>
          </a:xfrm>
        </p:spPr>
        <p:txBody>
          <a:bodyPr>
            <a:noAutofit/>
          </a:bodyPr>
          <a:lstStyle/>
          <a:p>
            <a:pPr marL="0" indent="0" algn="l" rtl="0">
              <a:lnSpc>
                <a:spcPct val="100000"/>
              </a:lnSpc>
              <a:spcBef>
                <a:spcPts val="600"/>
              </a:spcBef>
              <a:buNone/>
            </a:pPr>
            <a:r>
              <a:rPr lang="ar-IQ" sz="3600" b="1" dirty="0">
                <a:effectLst>
                  <a:glow rad="63500">
                    <a:schemeClr val="accent1">
                      <a:satMod val="175000"/>
                      <a:alpha val="40000"/>
                    </a:schemeClr>
                  </a:glow>
                </a:effectLst>
                <a:latin typeface="Arabic Typesetting" panose="03020402040406030203" pitchFamily="66" charset="-78"/>
                <a:cs typeface="Arabic Typesetting" panose="03020402040406030203" pitchFamily="66" charset="-78"/>
              </a:rPr>
              <a:t>ـــ</a:t>
            </a:r>
            <a:r>
              <a:rPr lang="en-US" sz="3600" b="1" dirty="0">
                <a:effectLst>
                  <a:glow rad="63500">
                    <a:schemeClr val="accent1">
                      <a:satMod val="175000"/>
                      <a:alpha val="40000"/>
                    </a:schemeClr>
                  </a:glow>
                </a:effectLst>
                <a:latin typeface="Arabic Typesetting" panose="03020402040406030203" pitchFamily="66" charset="-78"/>
                <a:cs typeface="Arabic Typesetting" panose="03020402040406030203" pitchFamily="66" charset="-78"/>
              </a:rPr>
              <a:t> Discourse analysis for translation.  </a:t>
            </a:r>
            <a:endParaRPr lang="ar-IQ" sz="3600" b="1" dirty="0">
              <a:effectLst>
                <a:glow rad="63500">
                  <a:schemeClr val="accent1">
                    <a:satMod val="175000"/>
                    <a:alpha val="40000"/>
                  </a:schemeClr>
                </a:glow>
              </a:effectLst>
              <a:latin typeface="Arabic Typesetting" panose="03020402040406030203" pitchFamily="66" charset="-78"/>
              <a:cs typeface="Arabic Typesetting" panose="03020402040406030203" pitchFamily="66" charset="-78"/>
            </a:endParaRPr>
          </a:p>
          <a:p>
            <a:pPr marL="0" indent="0" algn="l" rtl="0">
              <a:lnSpc>
                <a:spcPct val="100000"/>
              </a:lnSpc>
              <a:spcBef>
                <a:spcPts val="600"/>
              </a:spcBef>
              <a:buNone/>
            </a:pPr>
            <a:r>
              <a:rPr lang="ar-IQ" sz="3600" b="1" dirty="0">
                <a:effectLst>
                  <a:glow rad="63500">
                    <a:schemeClr val="accent1">
                      <a:satMod val="175000"/>
                      <a:alpha val="40000"/>
                    </a:schemeClr>
                  </a:glow>
                </a:effectLst>
                <a:latin typeface="Arabic Typesetting" panose="03020402040406030203" pitchFamily="66" charset="-78"/>
                <a:cs typeface="Arabic Typesetting" panose="03020402040406030203" pitchFamily="66" charset="-78"/>
              </a:rPr>
              <a:t>ـــ</a:t>
            </a:r>
            <a:r>
              <a:rPr lang="en-US" sz="3600" b="1" dirty="0">
                <a:effectLst>
                  <a:glow rad="63500">
                    <a:schemeClr val="accent1">
                      <a:satMod val="175000"/>
                      <a:alpha val="40000"/>
                    </a:schemeClr>
                  </a:glow>
                </a:effectLst>
                <a:latin typeface="Arabic Typesetting" panose="03020402040406030203" pitchFamily="66" charset="-78"/>
                <a:cs typeface="Arabic Typesetting" panose="03020402040406030203" pitchFamily="66" charset="-78"/>
              </a:rPr>
              <a:t> Translation - oriented ST analysis.                             </a:t>
            </a:r>
            <a:r>
              <a:rPr lang="en-US" sz="4000" b="1" dirty="0">
                <a:solidFill>
                  <a:srgbClr val="002060"/>
                </a:solidFill>
                <a:effectLst>
                  <a:glow rad="63500">
                    <a:schemeClr val="accent1">
                      <a:satMod val="175000"/>
                      <a:alpha val="40000"/>
                    </a:schemeClr>
                  </a:glow>
                </a:effectLst>
                <a:latin typeface="Arabic Typesetting" panose="03020402040406030203" pitchFamily="66" charset="-78"/>
                <a:cs typeface="Arabic Typesetting" panose="03020402040406030203" pitchFamily="66" charset="-78"/>
              </a:rPr>
              <a:t>aim / identical: </a:t>
            </a:r>
          </a:p>
          <a:p>
            <a:pPr marL="0" indent="0" algn="l" rtl="0">
              <a:lnSpc>
                <a:spcPct val="100000"/>
              </a:lnSpc>
              <a:spcBef>
                <a:spcPts val="600"/>
              </a:spcBef>
              <a:buNone/>
            </a:pPr>
            <a:r>
              <a:rPr lang="ar-IQ" sz="3600" b="1" dirty="0">
                <a:effectLst>
                  <a:glow rad="63500">
                    <a:schemeClr val="accent1">
                      <a:satMod val="175000"/>
                      <a:alpha val="40000"/>
                    </a:schemeClr>
                  </a:glow>
                </a:effectLst>
                <a:latin typeface="Arabic Typesetting" panose="03020402040406030203" pitchFamily="66" charset="-78"/>
                <a:cs typeface="Arabic Typesetting" panose="03020402040406030203" pitchFamily="66" charset="-78"/>
              </a:rPr>
              <a:t>ـــ</a:t>
            </a:r>
            <a:r>
              <a:rPr lang="en-US" sz="3600" b="1" dirty="0">
                <a:effectLst>
                  <a:glow rad="63500">
                    <a:schemeClr val="accent1">
                      <a:satMod val="175000"/>
                      <a:alpha val="40000"/>
                    </a:schemeClr>
                  </a:glow>
                </a:effectLst>
                <a:latin typeface="Arabic Typesetting" panose="03020402040406030203" pitchFamily="66" charset="-78"/>
                <a:cs typeface="Arabic Typesetting" panose="03020402040406030203" pitchFamily="66" charset="-78"/>
              </a:rPr>
              <a:t> pre - translation text analysis.           </a:t>
            </a:r>
          </a:p>
          <a:p>
            <a:pPr marL="0" indent="0" algn="l" rtl="0">
              <a:lnSpc>
                <a:spcPct val="100000"/>
              </a:lnSpc>
              <a:spcBef>
                <a:spcPts val="600"/>
              </a:spcBef>
              <a:buNone/>
            </a:pPr>
            <a:r>
              <a:rPr lang="ar-IQ" sz="3600" b="1" dirty="0">
                <a:effectLst>
                  <a:glow rad="63500">
                    <a:schemeClr val="accent1">
                      <a:satMod val="175000"/>
                      <a:alpha val="40000"/>
                    </a:schemeClr>
                  </a:glow>
                </a:effectLst>
                <a:latin typeface="Arabic Typesetting" panose="03020402040406030203" pitchFamily="66" charset="-78"/>
                <a:cs typeface="Arabic Typesetting" panose="03020402040406030203" pitchFamily="66" charset="-78"/>
              </a:rPr>
              <a:t>ـــ</a:t>
            </a:r>
            <a:r>
              <a:rPr lang="en-US" sz="3600" b="1" dirty="0">
                <a:effectLst>
                  <a:glow rad="63500">
                    <a:schemeClr val="accent1">
                      <a:satMod val="175000"/>
                      <a:alpha val="40000"/>
                    </a:schemeClr>
                  </a:glow>
                </a:effectLst>
                <a:latin typeface="Arabic Typesetting" panose="03020402040406030203" pitchFamily="66" charset="-78"/>
                <a:cs typeface="Arabic Typesetting" panose="03020402040406030203" pitchFamily="66" charset="-78"/>
              </a:rPr>
              <a:t> To identify specific textual features which are relevant for the process of translation.</a:t>
            </a:r>
          </a:p>
          <a:p>
            <a:pPr marL="0" indent="0" algn="l" rtl="0">
              <a:lnSpc>
                <a:spcPct val="100000"/>
              </a:lnSpc>
              <a:spcBef>
                <a:spcPts val="600"/>
              </a:spcBef>
              <a:buNone/>
            </a:pPr>
            <a:r>
              <a:rPr lang="ar-IQ" sz="3600" b="1" dirty="0">
                <a:effectLst>
                  <a:glow rad="63500">
                    <a:schemeClr val="accent1">
                      <a:satMod val="175000"/>
                      <a:alpha val="40000"/>
                    </a:schemeClr>
                  </a:glow>
                </a:effectLst>
                <a:latin typeface="Arabic Typesetting" panose="03020402040406030203" pitchFamily="66" charset="-78"/>
                <a:cs typeface="Arabic Typesetting" panose="03020402040406030203" pitchFamily="66" charset="-78"/>
              </a:rPr>
              <a:t>ـــ</a:t>
            </a:r>
            <a:r>
              <a:rPr lang="en-US" sz="3600" b="1" dirty="0">
                <a:effectLst>
                  <a:glow rad="63500">
                    <a:schemeClr val="accent1">
                      <a:satMod val="175000"/>
                      <a:alpha val="40000"/>
                    </a:schemeClr>
                  </a:glow>
                </a:effectLst>
                <a:latin typeface="Arabic Typesetting" panose="03020402040406030203" pitchFamily="66" charset="-78"/>
                <a:cs typeface="Arabic Typesetting" panose="03020402040406030203" pitchFamily="66" charset="-78"/>
              </a:rPr>
              <a:t> To identify theme / rheme progression in a text. </a:t>
            </a:r>
          </a:p>
          <a:p>
            <a:pPr marL="0" indent="0" algn="l" rtl="0">
              <a:lnSpc>
                <a:spcPct val="100000"/>
              </a:lnSpc>
              <a:spcBef>
                <a:spcPts val="600"/>
              </a:spcBef>
              <a:buNone/>
            </a:pPr>
            <a:r>
              <a:rPr lang="ar-IQ" sz="3600" b="1" dirty="0">
                <a:effectLst>
                  <a:glow rad="63500">
                    <a:schemeClr val="accent1">
                      <a:satMod val="175000"/>
                      <a:alpha val="40000"/>
                    </a:schemeClr>
                  </a:glow>
                </a:effectLst>
                <a:latin typeface="Arabic Typesetting" panose="03020402040406030203" pitchFamily="66" charset="-78"/>
                <a:cs typeface="Arabic Typesetting" panose="03020402040406030203" pitchFamily="66" charset="-78"/>
              </a:rPr>
              <a:t>ـــ</a:t>
            </a:r>
            <a:r>
              <a:rPr lang="en-US" sz="3600" b="1" dirty="0">
                <a:effectLst>
                  <a:glow rad="63500">
                    <a:schemeClr val="accent1">
                      <a:satMod val="175000"/>
                      <a:alpha val="40000"/>
                    </a:schemeClr>
                  </a:glow>
                </a:effectLst>
                <a:latin typeface="Arabic Typesetting" panose="03020402040406030203" pitchFamily="66" charset="-78"/>
                <a:cs typeface="Arabic Typesetting" panose="03020402040406030203" pitchFamily="66" charset="-78"/>
              </a:rPr>
              <a:t>  To see how the logical flow of some topic or argument </a:t>
            </a:r>
            <a:r>
              <a:rPr lang="en-US" sz="3600" b="1" dirty="0">
                <a:solidFill>
                  <a:srgbClr val="C00000"/>
                </a:solidFill>
                <a:effectLst>
                  <a:glow rad="63500">
                    <a:schemeClr val="accent1">
                      <a:satMod val="175000"/>
                      <a:alpha val="40000"/>
                    </a:schemeClr>
                  </a:glow>
                </a:effectLst>
                <a:latin typeface="Arabic Typesetting" panose="03020402040406030203" pitchFamily="66" charset="-78"/>
                <a:cs typeface="Arabic Typesetting" panose="03020402040406030203" pitchFamily="66" charset="-78"/>
              </a:rPr>
              <a:t>(coherence) </a:t>
            </a:r>
            <a:r>
              <a:rPr lang="en-US" sz="3600" b="1" dirty="0">
                <a:effectLst>
                  <a:glow rad="63500">
                    <a:schemeClr val="accent1">
                      <a:satMod val="175000"/>
                      <a:alpha val="40000"/>
                    </a:schemeClr>
                  </a:glow>
                </a:effectLst>
                <a:latin typeface="Arabic Typesetting" panose="03020402040406030203" pitchFamily="66" charset="-78"/>
                <a:cs typeface="Arabic Typesetting" panose="03020402040406030203" pitchFamily="66" charset="-78"/>
              </a:rPr>
              <a:t>is reflected in the  </a:t>
            </a:r>
          </a:p>
          <a:p>
            <a:pPr marL="0" indent="0" algn="l" rtl="0">
              <a:lnSpc>
                <a:spcPct val="100000"/>
              </a:lnSpc>
              <a:spcBef>
                <a:spcPts val="600"/>
              </a:spcBef>
              <a:buNone/>
            </a:pPr>
            <a:r>
              <a:rPr lang="en-US" sz="3600" b="1" dirty="0">
                <a:effectLst>
                  <a:glow rad="63500">
                    <a:schemeClr val="accent1">
                      <a:satMod val="175000"/>
                      <a:alpha val="40000"/>
                    </a:schemeClr>
                  </a:glow>
                </a:effectLst>
                <a:latin typeface="Arabic Typesetting" panose="03020402040406030203" pitchFamily="66" charset="-78"/>
                <a:cs typeface="Arabic Typesetting" panose="03020402040406030203" pitchFamily="66" charset="-78"/>
              </a:rPr>
              <a:t>   textual surface structure </a:t>
            </a:r>
            <a:r>
              <a:rPr lang="en-US" sz="3600" b="1" dirty="0">
                <a:solidFill>
                  <a:srgbClr val="C00000"/>
                </a:solidFill>
                <a:effectLst>
                  <a:glow rad="63500">
                    <a:schemeClr val="accent1">
                      <a:satMod val="175000"/>
                      <a:alpha val="40000"/>
                    </a:schemeClr>
                  </a:glow>
                </a:effectLst>
                <a:latin typeface="Arabic Typesetting" panose="03020402040406030203" pitchFamily="66" charset="-78"/>
                <a:cs typeface="Arabic Typesetting" panose="03020402040406030203" pitchFamily="66" charset="-78"/>
              </a:rPr>
              <a:t>(cohesion)</a:t>
            </a:r>
            <a:r>
              <a:rPr lang="en-US" sz="3600" b="1" dirty="0">
                <a:effectLst>
                  <a:glow rad="63500">
                    <a:schemeClr val="accent1">
                      <a:satMod val="175000"/>
                      <a:alpha val="40000"/>
                    </a:schemeClr>
                  </a:glow>
                </a:effectLst>
                <a:latin typeface="Arabic Typesetting" panose="03020402040406030203" pitchFamily="66" charset="-78"/>
                <a:cs typeface="Arabic Typesetting" panose="03020402040406030203" pitchFamily="66" charset="-78"/>
              </a:rPr>
              <a:t>. </a:t>
            </a:r>
          </a:p>
          <a:p>
            <a:pPr marL="0" indent="0" algn="l" rtl="0">
              <a:lnSpc>
                <a:spcPct val="100000"/>
              </a:lnSpc>
              <a:spcBef>
                <a:spcPts val="600"/>
              </a:spcBef>
              <a:buFont typeface="Wingdings" panose="05000000000000000000" pitchFamily="2" charset="2"/>
              <a:buChar char="Ø"/>
            </a:pPr>
            <a:r>
              <a:rPr lang="en-US" sz="3600" b="1" dirty="0">
                <a:effectLst>
                  <a:glow rad="63500">
                    <a:schemeClr val="accent1">
                      <a:satMod val="175000"/>
                      <a:alpha val="40000"/>
                    </a:schemeClr>
                  </a:glow>
                </a:effectLst>
                <a:latin typeface="Arabic Typesetting" panose="03020402040406030203" pitchFamily="66" charset="-78"/>
                <a:cs typeface="Arabic Typesetting" panose="03020402040406030203" pitchFamily="66" charset="-78"/>
              </a:rPr>
              <a:t> To find what the conventions are of a particular genre in a specific culture and how. </a:t>
            </a:r>
          </a:p>
          <a:p>
            <a:pPr marL="0" indent="0" algn="l" rtl="0">
              <a:lnSpc>
                <a:spcPct val="100000"/>
              </a:lnSpc>
              <a:spcBef>
                <a:spcPts val="600"/>
              </a:spcBef>
              <a:buNone/>
            </a:pPr>
            <a:r>
              <a:rPr lang="en-US" sz="3600" b="1" dirty="0">
                <a:effectLst>
                  <a:glow rad="63500">
                    <a:schemeClr val="accent1">
                      <a:satMod val="175000"/>
                      <a:alpha val="40000"/>
                    </a:schemeClr>
                  </a:glow>
                </a:effectLst>
                <a:latin typeface="Arabic Typesetting" panose="03020402040406030203" pitchFamily="66" charset="-78"/>
                <a:cs typeface="Arabic Typesetting" panose="03020402040406030203" pitchFamily="66" charset="-78"/>
              </a:rPr>
              <a:t>      these compare to the genre conventions in another culture.</a:t>
            </a:r>
            <a:endParaRPr lang="ar-IQ" sz="3600" b="1" dirty="0">
              <a:effectLst>
                <a:glow rad="63500">
                  <a:schemeClr val="accent1">
                    <a:satMod val="175000"/>
                    <a:alpha val="40000"/>
                  </a:schemeClr>
                </a:glow>
              </a:effectLst>
              <a:latin typeface="Arabic Typesetting" panose="03020402040406030203" pitchFamily="66" charset="-78"/>
              <a:cs typeface="Arabic Typesetting" panose="03020402040406030203" pitchFamily="66" charset="-78"/>
            </a:endParaRPr>
          </a:p>
        </p:txBody>
      </p:sp>
      <p:cxnSp>
        <p:nvCxnSpPr>
          <p:cNvPr id="5" name="Straight Arrow Connector 4"/>
          <p:cNvCxnSpPr/>
          <p:nvPr/>
        </p:nvCxnSpPr>
        <p:spPr>
          <a:xfrm>
            <a:off x="5174769" y="1281552"/>
            <a:ext cx="2195022" cy="479009"/>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 name="Straight Arrow Connector 5"/>
          <p:cNvCxnSpPr/>
          <p:nvPr/>
        </p:nvCxnSpPr>
        <p:spPr>
          <a:xfrm>
            <a:off x="5161122" y="1909347"/>
            <a:ext cx="2208669" cy="134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flipV="1">
            <a:off x="5161121" y="2059473"/>
            <a:ext cx="2208669" cy="408092"/>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 name="Rectangle 1"/>
          <p:cNvSpPr/>
          <p:nvPr/>
        </p:nvSpPr>
        <p:spPr>
          <a:xfrm>
            <a:off x="327546" y="447313"/>
            <a:ext cx="9988632" cy="584775"/>
          </a:xfrm>
          <a:prstGeom prst="rect">
            <a:avLst/>
          </a:prstGeom>
        </p:spPr>
        <p:txBody>
          <a:bodyPr wrap="none">
            <a:spAutoFit/>
          </a:bodyPr>
          <a:lstStyle/>
          <a:p>
            <a:pPr lvl="0" algn="l" rtl="0">
              <a:spcBef>
                <a:spcPts val="600"/>
              </a:spcBef>
            </a:pPr>
            <a:r>
              <a:rPr lang="en-US" sz="3200" b="1" dirty="0">
                <a:solidFill>
                  <a:srgbClr val="C00000"/>
                </a:solidFill>
                <a:latin typeface="Algerian" panose="04020705040A02060702" pitchFamily="82" charset="0"/>
              </a:rPr>
              <a:t>Why Do Discourse Analysis for Translation ?</a:t>
            </a:r>
          </a:p>
        </p:txBody>
      </p:sp>
    </p:spTree>
    <p:extLst>
      <p:ext uri="{BB962C8B-B14F-4D97-AF65-F5344CB8AC3E}">
        <p14:creationId xmlns:p14="http://schemas.microsoft.com/office/powerpoint/2010/main" val="30500005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45000"/>
            <a:lum/>
          </a:blip>
          <a:srcRect/>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314501" y="1363897"/>
            <a:ext cx="11668836" cy="5332738"/>
          </a:xfrm>
        </p:spPr>
        <p:txBody>
          <a:bodyPr>
            <a:noAutofit/>
          </a:bodyPr>
          <a:lstStyle/>
          <a:p>
            <a:pPr algn="l" rtl="0">
              <a:lnSpc>
                <a:spcPct val="100000"/>
              </a:lnSpc>
              <a:buFont typeface="Wingdings" panose="05000000000000000000" pitchFamily="2" charset="2"/>
              <a:buChar char="Ø"/>
            </a:pPr>
            <a:r>
              <a:rPr lang="en-US" sz="3600" b="1" dirty="0">
                <a:effectLst>
                  <a:glow rad="63500">
                    <a:schemeClr val="accent1">
                      <a:satMod val="175000"/>
                      <a:alpha val="40000"/>
                    </a:schemeClr>
                  </a:glow>
                </a:effectLst>
                <a:latin typeface="Arabic Typesetting" panose="03020402040406030203" pitchFamily="66" charset="-78"/>
                <a:cs typeface="Arabic Typesetting" panose="03020402040406030203" pitchFamily="66" charset="-78"/>
              </a:rPr>
              <a:t> Halliday's model of  D. A. depends on</a:t>
            </a:r>
          </a:p>
          <a:p>
            <a:pPr marL="0" indent="0" algn="l" rtl="0">
              <a:lnSpc>
                <a:spcPct val="100000"/>
              </a:lnSpc>
              <a:buNone/>
            </a:pPr>
            <a:endParaRPr lang="en-US" sz="3600" b="1" dirty="0">
              <a:effectLst>
                <a:glow rad="63500">
                  <a:schemeClr val="accent1">
                    <a:satMod val="175000"/>
                    <a:alpha val="40000"/>
                  </a:schemeClr>
                </a:glow>
              </a:effectLst>
              <a:latin typeface="Arabic Typesetting" panose="03020402040406030203" pitchFamily="66" charset="-78"/>
              <a:cs typeface="Arabic Typesetting" panose="03020402040406030203" pitchFamily="66" charset="-78"/>
            </a:endParaRPr>
          </a:p>
          <a:p>
            <a:pPr marL="0" indent="0" algn="l" rtl="0">
              <a:lnSpc>
                <a:spcPct val="100000"/>
              </a:lnSpc>
              <a:buNone/>
            </a:pPr>
            <a:endParaRPr lang="en-US" sz="1200" b="1" dirty="0">
              <a:effectLst>
                <a:glow rad="63500">
                  <a:schemeClr val="accent1">
                    <a:satMod val="175000"/>
                    <a:alpha val="40000"/>
                  </a:schemeClr>
                </a:glow>
              </a:effectLst>
              <a:latin typeface="Arabic Typesetting" panose="03020402040406030203" pitchFamily="66" charset="-78"/>
              <a:cs typeface="Arabic Typesetting" panose="03020402040406030203" pitchFamily="66" charset="-78"/>
            </a:endParaRPr>
          </a:p>
          <a:p>
            <a:pPr marL="0" indent="0" algn="l" rtl="0">
              <a:lnSpc>
                <a:spcPct val="100000"/>
              </a:lnSpc>
              <a:buNone/>
            </a:pPr>
            <a:endParaRPr lang="en-US" sz="3600" b="1" dirty="0">
              <a:effectLst>
                <a:glow rad="63500">
                  <a:schemeClr val="accent1">
                    <a:satMod val="175000"/>
                    <a:alpha val="40000"/>
                  </a:schemeClr>
                </a:glow>
              </a:effectLst>
              <a:latin typeface="Arabic Typesetting" panose="03020402040406030203" pitchFamily="66" charset="-78"/>
              <a:cs typeface="Arabic Typesetting" panose="03020402040406030203" pitchFamily="66" charset="-78"/>
            </a:endParaRPr>
          </a:p>
          <a:p>
            <a:pPr algn="l" rtl="0">
              <a:lnSpc>
                <a:spcPct val="100000"/>
              </a:lnSpc>
              <a:buFont typeface="Wingdings" panose="05000000000000000000" pitchFamily="2" charset="2"/>
              <a:buChar char="Ø"/>
            </a:pPr>
            <a:r>
              <a:rPr lang="en-US" sz="3600" b="1" dirty="0">
                <a:effectLst>
                  <a:glow rad="63500">
                    <a:schemeClr val="accent1">
                      <a:satMod val="175000"/>
                      <a:alpha val="40000"/>
                    </a:schemeClr>
                  </a:glow>
                </a:effectLst>
                <a:latin typeface="Arabic Typesetting" panose="03020402040406030203" pitchFamily="66" charset="-78"/>
                <a:cs typeface="Arabic Typesetting" panose="03020402040406030203" pitchFamily="66" charset="-78"/>
              </a:rPr>
              <a:t>There is a strong correlation between surface  level of realizations of the </a:t>
            </a:r>
          </a:p>
          <a:p>
            <a:pPr marL="0" indent="0" algn="l" rtl="0">
              <a:lnSpc>
                <a:spcPct val="100000"/>
              </a:lnSpc>
              <a:buNone/>
            </a:pPr>
            <a:r>
              <a:rPr lang="en-US" sz="3600" b="1" dirty="0">
                <a:effectLst>
                  <a:glow rad="63500">
                    <a:schemeClr val="accent1">
                      <a:satMod val="175000"/>
                      <a:alpha val="40000"/>
                    </a:schemeClr>
                  </a:glow>
                </a:effectLst>
                <a:latin typeface="Arabic Typesetting" panose="03020402040406030203" pitchFamily="66" charset="-78"/>
                <a:cs typeface="Arabic Typesetting" panose="03020402040406030203" pitchFamily="66" charset="-78"/>
              </a:rPr>
              <a:t>                                                      and the </a:t>
            </a:r>
          </a:p>
          <a:p>
            <a:pPr algn="l" rtl="0">
              <a:lnSpc>
                <a:spcPct val="100000"/>
              </a:lnSpc>
              <a:buFont typeface="Wingdings" panose="05000000000000000000" pitchFamily="2" charset="2"/>
              <a:buChar char="Ø"/>
            </a:pPr>
            <a:r>
              <a:rPr lang="en-US" sz="3600" b="1" dirty="0">
                <a:effectLst>
                  <a:glow rad="63500">
                    <a:schemeClr val="accent1">
                      <a:satMod val="175000"/>
                      <a:alpha val="40000"/>
                    </a:schemeClr>
                  </a:glow>
                </a:effectLst>
                <a:latin typeface="Arabic Typesetting" panose="03020402040406030203" pitchFamily="66" charset="-78"/>
                <a:cs typeface="Arabic Typesetting" panose="03020402040406030203" pitchFamily="66" charset="-78"/>
              </a:rPr>
              <a:t>It follows very rigid rules of grammar/ it has function, goal and purpuse in any socio - cultural environment.</a:t>
            </a:r>
          </a:p>
          <a:p>
            <a:pPr marL="0" indent="0" algn="l" rtl="0">
              <a:lnSpc>
                <a:spcPct val="100000"/>
              </a:lnSpc>
              <a:buNone/>
            </a:pPr>
            <a:r>
              <a:rPr lang="ar-IQ" sz="3600" b="1" dirty="0">
                <a:effectLst>
                  <a:glow rad="63500">
                    <a:schemeClr val="accent1">
                      <a:satMod val="175000"/>
                      <a:alpha val="40000"/>
                    </a:schemeClr>
                  </a:glow>
                </a:effectLst>
                <a:latin typeface="Arabic Typesetting" panose="03020402040406030203" pitchFamily="66" charset="-78"/>
                <a:cs typeface="Arabic Typesetting" panose="03020402040406030203" pitchFamily="66" charset="-78"/>
              </a:rPr>
              <a:t> ـــ</a:t>
            </a:r>
            <a:r>
              <a:rPr lang="en-US" sz="3600" b="1" dirty="0">
                <a:effectLst>
                  <a:glow rad="63500">
                    <a:schemeClr val="accent1">
                      <a:satMod val="175000"/>
                      <a:alpha val="40000"/>
                    </a:schemeClr>
                  </a:glow>
                </a:effectLst>
                <a:latin typeface="Arabic Typesetting" panose="03020402040406030203" pitchFamily="66" charset="-78"/>
                <a:cs typeface="Arabic Typesetting" panose="03020402040406030203" pitchFamily="66" charset="-78"/>
              </a:rPr>
              <a:t>It is designed in a way that it explains the language use.</a:t>
            </a:r>
            <a:endParaRPr lang="ar-IQ" sz="3600" b="1" dirty="0">
              <a:effectLst>
                <a:glow rad="63500">
                  <a:schemeClr val="accent1">
                    <a:satMod val="175000"/>
                    <a:alpha val="40000"/>
                  </a:schemeClr>
                </a:glow>
              </a:effectLst>
              <a:latin typeface="Arabic Typesetting" panose="03020402040406030203" pitchFamily="66" charset="-78"/>
              <a:cs typeface="Arabic Typesetting" panose="03020402040406030203" pitchFamily="66" charset="-78"/>
            </a:endParaRPr>
          </a:p>
        </p:txBody>
      </p:sp>
      <p:sp>
        <p:nvSpPr>
          <p:cNvPr id="5" name="Subtitle 2"/>
          <p:cNvSpPr txBox="1">
            <a:spLocks/>
          </p:cNvSpPr>
          <p:nvPr/>
        </p:nvSpPr>
        <p:spPr>
          <a:xfrm>
            <a:off x="3835629" y="2012371"/>
            <a:ext cx="4722126" cy="538666"/>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prst="convex"/>
          </a:sp3d>
        </p:spPr>
        <p:style>
          <a:lnRef idx="0">
            <a:schemeClr val="accent3"/>
          </a:lnRef>
          <a:fillRef idx="3">
            <a:schemeClr val="accent3"/>
          </a:fillRef>
          <a:effectRef idx="3">
            <a:schemeClr val="accent3"/>
          </a:effectRef>
          <a:fontRef idx="minor">
            <a:schemeClr val="lt1"/>
          </a:fontRef>
        </p:style>
        <p:txBody>
          <a:bodyPr vert="horz" lIns="91440" tIns="45720" rIns="91440" bIns="45720" rtlCol="1">
            <a:noAutofit/>
          </a:bodyPr>
          <a:lst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lt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lt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lt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9pPr>
          </a:lstStyle>
          <a:p>
            <a:pPr marL="0" indent="0" algn="ctr" rtl="0">
              <a:lnSpc>
                <a:spcPct val="100000"/>
              </a:lnSpc>
              <a:buNone/>
            </a:pPr>
            <a:r>
              <a:rPr lang="en-US" sz="3600" b="1" dirty="0">
                <a:solidFill>
                  <a:srgbClr val="002060"/>
                </a:solidFill>
                <a:effectLst>
                  <a:glow rad="63500">
                    <a:schemeClr val="accent1">
                      <a:satMod val="175000"/>
                      <a:alpha val="40000"/>
                    </a:schemeClr>
                  </a:glow>
                </a:effectLst>
                <a:latin typeface="Arabic Typesetting" panose="03020402040406030203" pitchFamily="66" charset="-78"/>
                <a:cs typeface="Arabic Typesetting" panose="03020402040406030203" pitchFamily="66" charset="-78"/>
              </a:rPr>
              <a:t>systematic functional grammar </a:t>
            </a:r>
            <a:endParaRPr lang="en-US" sz="3600" b="1" dirty="0">
              <a:solidFill>
                <a:schemeClr val="tx1"/>
              </a:solidFill>
              <a:latin typeface="Arabic Typesetting" panose="03020402040406030203" pitchFamily="66" charset="-78"/>
              <a:cs typeface="Arabic Typesetting" panose="03020402040406030203" pitchFamily="66" charset="-78"/>
            </a:endParaRPr>
          </a:p>
        </p:txBody>
      </p:sp>
      <p:sp>
        <p:nvSpPr>
          <p:cNvPr id="6" name="Subtitle 2"/>
          <p:cNvSpPr txBox="1">
            <a:spLocks/>
          </p:cNvSpPr>
          <p:nvPr/>
        </p:nvSpPr>
        <p:spPr>
          <a:xfrm>
            <a:off x="1350011" y="3156871"/>
            <a:ext cx="4437229" cy="538666"/>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prst="convex"/>
          </a:sp3d>
        </p:spPr>
        <p:style>
          <a:lnRef idx="0">
            <a:schemeClr val="accent3"/>
          </a:lnRef>
          <a:fillRef idx="3">
            <a:schemeClr val="accent3"/>
          </a:fillRef>
          <a:effectRef idx="3">
            <a:schemeClr val="accent3"/>
          </a:effectRef>
          <a:fontRef idx="minor">
            <a:schemeClr val="lt1"/>
          </a:fontRef>
        </p:style>
        <p:txBody>
          <a:bodyPr vert="horz" lIns="91440" tIns="45720" rIns="91440" bIns="45720" rtlCol="1">
            <a:noAutofit/>
          </a:bodyPr>
          <a:lst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lt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lt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lt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9pPr>
          </a:lstStyle>
          <a:p>
            <a:pPr marL="0" indent="0" algn="ctr" rtl="0">
              <a:lnSpc>
                <a:spcPct val="100000"/>
              </a:lnSpc>
              <a:buNone/>
            </a:pPr>
            <a:r>
              <a:rPr lang="en-US" sz="3600" b="1" dirty="0">
                <a:solidFill>
                  <a:srgbClr val="002060"/>
                </a:solidFill>
                <a:effectLst>
                  <a:glow rad="63500">
                    <a:schemeClr val="accent1">
                      <a:satMod val="175000"/>
                      <a:alpha val="40000"/>
                    </a:schemeClr>
                  </a:glow>
                </a:effectLst>
                <a:latin typeface="Arabic Typesetting" panose="03020402040406030203" pitchFamily="66" charset="-78"/>
                <a:cs typeface="Arabic Typesetting" panose="03020402040406030203" pitchFamily="66" charset="-78"/>
              </a:rPr>
              <a:t>communication events</a:t>
            </a:r>
          </a:p>
        </p:txBody>
      </p:sp>
      <p:sp>
        <p:nvSpPr>
          <p:cNvPr id="7" name="Subtitle 2"/>
          <p:cNvSpPr txBox="1">
            <a:spLocks/>
          </p:cNvSpPr>
          <p:nvPr/>
        </p:nvSpPr>
        <p:spPr>
          <a:xfrm>
            <a:off x="6618060" y="3143226"/>
            <a:ext cx="4437229" cy="538666"/>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prst="convex"/>
          </a:sp3d>
        </p:spPr>
        <p:style>
          <a:lnRef idx="0">
            <a:schemeClr val="accent3"/>
          </a:lnRef>
          <a:fillRef idx="3">
            <a:schemeClr val="accent3"/>
          </a:fillRef>
          <a:effectRef idx="3">
            <a:schemeClr val="accent3"/>
          </a:effectRef>
          <a:fontRef idx="minor">
            <a:schemeClr val="lt1"/>
          </a:fontRef>
        </p:style>
        <p:txBody>
          <a:bodyPr vert="horz" lIns="91440" tIns="45720" rIns="91440" bIns="45720" rtlCol="1">
            <a:noAutofit/>
          </a:bodyPr>
          <a:lst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lt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lt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lt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9pPr>
          </a:lstStyle>
          <a:p>
            <a:pPr marL="0" indent="0" algn="ctr" rtl="0">
              <a:lnSpc>
                <a:spcPct val="100000"/>
              </a:lnSpc>
              <a:buNone/>
            </a:pPr>
            <a:r>
              <a:rPr lang="en-US" sz="3600" b="1" dirty="0">
                <a:solidFill>
                  <a:srgbClr val="002060"/>
                </a:solidFill>
                <a:effectLst>
                  <a:glow rad="63500">
                    <a:schemeClr val="accent1">
                      <a:satMod val="175000"/>
                      <a:alpha val="40000"/>
                    </a:schemeClr>
                  </a:glow>
                </a:effectLst>
                <a:latin typeface="Arabic Typesetting" panose="03020402040406030203" pitchFamily="66" charset="-78"/>
                <a:cs typeface="Arabic Typesetting" panose="03020402040406030203" pitchFamily="66" charset="-78"/>
              </a:rPr>
              <a:t>socio - cultural environment </a:t>
            </a:r>
          </a:p>
        </p:txBody>
      </p:sp>
      <p:sp>
        <p:nvSpPr>
          <p:cNvPr id="8" name="Subtitle 2"/>
          <p:cNvSpPr txBox="1">
            <a:spLocks/>
          </p:cNvSpPr>
          <p:nvPr/>
        </p:nvSpPr>
        <p:spPr>
          <a:xfrm>
            <a:off x="701756" y="4337274"/>
            <a:ext cx="4437229" cy="538666"/>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prst="convex"/>
          </a:sp3d>
        </p:spPr>
        <p:style>
          <a:lnRef idx="0">
            <a:schemeClr val="accent3"/>
          </a:lnRef>
          <a:fillRef idx="3">
            <a:schemeClr val="accent3"/>
          </a:fillRef>
          <a:effectRef idx="3">
            <a:schemeClr val="accent3"/>
          </a:effectRef>
          <a:fontRef idx="minor">
            <a:schemeClr val="lt1"/>
          </a:fontRef>
        </p:style>
        <p:txBody>
          <a:bodyPr vert="horz" lIns="91440" tIns="45720" rIns="91440" bIns="45720" rtlCol="1">
            <a:noAutofit/>
          </a:bodyPr>
          <a:lst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lt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lt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lt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9pPr>
          </a:lstStyle>
          <a:p>
            <a:pPr marL="0" indent="0" algn="ctr" rtl="0">
              <a:lnSpc>
                <a:spcPct val="100000"/>
              </a:lnSpc>
              <a:buNone/>
            </a:pPr>
            <a:r>
              <a:rPr lang="en-US" sz="3600" b="1" dirty="0">
                <a:solidFill>
                  <a:srgbClr val="002060"/>
                </a:solidFill>
                <a:effectLst>
                  <a:glow rad="63500">
                    <a:schemeClr val="accent1">
                      <a:satMod val="175000"/>
                      <a:alpha val="40000"/>
                    </a:schemeClr>
                  </a:glow>
                </a:effectLst>
                <a:latin typeface="Arabic Typesetting" panose="03020402040406030203" pitchFamily="66" charset="-78"/>
                <a:cs typeface="Arabic Typesetting" panose="03020402040406030203" pitchFamily="66" charset="-78"/>
              </a:rPr>
              <a:t>linguistic function </a:t>
            </a:r>
          </a:p>
        </p:txBody>
      </p:sp>
      <p:sp>
        <p:nvSpPr>
          <p:cNvPr id="9" name="Subtitle 2"/>
          <p:cNvSpPr txBox="1">
            <a:spLocks/>
          </p:cNvSpPr>
          <p:nvPr/>
        </p:nvSpPr>
        <p:spPr>
          <a:xfrm>
            <a:off x="6690721" y="4344663"/>
            <a:ext cx="4437229" cy="538666"/>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prst="convex"/>
          </a:sp3d>
        </p:spPr>
        <p:style>
          <a:lnRef idx="0">
            <a:schemeClr val="accent3"/>
          </a:lnRef>
          <a:fillRef idx="3">
            <a:schemeClr val="accent3"/>
          </a:fillRef>
          <a:effectRef idx="3">
            <a:schemeClr val="accent3"/>
          </a:effectRef>
          <a:fontRef idx="minor">
            <a:schemeClr val="lt1"/>
          </a:fontRef>
        </p:style>
        <p:txBody>
          <a:bodyPr vert="horz" lIns="91440" tIns="45720" rIns="91440" bIns="45720" rtlCol="1">
            <a:noAutofit/>
          </a:bodyPr>
          <a:lst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lt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lt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lt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9pPr>
          </a:lstStyle>
          <a:p>
            <a:pPr marL="0" indent="0" algn="ctr" rtl="0">
              <a:lnSpc>
                <a:spcPct val="100000"/>
              </a:lnSpc>
              <a:buNone/>
            </a:pPr>
            <a:r>
              <a:rPr lang="en-US" sz="3600" b="1" dirty="0">
                <a:solidFill>
                  <a:srgbClr val="002060"/>
                </a:solidFill>
                <a:effectLst>
                  <a:glow rad="63500">
                    <a:schemeClr val="accent1">
                      <a:satMod val="175000"/>
                      <a:alpha val="40000"/>
                    </a:schemeClr>
                  </a:glow>
                </a:effectLst>
                <a:latin typeface="Arabic Typesetting" panose="03020402040406030203" pitchFamily="66" charset="-78"/>
                <a:cs typeface="Arabic Typesetting" panose="03020402040406030203" pitchFamily="66" charset="-78"/>
              </a:rPr>
              <a:t>socio - cultural framework</a:t>
            </a:r>
          </a:p>
        </p:txBody>
      </p:sp>
      <p:cxnSp>
        <p:nvCxnSpPr>
          <p:cNvPr id="11" name="Straight Arrow Connector 10"/>
          <p:cNvCxnSpPr/>
          <p:nvPr/>
        </p:nvCxnSpPr>
        <p:spPr>
          <a:xfrm flipH="1">
            <a:off x="4135875" y="2611546"/>
            <a:ext cx="2013044" cy="518312"/>
          </a:xfrm>
          <a:prstGeom prst="straightConnector1">
            <a:avLst/>
          </a:prstGeom>
          <a:ln w="38100">
            <a:tailEnd type="triangle"/>
          </a:ln>
        </p:spPr>
        <p:style>
          <a:lnRef idx="3">
            <a:schemeClr val="dk1"/>
          </a:lnRef>
          <a:fillRef idx="0">
            <a:schemeClr val="dk1"/>
          </a:fillRef>
          <a:effectRef idx="2">
            <a:schemeClr val="dk1"/>
          </a:effectRef>
          <a:fontRef idx="minor">
            <a:schemeClr val="tx1"/>
          </a:fontRef>
        </p:style>
      </p:cxnSp>
      <p:cxnSp>
        <p:nvCxnSpPr>
          <p:cNvPr id="13" name="Straight Arrow Connector 12"/>
          <p:cNvCxnSpPr/>
          <p:nvPr/>
        </p:nvCxnSpPr>
        <p:spPr>
          <a:xfrm>
            <a:off x="6196692" y="2611546"/>
            <a:ext cx="2047158" cy="518312"/>
          </a:xfrm>
          <a:prstGeom prst="straightConnector1">
            <a:avLst/>
          </a:prstGeom>
          <a:ln w="38100">
            <a:tailEnd type="triangle"/>
          </a:ln>
        </p:spPr>
        <p:style>
          <a:lnRef idx="3">
            <a:schemeClr val="dk1"/>
          </a:lnRef>
          <a:fillRef idx="0">
            <a:schemeClr val="dk1"/>
          </a:fillRef>
          <a:effectRef idx="2">
            <a:schemeClr val="dk1"/>
          </a:effectRef>
          <a:fontRef idx="minor">
            <a:schemeClr val="tx1"/>
          </a:fontRef>
        </p:style>
      </p:cxnSp>
      <p:sp>
        <p:nvSpPr>
          <p:cNvPr id="18" name="Rectangle 17"/>
          <p:cNvSpPr/>
          <p:nvPr/>
        </p:nvSpPr>
        <p:spPr>
          <a:xfrm>
            <a:off x="652634" y="161753"/>
            <a:ext cx="10373353" cy="584775"/>
          </a:xfrm>
          <a:prstGeom prst="rect">
            <a:avLst/>
          </a:prstGeom>
        </p:spPr>
        <p:txBody>
          <a:bodyPr wrap="none">
            <a:spAutoFit/>
          </a:bodyPr>
          <a:lstStyle/>
          <a:p>
            <a:pPr lvl="0" algn="l" rtl="0">
              <a:spcBef>
                <a:spcPts val="600"/>
              </a:spcBef>
            </a:pPr>
            <a:r>
              <a:rPr lang="en-US" sz="3200" b="1" dirty="0">
                <a:solidFill>
                  <a:srgbClr val="C00000"/>
                </a:solidFill>
                <a:latin typeface="Algerian" panose="04020705040A02060702" pitchFamily="82" charset="0"/>
              </a:rPr>
              <a:t>How to Do Discourse Analysis for Translation ?</a:t>
            </a:r>
          </a:p>
        </p:txBody>
      </p:sp>
      <p:sp>
        <p:nvSpPr>
          <p:cNvPr id="23" name="Content Placeholder 2"/>
          <p:cNvSpPr txBox="1">
            <a:spLocks/>
          </p:cNvSpPr>
          <p:nvPr/>
        </p:nvSpPr>
        <p:spPr>
          <a:xfrm>
            <a:off x="-146981" y="803657"/>
            <a:ext cx="11409528" cy="707158"/>
          </a:xfrm>
          <a:prstGeom prst="rect">
            <a:avLst/>
          </a:prstGeom>
        </p:spPr>
        <p:txBody>
          <a:bodyPr vert="horz" lIns="91440" tIns="45720" rIns="91440" bIns="45720" rtlCol="1">
            <a:noAutofit/>
          </a:bodyPr>
          <a:lst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l" rtl="0">
              <a:lnSpc>
                <a:spcPct val="100000"/>
              </a:lnSpc>
              <a:buFont typeface="Arial" panose="020B0604020202020204" pitchFamily="34" charset="0"/>
              <a:buNone/>
            </a:pPr>
            <a:r>
              <a:rPr lang="en-US" sz="3600" b="1">
                <a:effectLst>
                  <a:glow rad="63500">
                    <a:schemeClr val="accent1">
                      <a:satMod val="175000"/>
                      <a:alpha val="40000"/>
                    </a:schemeClr>
                  </a:glow>
                </a:effectLst>
                <a:latin typeface="Arabic Typesetting" panose="03020402040406030203" pitchFamily="66" charset="-78"/>
                <a:cs typeface="Arabic Typesetting" panose="03020402040406030203" pitchFamily="66" charset="-78"/>
              </a:rPr>
              <a:t>                       (e. g. Trosborg and Halliday).</a:t>
            </a:r>
            <a:endParaRPr lang="en-US" sz="3600" b="1" dirty="0">
              <a:effectLst>
                <a:glow rad="63500">
                  <a:schemeClr val="accent1">
                    <a:satMod val="175000"/>
                    <a:alpha val="40000"/>
                  </a:schemeClr>
                </a:glow>
              </a:effectLst>
              <a:latin typeface="Arabic Typesetting" panose="03020402040406030203" pitchFamily="66" charset="-78"/>
              <a:cs typeface="Arabic Typesetting" panose="03020402040406030203" pitchFamily="66" charset="-78"/>
            </a:endParaRPr>
          </a:p>
        </p:txBody>
      </p:sp>
      <p:sp>
        <p:nvSpPr>
          <p:cNvPr id="24" name="Subtitle 2"/>
          <p:cNvSpPr txBox="1">
            <a:spLocks/>
          </p:cNvSpPr>
          <p:nvPr/>
        </p:nvSpPr>
        <p:spPr>
          <a:xfrm>
            <a:off x="506448" y="803656"/>
            <a:ext cx="1273785" cy="503112"/>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prst="convex"/>
          </a:sp3d>
        </p:spPr>
        <p:style>
          <a:lnRef idx="0">
            <a:schemeClr val="accent3"/>
          </a:lnRef>
          <a:fillRef idx="3">
            <a:schemeClr val="accent3"/>
          </a:fillRef>
          <a:effectRef idx="3">
            <a:schemeClr val="accent3"/>
          </a:effectRef>
          <a:fontRef idx="minor">
            <a:schemeClr val="lt1"/>
          </a:fontRef>
        </p:style>
        <p:txBody>
          <a:bodyPr vert="horz" lIns="91440" tIns="45720" rIns="91440" bIns="45720" rtlCol="1">
            <a:noAutofit/>
          </a:bodyPr>
          <a:lst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lt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lt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lt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9pPr>
          </a:lstStyle>
          <a:p>
            <a:pPr marL="0" indent="0" algn="ctr" rtl="0">
              <a:lnSpc>
                <a:spcPct val="100000"/>
              </a:lnSpc>
              <a:buNone/>
            </a:pPr>
            <a:r>
              <a:rPr lang="en-US" sz="3600" b="1" dirty="0">
                <a:solidFill>
                  <a:srgbClr val="002060"/>
                </a:solidFill>
                <a:effectLst>
                  <a:glow rad="63500">
                    <a:schemeClr val="accent1">
                      <a:satMod val="175000"/>
                      <a:alpha val="40000"/>
                    </a:schemeClr>
                  </a:glow>
                </a:effectLst>
                <a:latin typeface="Arabic Typesetting" panose="03020402040406030203" pitchFamily="66" charset="-78"/>
                <a:cs typeface="Arabic Typesetting" panose="03020402040406030203" pitchFamily="66" charset="-78"/>
              </a:rPr>
              <a:t>model </a:t>
            </a:r>
          </a:p>
        </p:txBody>
      </p:sp>
    </p:spTree>
    <p:extLst>
      <p:ext uri="{BB962C8B-B14F-4D97-AF65-F5344CB8AC3E}">
        <p14:creationId xmlns:p14="http://schemas.microsoft.com/office/powerpoint/2010/main" val="19322397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38000"/>
            <a:lum/>
          </a:blip>
          <a:srcRect/>
          <a:stretch>
            <a:fillRect t="-17000" b="-17000"/>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354842" y="436728"/>
            <a:ext cx="11668836" cy="724917"/>
          </a:xfrm>
        </p:spPr>
        <p:txBody>
          <a:bodyPr>
            <a:noAutofit/>
          </a:bodyPr>
          <a:lstStyle/>
          <a:p>
            <a:pPr algn="l" rtl="0">
              <a:lnSpc>
                <a:spcPct val="100000"/>
              </a:lnSpc>
              <a:buFont typeface="Wingdings" panose="05000000000000000000" pitchFamily="2" charset="2"/>
              <a:buChar char="Ø"/>
            </a:pPr>
            <a:r>
              <a:rPr lang="en-US" sz="4000" b="1" dirty="0">
                <a:effectLst>
                  <a:glow rad="63500">
                    <a:schemeClr val="accent1">
                      <a:satMod val="175000"/>
                      <a:alpha val="40000"/>
                    </a:schemeClr>
                  </a:glow>
                </a:effectLst>
                <a:latin typeface="Arabic Typesetting" panose="03020402040406030203" pitchFamily="66" charset="-78"/>
                <a:cs typeface="Arabic Typesetting" panose="03020402040406030203" pitchFamily="66" charset="-78"/>
              </a:rPr>
              <a:t> Systematic functional grammar prefers to talk about</a:t>
            </a:r>
          </a:p>
          <a:p>
            <a:pPr marL="0" indent="0" algn="l" rtl="0">
              <a:lnSpc>
                <a:spcPct val="100000"/>
              </a:lnSpc>
              <a:buNone/>
            </a:pPr>
            <a:endParaRPr lang="en-US" sz="4000" b="1" dirty="0">
              <a:effectLst>
                <a:glow rad="63500">
                  <a:schemeClr val="accent1">
                    <a:satMod val="175000"/>
                    <a:alpha val="40000"/>
                  </a:schemeClr>
                </a:glow>
              </a:effectLst>
              <a:latin typeface="Arabic Typesetting" panose="03020402040406030203" pitchFamily="66" charset="-78"/>
              <a:cs typeface="Arabic Typesetting" panose="03020402040406030203" pitchFamily="66" charset="-78"/>
            </a:endParaRPr>
          </a:p>
          <a:p>
            <a:pPr marL="0" indent="0" algn="l" rtl="0">
              <a:lnSpc>
                <a:spcPct val="100000"/>
              </a:lnSpc>
              <a:buNone/>
            </a:pPr>
            <a:endParaRPr lang="en-US" sz="1400" b="1" dirty="0">
              <a:effectLst>
                <a:glow rad="63500">
                  <a:schemeClr val="accent1">
                    <a:satMod val="175000"/>
                    <a:alpha val="40000"/>
                  </a:schemeClr>
                </a:glow>
              </a:effectLst>
              <a:latin typeface="Arabic Typesetting" panose="03020402040406030203" pitchFamily="66" charset="-78"/>
              <a:cs typeface="Arabic Typesetting" panose="03020402040406030203" pitchFamily="66" charset="-78"/>
            </a:endParaRPr>
          </a:p>
          <a:p>
            <a:pPr marL="0" indent="0" algn="l" rtl="0">
              <a:lnSpc>
                <a:spcPct val="100000"/>
              </a:lnSpc>
              <a:buNone/>
            </a:pPr>
            <a:endParaRPr lang="en-US" sz="4000" b="1" dirty="0">
              <a:effectLst>
                <a:glow rad="63500">
                  <a:schemeClr val="accent1">
                    <a:satMod val="175000"/>
                    <a:alpha val="40000"/>
                  </a:schemeClr>
                </a:glow>
              </a:effectLst>
              <a:latin typeface="Arabic Typesetting" panose="03020402040406030203" pitchFamily="66" charset="-78"/>
              <a:cs typeface="Arabic Typesetting" panose="03020402040406030203" pitchFamily="66" charset="-78"/>
            </a:endParaRPr>
          </a:p>
        </p:txBody>
      </p:sp>
      <p:sp>
        <p:nvSpPr>
          <p:cNvPr id="5" name="Subtitle 2"/>
          <p:cNvSpPr txBox="1">
            <a:spLocks/>
          </p:cNvSpPr>
          <p:nvPr/>
        </p:nvSpPr>
        <p:spPr>
          <a:xfrm>
            <a:off x="8570800" y="573906"/>
            <a:ext cx="3220868" cy="465929"/>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prst="convex"/>
          </a:sp3d>
        </p:spPr>
        <p:style>
          <a:lnRef idx="0">
            <a:schemeClr val="accent3"/>
          </a:lnRef>
          <a:fillRef idx="3">
            <a:schemeClr val="accent3"/>
          </a:fillRef>
          <a:effectRef idx="3">
            <a:schemeClr val="accent3"/>
          </a:effectRef>
          <a:fontRef idx="minor">
            <a:schemeClr val="lt1"/>
          </a:fontRef>
        </p:style>
        <p:txBody>
          <a:bodyPr vert="horz" lIns="91440" tIns="45720" rIns="91440" bIns="45720" rtlCol="1">
            <a:noAutofit/>
          </a:bodyPr>
          <a:lst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lt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lt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lt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9pPr>
          </a:lstStyle>
          <a:p>
            <a:pPr marL="0" indent="0" algn="ctr" rtl="0">
              <a:lnSpc>
                <a:spcPct val="100000"/>
              </a:lnSpc>
              <a:buNone/>
            </a:pPr>
            <a:r>
              <a:rPr lang="en-US" sz="3200" b="1" dirty="0">
                <a:solidFill>
                  <a:srgbClr val="002060"/>
                </a:solidFill>
                <a:effectLst>
                  <a:glow rad="63500">
                    <a:schemeClr val="accent1">
                      <a:satMod val="175000"/>
                      <a:alpha val="40000"/>
                    </a:schemeClr>
                  </a:glow>
                </a:effectLst>
                <a:latin typeface="Arabic Typesetting" panose="03020402040406030203" pitchFamily="66" charset="-78"/>
                <a:cs typeface="Arabic Typesetting" panose="03020402040406030203" pitchFamily="66" charset="-78"/>
              </a:rPr>
              <a:t>Lexico -  grammar </a:t>
            </a:r>
            <a:endParaRPr lang="en-US" sz="3200" b="1" dirty="0">
              <a:solidFill>
                <a:schemeClr val="tx1"/>
              </a:solidFill>
              <a:latin typeface="Arabic Typesetting" panose="03020402040406030203" pitchFamily="66" charset="-78"/>
              <a:cs typeface="Arabic Typesetting" panose="03020402040406030203" pitchFamily="66" charset="-78"/>
            </a:endParaRPr>
          </a:p>
        </p:txBody>
      </p:sp>
      <p:sp>
        <p:nvSpPr>
          <p:cNvPr id="6" name="Subtitle 2"/>
          <p:cNvSpPr txBox="1">
            <a:spLocks/>
          </p:cNvSpPr>
          <p:nvPr/>
        </p:nvSpPr>
        <p:spPr>
          <a:xfrm>
            <a:off x="8300842" y="1427192"/>
            <a:ext cx="1549324" cy="439261"/>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prst="convex"/>
          </a:sp3d>
        </p:spPr>
        <p:style>
          <a:lnRef idx="0">
            <a:schemeClr val="accent3"/>
          </a:lnRef>
          <a:fillRef idx="3">
            <a:schemeClr val="accent3"/>
          </a:fillRef>
          <a:effectRef idx="3">
            <a:schemeClr val="accent3"/>
          </a:effectRef>
          <a:fontRef idx="minor">
            <a:schemeClr val="lt1"/>
          </a:fontRef>
        </p:style>
        <p:txBody>
          <a:bodyPr vert="horz" lIns="91440" tIns="45720" rIns="91440" bIns="45720" rtlCol="1">
            <a:noAutofit/>
          </a:bodyPr>
          <a:lst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lt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lt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lt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9pPr>
          </a:lstStyle>
          <a:p>
            <a:pPr marL="0" indent="0" algn="ctr" rtl="0">
              <a:lnSpc>
                <a:spcPct val="100000"/>
              </a:lnSpc>
              <a:buNone/>
            </a:pPr>
            <a:r>
              <a:rPr lang="en-US" sz="3200" b="1" dirty="0">
                <a:solidFill>
                  <a:srgbClr val="002060"/>
                </a:solidFill>
                <a:effectLst>
                  <a:glow rad="63500">
                    <a:schemeClr val="accent1">
                      <a:satMod val="175000"/>
                      <a:alpha val="40000"/>
                    </a:schemeClr>
                  </a:glow>
                </a:effectLst>
                <a:latin typeface="Arabic Typesetting" panose="03020402040406030203" pitchFamily="66" charset="-78"/>
                <a:cs typeface="Arabic Typesetting" panose="03020402040406030203" pitchFamily="66" charset="-78"/>
              </a:rPr>
              <a:t>vocabulary</a:t>
            </a:r>
          </a:p>
        </p:txBody>
      </p:sp>
      <p:sp>
        <p:nvSpPr>
          <p:cNvPr id="7" name="Subtitle 2"/>
          <p:cNvSpPr txBox="1">
            <a:spLocks/>
          </p:cNvSpPr>
          <p:nvPr/>
        </p:nvSpPr>
        <p:spPr>
          <a:xfrm>
            <a:off x="10065224" y="1400524"/>
            <a:ext cx="1549324" cy="465929"/>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prst="convex"/>
          </a:sp3d>
        </p:spPr>
        <p:style>
          <a:lnRef idx="0">
            <a:schemeClr val="accent3"/>
          </a:lnRef>
          <a:fillRef idx="3">
            <a:schemeClr val="accent3"/>
          </a:fillRef>
          <a:effectRef idx="3">
            <a:schemeClr val="accent3"/>
          </a:effectRef>
          <a:fontRef idx="minor">
            <a:schemeClr val="lt1"/>
          </a:fontRef>
        </p:style>
        <p:txBody>
          <a:bodyPr vert="horz" lIns="91440" tIns="45720" rIns="91440" bIns="45720" rtlCol="1">
            <a:noAutofit/>
          </a:bodyPr>
          <a:lst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lt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lt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lt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9pPr>
          </a:lstStyle>
          <a:p>
            <a:pPr marL="0" indent="0" algn="ctr" rtl="0">
              <a:lnSpc>
                <a:spcPct val="100000"/>
              </a:lnSpc>
              <a:buNone/>
            </a:pPr>
            <a:r>
              <a:rPr lang="en-US" sz="3200" b="1" dirty="0">
                <a:solidFill>
                  <a:srgbClr val="002060"/>
                </a:solidFill>
                <a:effectLst>
                  <a:glow rad="63500">
                    <a:schemeClr val="accent1">
                      <a:satMod val="175000"/>
                      <a:alpha val="40000"/>
                    </a:schemeClr>
                  </a:glow>
                </a:effectLst>
                <a:latin typeface="Arabic Typesetting" panose="03020402040406030203" pitchFamily="66" charset="-78"/>
                <a:cs typeface="Arabic Typesetting" panose="03020402040406030203" pitchFamily="66" charset="-78"/>
              </a:rPr>
              <a:t>grammar</a:t>
            </a:r>
          </a:p>
        </p:txBody>
      </p:sp>
      <p:cxnSp>
        <p:nvCxnSpPr>
          <p:cNvPr id="11" name="Straight Arrow Connector 10"/>
          <p:cNvCxnSpPr/>
          <p:nvPr/>
        </p:nvCxnSpPr>
        <p:spPr>
          <a:xfrm>
            <a:off x="4320797" y="1947135"/>
            <a:ext cx="2" cy="354588"/>
          </a:xfrm>
          <a:prstGeom prst="straightConnector1">
            <a:avLst/>
          </a:prstGeom>
          <a:ln w="38100">
            <a:tailEnd type="triangle"/>
          </a:ln>
        </p:spPr>
        <p:style>
          <a:lnRef idx="3">
            <a:schemeClr val="dk1"/>
          </a:lnRef>
          <a:fillRef idx="0">
            <a:schemeClr val="dk1"/>
          </a:fillRef>
          <a:effectRef idx="2">
            <a:schemeClr val="dk1"/>
          </a:effectRef>
          <a:fontRef idx="minor">
            <a:schemeClr val="tx1"/>
          </a:fontRef>
        </p:style>
      </p:cxnSp>
      <p:cxnSp>
        <p:nvCxnSpPr>
          <p:cNvPr id="13" name="Straight Arrow Connector 12"/>
          <p:cNvCxnSpPr/>
          <p:nvPr/>
        </p:nvCxnSpPr>
        <p:spPr>
          <a:xfrm>
            <a:off x="10044239" y="1042394"/>
            <a:ext cx="394065" cy="331267"/>
          </a:xfrm>
          <a:prstGeom prst="straightConnector1">
            <a:avLst/>
          </a:prstGeom>
          <a:ln w="38100">
            <a:tailEnd type="triangle"/>
          </a:ln>
        </p:spPr>
        <p:style>
          <a:lnRef idx="3">
            <a:schemeClr val="dk1"/>
          </a:lnRef>
          <a:fillRef idx="0">
            <a:schemeClr val="dk1"/>
          </a:fillRef>
          <a:effectRef idx="2">
            <a:schemeClr val="dk1"/>
          </a:effectRef>
          <a:fontRef idx="minor">
            <a:schemeClr val="tx1"/>
          </a:fontRef>
        </p:style>
      </p:cxnSp>
      <p:cxnSp>
        <p:nvCxnSpPr>
          <p:cNvPr id="25" name="Straight Arrow Connector 24"/>
          <p:cNvCxnSpPr/>
          <p:nvPr/>
        </p:nvCxnSpPr>
        <p:spPr>
          <a:xfrm flipH="1">
            <a:off x="9453073" y="1036725"/>
            <a:ext cx="304561" cy="383504"/>
          </a:xfrm>
          <a:prstGeom prst="straightConnector1">
            <a:avLst/>
          </a:prstGeom>
          <a:ln w="38100">
            <a:tailEnd type="triangle"/>
          </a:ln>
        </p:spPr>
        <p:style>
          <a:lnRef idx="3">
            <a:schemeClr val="dk1"/>
          </a:lnRef>
          <a:fillRef idx="0">
            <a:schemeClr val="dk1"/>
          </a:fillRef>
          <a:effectRef idx="2">
            <a:schemeClr val="dk1"/>
          </a:effectRef>
          <a:fontRef idx="minor">
            <a:schemeClr val="tx1"/>
          </a:fontRef>
        </p:style>
      </p:cxnSp>
      <p:sp>
        <p:nvSpPr>
          <p:cNvPr id="18" name="Rectangle 17"/>
          <p:cNvSpPr/>
          <p:nvPr/>
        </p:nvSpPr>
        <p:spPr>
          <a:xfrm>
            <a:off x="1067086" y="1368440"/>
            <a:ext cx="6441743" cy="5240311"/>
          </a:xfrm>
          <a:prstGeom prst="rect">
            <a:avLst/>
          </a:prstGeom>
          <a:noFill/>
          <a:ln w="38100">
            <a:solidFill>
              <a:schemeClr val="accent1">
                <a:lumMod val="60000"/>
                <a:lumOff val="40000"/>
              </a:schemeClr>
            </a:solidFill>
          </a:ln>
          <a:effectLst>
            <a:glow rad="101600">
              <a:schemeClr val="accent1">
                <a:satMod val="175000"/>
                <a:alpha val="40000"/>
              </a:schemeClr>
            </a:glow>
            <a:outerShdw blurRad="50800" dist="38100" dir="16200000" rotWithShape="0">
              <a:prstClr val="black">
                <a:alpha val="40000"/>
              </a:prstClr>
            </a:outerShdw>
          </a:effectLst>
          <a:scene3d>
            <a:camera prst="orthographicFront"/>
            <a:lightRig rig="threePt" dir="t"/>
          </a:scene3d>
          <a:sp3d>
            <a:bevelT prst="relaxedInset"/>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
        <p:nvSpPr>
          <p:cNvPr id="21" name="Content Placeholder 2"/>
          <p:cNvSpPr txBox="1">
            <a:spLocks/>
          </p:cNvSpPr>
          <p:nvPr/>
        </p:nvSpPr>
        <p:spPr>
          <a:xfrm>
            <a:off x="2120646" y="1502840"/>
            <a:ext cx="4444254" cy="604175"/>
          </a:xfrm>
          <a:prstGeom prst="rect">
            <a:avLst/>
          </a:prstGeom>
        </p:spPr>
        <p:txBody>
          <a:bodyPr vert="horz" lIns="91440" tIns="45720" rIns="91440" bIns="45720" rtlCol="1">
            <a:noAutofit/>
          </a:bodyPr>
          <a:lst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rtl="0">
              <a:lnSpc>
                <a:spcPct val="100000"/>
              </a:lnSpc>
              <a:buNone/>
            </a:pPr>
            <a:r>
              <a:rPr lang="en-US" sz="3600" b="1" dirty="0">
                <a:solidFill>
                  <a:srgbClr val="002060"/>
                </a:solidFill>
                <a:effectLst>
                  <a:glow rad="63500">
                    <a:schemeClr val="accent1">
                      <a:satMod val="175000"/>
                      <a:alpha val="40000"/>
                    </a:schemeClr>
                  </a:glow>
                </a:effectLst>
                <a:latin typeface="Arabic Typesetting" panose="03020402040406030203" pitchFamily="66" charset="-78"/>
                <a:cs typeface="Arabic Typesetting" panose="03020402040406030203" pitchFamily="66" charset="-78"/>
              </a:rPr>
              <a:t>Socio-cultural environment</a:t>
            </a:r>
          </a:p>
        </p:txBody>
      </p:sp>
      <p:sp>
        <p:nvSpPr>
          <p:cNvPr id="26" name="Content Placeholder 2"/>
          <p:cNvSpPr txBox="1">
            <a:spLocks/>
          </p:cNvSpPr>
          <p:nvPr/>
        </p:nvSpPr>
        <p:spPr>
          <a:xfrm>
            <a:off x="2065830" y="2168601"/>
            <a:ext cx="4444254" cy="604175"/>
          </a:xfrm>
          <a:prstGeom prst="rect">
            <a:avLst/>
          </a:prstGeom>
        </p:spPr>
        <p:txBody>
          <a:bodyPr vert="horz" lIns="91440" tIns="45720" rIns="91440" bIns="45720" rtlCol="1">
            <a:noAutofit/>
          </a:bodyPr>
          <a:lst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rtl="0">
              <a:lnSpc>
                <a:spcPct val="100000"/>
              </a:lnSpc>
              <a:buNone/>
            </a:pPr>
            <a:r>
              <a:rPr lang="en-US" sz="3600" b="1" dirty="0">
                <a:solidFill>
                  <a:srgbClr val="002060"/>
                </a:solidFill>
                <a:effectLst>
                  <a:glow rad="63500">
                    <a:schemeClr val="accent1">
                      <a:satMod val="175000"/>
                      <a:alpha val="40000"/>
                    </a:schemeClr>
                  </a:glow>
                </a:effectLst>
                <a:latin typeface="Arabic Typesetting" panose="03020402040406030203" pitchFamily="66" charset="-78"/>
                <a:cs typeface="Arabic Typesetting" panose="03020402040406030203" pitchFamily="66" charset="-78"/>
              </a:rPr>
              <a:t>Genre</a:t>
            </a:r>
          </a:p>
        </p:txBody>
      </p:sp>
      <p:sp>
        <p:nvSpPr>
          <p:cNvPr id="27" name="Content Placeholder 2"/>
          <p:cNvSpPr txBox="1">
            <a:spLocks/>
          </p:cNvSpPr>
          <p:nvPr/>
        </p:nvSpPr>
        <p:spPr>
          <a:xfrm>
            <a:off x="1995736" y="2877192"/>
            <a:ext cx="4604062" cy="1208296"/>
          </a:xfrm>
          <a:prstGeom prst="rect">
            <a:avLst/>
          </a:prstGeom>
        </p:spPr>
        <p:txBody>
          <a:bodyPr vert="horz" lIns="91440" tIns="45720" rIns="91440" bIns="45720" rtlCol="1">
            <a:noAutofit/>
          </a:bodyPr>
          <a:lst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rtl="0">
              <a:lnSpc>
                <a:spcPct val="100000"/>
              </a:lnSpc>
              <a:spcBef>
                <a:spcPts val="0"/>
              </a:spcBef>
              <a:buNone/>
            </a:pPr>
            <a:r>
              <a:rPr lang="en-US" sz="3600" b="1" dirty="0">
                <a:solidFill>
                  <a:srgbClr val="002060"/>
                </a:solidFill>
                <a:effectLst>
                  <a:glow rad="63500">
                    <a:schemeClr val="accent1">
                      <a:satMod val="175000"/>
                      <a:alpha val="40000"/>
                    </a:schemeClr>
                  </a:glow>
                </a:effectLst>
                <a:latin typeface="Arabic Typesetting" panose="03020402040406030203" pitchFamily="66" charset="-78"/>
                <a:cs typeface="Arabic Typesetting" panose="03020402040406030203" pitchFamily="66" charset="-78"/>
              </a:rPr>
              <a:t>Register</a:t>
            </a:r>
          </a:p>
          <a:p>
            <a:pPr marL="0" indent="0" algn="ctr" rtl="0">
              <a:lnSpc>
                <a:spcPct val="100000"/>
              </a:lnSpc>
              <a:spcBef>
                <a:spcPts val="0"/>
              </a:spcBef>
              <a:buNone/>
            </a:pPr>
            <a:r>
              <a:rPr lang="en-US" sz="3600" b="1" dirty="0">
                <a:solidFill>
                  <a:srgbClr val="002060"/>
                </a:solidFill>
                <a:effectLst>
                  <a:glow rad="63500">
                    <a:schemeClr val="accent1">
                      <a:satMod val="175000"/>
                      <a:alpha val="40000"/>
                    </a:schemeClr>
                  </a:glow>
                </a:effectLst>
                <a:latin typeface="Arabic Typesetting" panose="03020402040406030203" pitchFamily="66" charset="-78"/>
                <a:cs typeface="Arabic Typesetting" panose="03020402040406030203" pitchFamily="66" charset="-78"/>
              </a:rPr>
              <a:t>(Field, tenor, and mode)</a:t>
            </a:r>
          </a:p>
        </p:txBody>
      </p:sp>
      <p:sp>
        <p:nvSpPr>
          <p:cNvPr id="28" name="Content Placeholder 2"/>
          <p:cNvSpPr txBox="1">
            <a:spLocks/>
          </p:cNvSpPr>
          <p:nvPr/>
        </p:nvSpPr>
        <p:spPr>
          <a:xfrm>
            <a:off x="1880054" y="4077849"/>
            <a:ext cx="5218916" cy="1208296"/>
          </a:xfrm>
          <a:prstGeom prst="rect">
            <a:avLst/>
          </a:prstGeom>
        </p:spPr>
        <p:txBody>
          <a:bodyPr vert="horz" lIns="91440" tIns="45720" rIns="91440" bIns="45720" rtlCol="1">
            <a:noAutofit/>
          </a:bodyPr>
          <a:lst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rtl="0">
              <a:lnSpc>
                <a:spcPct val="100000"/>
              </a:lnSpc>
              <a:spcBef>
                <a:spcPts val="0"/>
              </a:spcBef>
              <a:buNone/>
            </a:pPr>
            <a:r>
              <a:rPr lang="en-US" sz="3600" b="1" dirty="0">
                <a:solidFill>
                  <a:srgbClr val="002060"/>
                </a:solidFill>
                <a:effectLst>
                  <a:glow rad="63500">
                    <a:schemeClr val="accent1">
                      <a:satMod val="175000"/>
                      <a:alpha val="40000"/>
                    </a:schemeClr>
                  </a:glow>
                </a:effectLst>
                <a:latin typeface="Arabic Typesetting" panose="03020402040406030203" pitchFamily="66" charset="-78"/>
                <a:cs typeface="Arabic Typesetting" panose="03020402040406030203" pitchFamily="66" charset="-78"/>
              </a:rPr>
              <a:t>Discourse semantics</a:t>
            </a:r>
          </a:p>
          <a:p>
            <a:pPr marL="0" indent="0" algn="ctr" rtl="0">
              <a:lnSpc>
                <a:spcPct val="100000"/>
              </a:lnSpc>
              <a:spcBef>
                <a:spcPts val="0"/>
              </a:spcBef>
              <a:buNone/>
            </a:pPr>
            <a:r>
              <a:rPr lang="en-US" sz="3600" b="1" dirty="0">
                <a:solidFill>
                  <a:srgbClr val="002060"/>
                </a:solidFill>
                <a:effectLst>
                  <a:glow rad="63500">
                    <a:schemeClr val="accent1">
                      <a:satMod val="175000"/>
                      <a:alpha val="40000"/>
                    </a:schemeClr>
                  </a:glow>
                </a:effectLst>
                <a:latin typeface="Arabic Typesetting" panose="03020402040406030203" pitchFamily="66" charset="-78"/>
                <a:cs typeface="Arabic Typesetting" panose="03020402040406030203" pitchFamily="66" charset="-78"/>
              </a:rPr>
              <a:t>(Ideational, interpersonal and textual)</a:t>
            </a:r>
          </a:p>
        </p:txBody>
      </p:sp>
      <p:sp>
        <p:nvSpPr>
          <p:cNvPr id="29" name="Content Placeholder 2"/>
          <p:cNvSpPr txBox="1">
            <a:spLocks/>
          </p:cNvSpPr>
          <p:nvPr/>
        </p:nvSpPr>
        <p:spPr>
          <a:xfrm>
            <a:off x="1119184" y="5360515"/>
            <a:ext cx="6380745" cy="1208296"/>
          </a:xfrm>
          <a:prstGeom prst="rect">
            <a:avLst/>
          </a:prstGeom>
        </p:spPr>
        <p:txBody>
          <a:bodyPr vert="horz" lIns="91440" tIns="45720" rIns="91440" bIns="45720" rtlCol="1">
            <a:noAutofit/>
          </a:bodyPr>
          <a:lst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rtl="0">
              <a:lnSpc>
                <a:spcPct val="100000"/>
              </a:lnSpc>
              <a:spcBef>
                <a:spcPts val="0"/>
              </a:spcBef>
              <a:buNone/>
            </a:pPr>
            <a:r>
              <a:rPr lang="en-US" sz="3600" b="1" dirty="0">
                <a:solidFill>
                  <a:srgbClr val="002060"/>
                </a:solidFill>
                <a:effectLst>
                  <a:glow rad="63500">
                    <a:schemeClr val="accent1">
                      <a:satMod val="175000"/>
                      <a:alpha val="40000"/>
                    </a:schemeClr>
                  </a:glow>
                </a:effectLst>
                <a:latin typeface="Arabic Typesetting" panose="03020402040406030203" pitchFamily="66" charset="-78"/>
                <a:cs typeface="Arabic Typesetting" panose="03020402040406030203" pitchFamily="66" charset="-78"/>
              </a:rPr>
              <a:t>Lexiogrammar </a:t>
            </a:r>
          </a:p>
          <a:p>
            <a:pPr marL="0" indent="0" algn="ctr" rtl="0">
              <a:lnSpc>
                <a:spcPct val="100000"/>
              </a:lnSpc>
              <a:spcBef>
                <a:spcPts val="0"/>
              </a:spcBef>
              <a:buNone/>
            </a:pPr>
            <a:r>
              <a:rPr lang="en-US" sz="3600" b="1" dirty="0">
                <a:solidFill>
                  <a:srgbClr val="002060"/>
                </a:solidFill>
                <a:effectLst>
                  <a:glow rad="63500">
                    <a:schemeClr val="accent1">
                      <a:satMod val="175000"/>
                      <a:alpha val="40000"/>
                    </a:schemeClr>
                  </a:glow>
                </a:effectLst>
                <a:latin typeface="Arabic Typesetting" panose="03020402040406030203" pitchFamily="66" charset="-78"/>
                <a:cs typeface="Arabic Typesetting" panose="03020402040406030203" pitchFamily="66" charset="-78"/>
              </a:rPr>
              <a:t>(Transivity, modality, theme-rhyme/cohesion)</a:t>
            </a:r>
          </a:p>
        </p:txBody>
      </p:sp>
      <p:cxnSp>
        <p:nvCxnSpPr>
          <p:cNvPr id="30" name="Straight Arrow Connector 29"/>
          <p:cNvCxnSpPr/>
          <p:nvPr/>
        </p:nvCxnSpPr>
        <p:spPr>
          <a:xfrm>
            <a:off x="4320797" y="2647690"/>
            <a:ext cx="2" cy="354588"/>
          </a:xfrm>
          <a:prstGeom prst="straightConnector1">
            <a:avLst/>
          </a:prstGeom>
          <a:ln w="38100">
            <a:tailEnd type="triangle"/>
          </a:ln>
        </p:spPr>
        <p:style>
          <a:lnRef idx="3">
            <a:schemeClr val="dk1"/>
          </a:lnRef>
          <a:fillRef idx="0">
            <a:schemeClr val="dk1"/>
          </a:fillRef>
          <a:effectRef idx="2">
            <a:schemeClr val="dk1"/>
          </a:effectRef>
          <a:fontRef idx="minor">
            <a:schemeClr val="tx1"/>
          </a:fontRef>
        </p:style>
      </p:cxnSp>
      <p:cxnSp>
        <p:nvCxnSpPr>
          <p:cNvPr id="31" name="Straight Arrow Connector 30"/>
          <p:cNvCxnSpPr/>
          <p:nvPr/>
        </p:nvCxnSpPr>
        <p:spPr>
          <a:xfrm>
            <a:off x="4309557" y="3871054"/>
            <a:ext cx="2" cy="354588"/>
          </a:xfrm>
          <a:prstGeom prst="straightConnector1">
            <a:avLst/>
          </a:prstGeom>
          <a:ln w="38100">
            <a:tailEnd type="triangle"/>
          </a:ln>
        </p:spPr>
        <p:style>
          <a:lnRef idx="3">
            <a:schemeClr val="dk1"/>
          </a:lnRef>
          <a:fillRef idx="0">
            <a:schemeClr val="dk1"/>
          </a:fillRef>
          <a:effectRef idx="2">
            <a:schemeClr val="dk1"/>
          </a:effectRef>
          <a:fontRef idx="minor">
            <a:schemeClr val="tx1"/>
          </a:fontRef>
        </p:style>
      </p:cxnSp>
      <p:cxnSp>
        <p:nvCxnSpPr>
          <p:cNvPr id="32" name="Straight Arrow Connector 31"/>
          <p:cNvCxnSpPr/>
          <p:nvPr/>
        </p:nvCxnSpPr>
        <p:spPr>
          <a:xfrm>
            <a:off x="4309557" y="5138352"/>
            <a:ext cx="2" cy="354588"/>
          </a:xfrm>
          <a:prstGeom prst="straightConnector1">
            <a:avLst/>
          </a:prstGeom>
          <a:ln w="38100">
            <a:tailEnd type="triangle"/>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13787692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43000"/>
            <a:lum/>
          </a:blip>
          <a:srcRect/>
          <a:stretch>
            <a:fillRect t="-17000" b="-17000"/>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286602" y="556347"/>
            <a:ext cx="11409528" cy="6346208"/>
          </a:xfrm>
        </p:spPr>
        <p:txBody>
          <a:bodyPr>
            <a:noAutofit/>
          </a:bodyPr>
          <a:lstStyle/>
          <a:p>
            <a:pPr algn="l" rtl="0">
              <a:buClr>
                <a:srgbClr val="C00000"/>
              </a:buClr>
              <a:buSzPct val="75000"/>
              <a:buFont typeface="Wingdings" panose="05000000000000000000" pitchFamily="2" charset="2"/>
              <a:buChar char="Ø"/>
            </a:pPr>
            <a:r>
              <a:rPr lang="en-US" sz="4400" b="1" dirty="0">
                <a:effectLst>
                  <a:glow rad="63500">
                    <a:schemeClr val="accent1">
                      <a:satMod val="175000"/>
                      <a:alpha val="40000"/>
                    </a:schemeClr>
                  </a:glow>
                </a:effectLst>
                <a:latin typeface="Arabic Typesetting" panose="03020402040406030203" pitchFamily="66" charset="-78"/>
                <a:cs typeface="Arabic Typesetting" panose="03020402040406030203" pitchFamily="66" charset="-78"/>
              </a:rPr>
              <a:t> Julian house model of translation quality assessment. </a:t>
            </a:r>
          </a:p>
          <a:p>
            <a:pPr marL="0" indent="0" algn="l" rtl="0">
              <a:buNone/>
            </a:pPr>
            <a:endParaRPr lang="en-US" sz="4400" b="1" dirty="0">
              <a:effectLst>
                <a:glow rad="63500">
                  <a:schemeClr val="accent1">
                    <a:satMod val="175000"/>
                    <a:alpha val="40000"/>
                  </a:schemeClr>
                </a:glow>
              </a:effectLst>
              <a:latin typeface="Arabic Typesetting" panose="03020402040406030203" pitchFamily="66" charset="-78"/>
              <a:cs typeface="Arabic Typesetting" panose="03020402040406030203" pitchFamily="66" charset="-78"/>
            </a:endParaRPr>
          </a:p>
          <a:p>
            <a:pPr marL="0" indent="0" algn="l" rtl="0">
              <a:buNone/>
            </a:pPr>
            <a:endParaRPr lang="en-US" sz="1600" b="1" dirty="0">
              <a:effectLst>
                <a:glow rad="63500">
                  <a:schemeClr val="accent1">
                    <a:satMod val="175000"/>
                    <a:alpha val="40000"/>
                  </a:schemeClr>
                </a:glow>
              </a:effectLst>
              <a:latin typeface="Arabic Typesetting" panose="03020402040406030203" pitchFamily="66" charset="-78"/>
              <a:cs typeface="Arabic Typesetting" panose="03020402040406030203" pitchFamily="66" charset="-78"/>
            </a:endParaRPr>
          </a:p>
          <a:p>
            <a:pPr algn="l" rtl="0">
              <a:buClr>
                <a:srgbClr val="C00000"/>
              </a:buClr>
              <a:buSzPct val="75000"/>
              <a:buFont typeface="Wingdings" panose="05000000000000000000" pitchFamily="2" charset="2"/>
              <a:buChar char="Ø"/>
            </a:pPr>
            <a:r>
              <a:rPr lang="en-US" sz="4400" b="1" dirty="0">
                <a:effectLst>
                  <a:glow rad="63500">
                    <a:schemeClr val="accent1">
                      <a:satMod val="175000"/>
                      <a:alpha val="40000"/>
                    </a:schemeClr>
                  </a:glow>
                </a:effectLst>
                <a:latin typeface="Arabic Typesetting" panose="03020402040406030203" pitchFamily="66" charset="-78"/>
                <a:cs typeface="Arabic Typesetting" panose="03020402040406030203" pitchFamily="66" charset="-78"/>
              </a:rPr>
              <a:t> Text and context of situation are separated, but interact with each  </a:t>
            </a:r>
          </a:p>
          <a:p>
            <a:pPr marL="0" indent="0" algn="l" rtl="0">
              <a:buClr>
                <a:srgbClr val="C00000"/>
              </a:buClr>
              <a:buSzPct val="75000"/>
              <a:buNone/>
            </a:pPr>
            <a:r>
              <a:rPr lang="en-US" sz="4400" b="1" dirty="0">
                <a:effectLst>
                  <a:glow rad="63500">
                    <a:schemeClr val="accent1">
                      <a:satMod val="175000"/>
                      <a:alpha val="40000"/>
                    </a:schemeClr>
                  </a:glow>
                </a:effectLst>
                <a:latin typeface="Arabic Typesetting" panose="03020402040406030203" pitchFamily="66" charset="-78"/>
                <a:cs typeface="Arabic Typesetting" panose="03020402040406030203" pitchFamily="66" charset="-78"/>
              </a:rPr>
              <a:t>    other through an inextricable connection between the social  </a:t>
            </a:r>
          </a:p>
          <a:p>
            <a:pPr marL="0" indent="0" algn="l" rtl="0">
              <a:buClr>
                <a:srgbClr val="C00000"/>
              </a:buClr>
              <a:buSzPct val="75000"/>
              <a:buNone/>
            </a:pPr>
            <a:r>
              <a:rPr lang="en-US" sz="4400" b="1" dirty="0">
                <a:effectLst>
                  <a:glow rad="63500">
                    <a:schemeClr val="accent1">
                      <a:satMod val="175000"/>
                      <a:alpha val="40000"/>
                    </a:schemeClr>
                  </a:glow>
                </a:effectLst>
                <a:latin typeface="Arabic Typesetting" panose="03020402040406030203" pitchFamily="66" charset="-78"/>
                <a:cs typeface="Arabic Typesetting" panose="03020402040406030203" pitchFamily="66" charset="-78"/>
              </a:rPr>
              <a:t>    environment and the function organization of language. </a:t>
            </a:r>
          </a:p>
          <a:p>
            <a:pPr algn="l" rtl="0">
              <a:buClr>
                <a:srgbClr val="C00000"/>
              </a:buClr>
              <a:buSzPct val="75000"/>
              <a:buFont typeface="Wingdings" panose="05000000000000000000" pitchFamily="2" charset="2"/>
              <a:buChar char="Ø"/>
            </a:pPr>
            <a:r>
              <a:rPr lang="en-US" sz="4400" b="1" dirty="0">
                <a:effectLst>
                  <a:glow rad="63500">
                    <a:schemeClr val="accent1">
                      <a:satMod val="175000"/>
                      <a:alpha val="40000"/>
                    </a:schemeClr>
                  </a:glow>
                </a:effectLst>
                <a:latin typeface="Arabic Typesetting" panose="03020402040406030203" pitchFamily="66" charset="-78"/>
                <a:cs typeface="Arabic Typesetting" panose="03020402040406030203" pitchFamily="66" charset="-78"/>
              </a:rPr>
              <a:t> When we analyze an original text, compare it with its translation and </a:t>
            </a:r>
          </a:p>
          <a:p>
            <a:pPr marL="0" indent="0" algn="l" rtl="0">
              <a:buClr>
                <a:srgbClr val="C00000"/>
              </a:buClr>
              <a:buSzPct val="75000"/>
              <a:buNone/>
            </a:pPr>
            <a:r>
              <a:rPr lang="en-US" sz="4400" b="1" dirty="0">
                <a:effectLst>
                  <a:glow rad="63500">
                    <a:schemeClr val="accent1">
                      <a:satMod val="175000"/>
                      <a:alpha val="40000"/>
                    </a:schemeClr>
                  </a:glow>
                </a:effectLst>
                <a:latin typeface="Arabic Typesetting" panose="03020402040406030203" pitchFamily="66" charset="-78"/>
                <a:cs typeface="Arabic Typesetting" panose="03020402040406030203" pitchFamily="66" charset="-78"/>
              </a:rPr>
              <a:t>    establish the equivalence frame work guiding the translation, both  </a:t>
            </a:r>
          </a:p>
          <a:p>
            <a:pPr marL="0" indent="0" algn="l" rtl="0">
              <a:buClr>
                <a:srgbClr val="C00000"/>
              </a:buClr>
              <a:buSzPct val="75000"/>
              <a:buNone/>
            </a:pPr>
            <a:r>
              <a:rPr lang="en-US" sz="4400" b="1" dirty="0">
                <a:effectLst>
                  <a:glow rad="63500">
                    <a:schemeClr val="accent1">
                      <a:satMod val="175000"/>
                      <a:alpha val="40000"/>
                    </a:schemeClr>
                  </a:glow>
                </a:effectLst>
                <a:latin typeface="Arabic Typesetting" panose="03020402040406030203" pitchFamily="66" charset="-78"/>
                <a:cs typeface="Arabic Typesetting" panose="03020402040406030203" pitchFamily="66" charset="-78"/>
              </a:rPr>
              <a:t>    text must refer to particular situation surrounding.</a:t>
            </a:r>
          </a:p>
        </p:txBody>
      </p:sp>
      <p:sp>
        <p:nvSpPr>
          <p:cNvPr id="8" name="Subtitle 2"/>
          <p:cNvSpPr txBox="1">
            <a:spLocks/>
          </p:cNvSpPr>
          <p:nvPr/>
        </p:nvSpPr>
        <p:spPr>
          <a:xfrm>
            <a:off x="3014547" y="1369211"/>
            <a:ext cx="5254389" cy="663219"/>
          </a:xfrm>
          <a:prstGeom prst="rect">
            <a:avLst/>
          </a:prstGeom>
          <a:solidFill>
            <a:schemeClr val="accent1">
              <a:lumMod val="20000"/>
              <a:lumOff val="80000"/>
            </a:schemeClr>
          </a:solidFill>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0">
            <a:schemeClr val="accent3"/>
          </a:lnRef>
          <a:fillRef idx="3">
            <a:schemeClr val="accent3"/>
          </a:fillRef>
          <a:effectRef idx="3">
            <a:schemeClr val="accent3"/>
          </a:effectRef>
          <a:fontRef idx="minor">
            <a:schemeClr val="lt1"/>
          </a:fontRef>
        </p:style>
        <p:txBody>
          <a:bodyPr vert="horz" lIns="91440" tIns="45720" rIns="91440" bIns="45720" rtlCol="1">
            <a:noAutofit/>
          </a:bodyPr>
          <a:lst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lt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lt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lt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9pPr>
          </a:lstStyle>
          <a:p>
            <a:pPr marL="0" lvl="0" indent="0" algn="ctr" rtl="0">
              <a:lnSpc>
                <a:spcPct val="100000"/>
              </a:lnSpc>
              <a:spcBef>
                <a:spcPts val="600"/>
              </a:spcBef>
              <a:buNone/>
            </a:pPr>
            <a:r>
              <a:rPr lang="en-US" sz="4000" b="1">
                <a:solidFill>
                  <a:prstClr val="black"/>
                </a:solidFill>
                <a:effectLst>
                  <a:glow rad="63500">
                    <a:srgbClr val="5B9BD5">
                      <a:satMod val="175000"/>
                      <a:alpha val="40000"/>
                    </a:srgbClr>
                  </a:glow>
                </a:effectLst>
                <a:latin typeface="Arabic Typesetting" panose="03020402040406030203" pitchFamily="66" charset="-78"/>
                <a:cs typeface="Arabic Typesetting" panose="03020402040406030203" pitchFamily="66" charset="-78"/>
              </a:rPr>
              <a:t>comparative ST-TT analysis </a:t>
            </a:r>
          </a:p>
        </p:txBody>
      </p:sp>
    </p:spTree>
    <p:extLst>
      <p:ext uri="{BB962C8B-B14F-4D97-AF65-F5344CB8AC3E}">
        <p14:creationId xmlns:p14="http://schemas.microsoft.com/office/powerpoint/2010/main" val="410325316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893</TotalTime>
  <Words>826</Words>
  <Application>Microsoft Office PowerPoint</Application>
  <PresentationFormat>Widescreen</PresentationFormat>
  <Paragraphs>122</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         Presented by :  Amna H.Ali    MA Student 2018 . 2019 </vt:lpstr>
      <vt:lpstr>Linguistic investigation can no longer treat the sentence as the basic        unit since language does not occur in words or sentences, but in connective discourse.   Linguistics has moved towards the study of aspects of language beyond the sentence    through discourse analysis.   Language cannot be studied in isolation from    1- The communicative intentions    2- The context.   The discipline of Translation Studies has been influenced by this recent development in discourse analysis.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 (C)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Sight Translastion Consecutive Interpretation   Presented by :  Amna H.Ali    MA Student 2018 . 2019</dc:title>
  <dc:creator>MLS</dc:creator>
  <cp:lastModifiedBy>Unknown User</cp:lastModifiedBy>
  <cp:revision>86</cp:revision>
  <dcterms:created xsi:type="dcterms:W3CDTF">2018-11-17T20:18:28Z</dcterms:created>
  <dcterms:modified xsi:type="dcterms:W3CDTF">2019-03-13T20:16:45Z</dcterms:modified>
</cp:coreProperties>
</file>