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5"/>
  </p:notesMasterIdLst>
  <p:sldIdLst>
    <p:sldId id="268" r:id="rId2"/>
    <p:sldId id="256" r:id="rId3"/>
    <p:sldId id="257" r:id="rId4"/>
    <p:sldId id="258" r:id="rId5"/>
    <p:sldId id="279" r:id="rId6"/>
    <p:sldId id="259" r:id="rId7"/>
    <p:sldId id="273" r:id="rId8"/>
    <p:sldId id="274" r:id="rId9"/>
    <p:sldId id="275" r:id="rId10"/>
    <p:sldId id="276" r:id="rId11"/>
    <p:sldId id="278" r:id="rId12"/>
    <p:sldId id="277" r:id="rId13"/>
    <p:sldId id="280" r:id="rId14"/>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737" autoAdjust="0"/>
  </p:normalViewPr>
  <p:slideViewPr>
    <p:cSldViewPr snapToGrid="0">
      <p:cViewPr varScale="1">
        <p:scale>
          <a:sx n="71" d="100"/>
          <a:sy n="71" d="100"/>
        </p:scale>
        <p:origin x="37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0B45C9C2-B7D1-437F-8175-E88E51C04BDB}" type="datetimeFigureOut">
              <a:rPr lang="ar-IQ" smtClean="0"/>
              <a:t>07/07/1440</a:t>
            </a:fld>
            <a:endParaRPr lang="ar-IQ"/>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EE498C66-4E39-4C1C-9F16-023F0E7339CB}" type="slidenum">
              <a:rPr lang="ar-IQ" smtClean="0"/>
              <a:t>‹#›</a:t>
            </a:fld>
            <a:endParaRPr lang="ar-IQ"/>
          </a:p>
        </p:txBody>
      </p:sp>
    </p:spTree>
    <p:extLst>
      <p:ext uri="{BB962C8B-B14F-4D97-AF65-F5344CB8AC3E}">
        <p14:creationId xmlns:p14="http://schemas.microsoft.com/office/powerpoint/2010/main" val="140363099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9D07F0D0-E8CB-4A48-BDF3-42F90DDF4500}" type="datetimeFigureOut">
              <a:rPr lang="ar-IQ" smtClean="0"/>
              <a:t>07/07/1440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1972726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D07F0D0-E8CB-4A48-BDF3-42F90DDF4500}" type="datetimeFigureOut">
              <a:rPr lang="ar-IQ" smtClean="0"/>
              <a:t>07/07/1440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3629833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D07F0D0-E8CB-4A48-BDF3-42F90DDF4500}" type="datetimeFigureOut">
              <a:rPr lang="ar-IQ" smtClean="0"/>
              <a:t>07/07/1440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118353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9D07F0D0-E8CB-4A48-BDF3-42F90DDF4500}" type="datetimeFigureOut">
              <a:rPr lang="ar-IQ" smtClean="0"/>
              <a:t>07/07/1440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2065010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07F0D0-E8CB-4A48-BDF3-42F90DDF4500}" type="datetimeFigureOut">
              <a:rPr lang="ar-IQ" smtClean="0"/>
              <a:t>07/07/1440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171041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9D07F0D0-E8CB-4A48-BDF3-42F90DDF4500}" type="datetimeFigureOut">
              <a:rPr lang="ar-IQ" smtClean="0"/>
              <a:t>07/07/1440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673491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9D07F0D0-E8CB-4A48-BDF3-42F90DDF4500}" type="datetimeFigureOut">
              <a:rPr lang="ar-IQ" smtClean="0"/>
              <a:t>07/07/1440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2961566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9D07F0D0-E8CB-4A48-BDF3-42F90DDF4500}" type="datetimeFigureOut">
              <a:rPr lang="ar-IQ" smtClean="0"/>
              <a:t>07/07/1440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3739108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07F0D0-E8CB-4A48-BDF3-42F90DDF4500}" type="datetimeFigureOut">
              <a:rPr lang="ar-IQ" smtClean="0"/>
              <a:t>07/07/1440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4221168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07F0D0-E8CB-4A48-BDF3-42F90DDF4500}" type="datetimeFigureOut">
              <a:rPr lang="ar-IQ" smtClean="0"/>
              <a:t>07/07/1440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533134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D07F0D0-E8CB-4A48-BDF3-42F90DDF4500}" type="datetimeFigureOut">
              <a:rPr lang="ar-IQ" smtClean="0"/>
              <a:t>07/07/1440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EC3201D-CF16-46EE-B453-2A1FC5DC57CC}" type="slidenum">
              <a:rPr lang="ar-IQ" smtClean="0"/>
              <a:t>‹#›</a:t>
            </a:fld>
            <a:endParaRPr lang="ar-IQ"/>
          </a:p>
        </p:txBody>
      </p:sp>
    </p:spTree>
    <p:extLst>
      <p:ext uri="{BB962C8B-B14F-4D97-AF65-F5344CB8AC3E}">
        <p14:creationId xmlns:p14="http://schemas.microsoft.com/office/powerpoint/2010/main" val="337407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07F0D0-E8CB-4A48-BDF3-42F90DDF4500}" type="datetimeFigureOut">
              <a:rPr lang="ar-IQ" smtClean="0"/>
              <a:t>07/07/1440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EC3201D-CF16-46EE-B453-2A1FC5DC57CC}" type="slidenum">
              <a:rPr lang="ar-IQ" smtClean="0"/>
              <a:t>‹#›</a:t>
            </a:fld>
            <a:endParaRPr lang="ar-IQ"/>
          </a:p>
        </p:txBody>
      </p:sp>
    </p:spTree>
    <p:extLst>
      <p:ext uri="{BB962C8B-B14F-4D97-AF65-F5344CB8AC3E}">
        <p14:creationId xmlns:p14="http://schemas.microsoft.com/office/powerpoint/2010/main" val="3341235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7.jp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3" Type="http://schemas.openxmlformats.org/officeDocument/2006/relationships/image" Target="../media/image9.jpg" /><Relationship Id="rId2" Type="http://schemas.openxmlformats.org/officeDocument/2006/relationships/image" Target="../media/image8.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3.jp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5.jp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6.jp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4.jp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1403131" y="3321424"/>
            <a:ext cx="9013349" cy="298789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l">
              <a:lnSpc>
                <a:spcPct val="150000"/>
              </a:lnSpc>
            </a:pPr>
            <a: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br>
              <a:rPr lang="en-US" sz="6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5300" u="sng" dirty="0">
                <a:ln w="0"/>
                <a:effectLst>
                  <a:glow rad="63500">
                    <a:schemeClr val="accent2">
                      <a:satMod val="175000"/>
                      <a:alpha val="40000"/>
                    </a:schemeClr>
                  </a:glow>
                  <a:outerShdw blurRad="38100" dist="19050" dir="2700000" algn="tl" rotWithShape="0">
                    <a:schemeClr val="dk1">
                      <a:alpha val="40000"/>
                    </a:schemeClr>
                  </a:outerShdw>
                </a:effectLst>
                <a:latin typeface="Bahnschrift Condensed" panose="020B0502040204020203" pitchFamily="34" charset="0"/>
              </a:rPr>
              <a:t>Presented by : </a:t>
            </a:r>
            <a:br>
              <a:rPr lang="en-US" sz="6600" b="1" u="sng"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en-US" sz="4000" b="1" dirty="0">
                <a:ln w="11430"/>
                <a:solidFill>
                  <a:schemeClr val="bg1"/>
                </a:solidFill>
                <a:effectLst>
                  <a:outerShdw blurRad="50800" dist="39000" dir="5460000" algn="tl">
                    <a:srgbClr val="000000">
                      <a:alpha val="38000"/>
                    </a:srgbClr>
                  </a:outerShdw>
                  <a:reflection blurRad="6350" stA="60000" endA="900" endPos="60000" dist="60007" dir="5400000" sy="-100000" algn="bl" rotWithShape="0"/>
                </a:effectLst>
                <a:latin typeface="Britannic Bold" panose="020B0903060703020204" pitchFamily="34" charset="0"/>
              </a:rPr>
              <a:t>Amna H.Ali   </a:t>
            </a:r>
            <a:br>
              <a:rPr lang="en-US" sz="4000" b="1" dirty="0">
                <a:ln w="11430"/>
                <a:solidFill>
                  <a:schemeClr val="bg1"/>
                </a:solidFill>
                <a:effectLst>
                  <a:outerShdw blurRad="50800" dist="39000" dir="5460000" algn="tl">
                    <a:srgbClr val="000000">
                      <a:alpha val="38000"/>
                    </a:srgbClr>
                  </a:outerShdw>
                  <a:reflection blurRad="6350" stA="60000" endA="900" endPos="60000" dist="60007" dir="5400000" sy="-100000" algn="bl" rotWithShape="0"/>
                </a:effectLst>
                <a:latin typeface="Britannic Bold" panose="020B0903060703020204" pitchFamily="34" charset="0"/>
              </a:rPr>
            </a:br>
            <a:r>
              <a:rPr lang="en-US" sz="4000" b="1" dirty="0">
                <a:ln w="11430"/>
                <a:solidFill>
                  <a:schemeClr val="bg1"/>
                </a:solidFill>
                <a:effectLst>
                  <a:outerShdw blurRad="50800" dist="39000" dir="5460000" algn="tl">
                    <a:srgbClr val="000000">
                      <a:alpha val="38000"/>
                    </a:srgbClr>
                  </a:outerShdw>
                  <a:reflection blurRad="6350" stA="60000" endA="900" endPos="60000" dist="60007" dir="5400000" sy="-100000" algn="bl" rotWithShape="0"/>
                </a:effectLst>
                <a:latin typeface="Britannic Bold" panose="020B0903060703020204" pitchFamily="34" charset="0"/>
              </a:rPr>
              <a:t>MA Student 2018 . 2019 </a:t>
            </a:r>
            <a:endParaRPr lang="ar-IQ" sz="4000" b="1" dirty="0">
              <a:ln w="11430"/>
              <a:solidFill>
                <a:schemeClr val="bg1"/>
              </a:solidFill>
              <a:effectLst>
                <a:outerShdw blurRad="50800" dist="39000" dir="5460000" algn="tl">
                  <a:srgbClr val="000000">
                    <a:alpha val="38000"/>
                  </a:srgbClr>
                </a:outerShdw>
                <a:reflection blurRad="6350" stA="60000" endA="900" endPos="60000" dist="60007" dir="5400000" sy="-100000" algn="bl" rotWithShape="0"/>
              </a:effectLst>
              <a:latin typeface="Britannic Bold" panose="020B0903060703020204" pitchFamily="34" charset="0"/>
            </a:endParaRPr>
          </a:p>
        </p:txBody>
      </p:sp>
      <p:sp>
        <p:nvSpPr>
          <p:cNvPr id="3" name="Rectangle 2"/>
          <p:cNvSpPr/>
          <p:nvPr/>
        </p:nvSpPr>
        <p:spPr>
          <a:xfrm>
            <a:off x="1477342" y="1250051"/>
            <a:ext cx="8864926" cy="830997"/>
          </a:xfrm>
          <a:prstGeom prst="rect">
            <a:avLst/>
          </a:prstGeom>
        </p:spPr>
        <p:txBody>
          <a:bodyPr wrap="none">
            <a:spAutoFit/>
          </a:bodyPr>
          <a:lstStyle/>
          <a:p>
            <a:pPr algn="ctr"/>
            <a:r>
              <a:rPr lang="en-US" sz="4800" b="1" dirty="0">
                <a:ln w="11430">
                  <a:solidFill>
                    <a:schemeClr val="bg1"/>
                  </a:solidFill>
                </a:ln>
                <a:solidFill>
                  <a:schemeClr val="tx1">
                    <a:lumMod val="95000"/>
                  </a:schemeClr>
                </a:solidFill>
                <a:effectLst>
                  <a:outerShdw blurRad="50800" dist="39000" dir="5460000" algn="tl">
                    <a:srgbClr val="000000">
                      <a:alpha val="38000"/>
                    </a:srgbClr>
                  </a:outerShdw>
                  <a:reflection blurRad="6350" stA="55000" endA="300" endPos="45500" dir="5400000" sy="-100000" algn="bl" rotWithShape="0"/>
                </a:effectLst>
                <a:latin typeface="Algerian" panose="04020705040A02060702" pitchFamily="82" charset="0"/>
              </a:rPr>
              <a:t>Discourse and Translation</a:t>
            </a:r>
            <a:endParaRPr lang="ar-IQ" sz="4800" b="1" dirty="0">
              <a:ln w="11430">
                <a:solidFill>
                  <a:schemeClr val="bg1"/>
                </a:solidFill>
              </a:ln>
              <a:solidFill>
                <a:schemeClr val="tx1">
                  <a:lumMod val="95000"/>
                </a:schemeClr>
              </a:solidFill>
              <a:effectLst>
                <a:outerShdw blurRad="50800" dist="39000" dir="5460000" algn="tl">
                  <a:srgbClr val="000000">
                    <a:alpha val="38000"/>
                  </a:srgbClr>
                </a:outerShdw>
                <a:reflection blurRad="6350" stA="55000" endA="300" endPos="45500" dir="5400000" sy="-100000" algn="bl" rotWithShape="0"/>
              </a:effectLst>
              <a:latin typeface="Algerian" panose="04020705040A02060702" pitchFamily="82" charset="0"/>
            </a:endParaRPr>
          </a:p>
        </p:txBody>
      </p:sp>
    </p:spTree>
    <p:extLst>
      <p:ext uri="{BB962C8B-B14F-4D97-AF65-F5344CB8AC3E}">
        <p14:creationId xmlns:p14="http://schemas.microsoft.com/office/powerpoint/2010/main" val="50739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l="-12000" t="-4000" r="-3000" b="-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15" y="6196085"/>
            <a:ext cx="11837159" cy="504963"/>
          </a:xfrm>
        </p:spPr>
        <p:txBody>
          <a:bodyPr>
            <a:noAutofit/>
          </a:bodyPr>
          <a:lstStyle/>
          <a:p>
            <a:pPr marL="0" indent="0" algn="l" rtl="0">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Scheme for analyzing comparing original and translation texts ( House. 1997:108)</a:t>
            </a:r>
          </a:p>
        </p:txBody>
      </p:sp>
      <p:sp>
        <p:nvSpPr>
          <p:cNvPr id="8" name="Subtitle 2"/>
          <p:cNvSpPr txBox="1">
            <a:spLocks/>
          </p:cNvSpPr>
          <p:nvPr/>
        </p:nvSpPr>
        <p:spPr>
          <a:xfrm>
            <a:off x="4390028" y="211529"/>
            <a:ext cx="3466531" cy="518614"/>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Individual textual function</a:t>
            </a:r>
          </a:p>
        </p:txBody>
      </p:sp>
      <p:sp>
        <p:nvSpPr>
          <p:cNvPr id="4" name="Subtitle 2"/>
          <p:cNvSpPr txBox="1">
            <a:spLocks/>
          </p:cNvSpPr>
          <p:nvPr/>
        </p:nvSpPr>
        <p:spPr>
          <a:xfrm>
            <a:off x="2440671" y="1364767"/>
            <a:ext cx="1949357" cy="982637"/>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Register</a:t>
            </a:r>
          </a:p>
        </p:txBody>
      </p:sp>
      <p:sp>
        <p:nvSpPr>
          <p:cNvPr id="5" name="Subtitle 2"/>
          <p:cNvSpPr txBox="1">
            <a:spLocks/>
          </p:cNvSpPr>
          <p:nvPr/>
        </p:nvSpPr>
        <p:spPr>
          <a:xfrm>
            <a:off x="9043906" y="1364766"/>
            <a:ext cx="2458870" cy="982637"/>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Genre </a:t>
            </a:r>
          </a:p>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(generic purpose)</a:t>
            </a:r>
          </a:p>
        </p:txBody>
      </p:sp>
      <p:sp>
        <p:nvSpPr>
          <p:cNvPr id="6" name="Subtitle 2"/>
          <p:cNvSpPr txBox="1">
            <a:spLocks/>
          </p:cNvSpPr>
          <p:nvPr/>
        </p:nvSpPr>
        <p:spPr>
          <a:xfrm>
            <a:off x="8426349" y="3002503"/>
            <a:ext cx="3129887" cy="1951630"/>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Mode </a:t>
            </a:r>
          </a:p>
          <a:p>
            <a:pPr algn="l" rtl="0">
              <a:lnSpc>
                <a:spcPct val="100000"/>
              </a:lnSpc>
              <a:spcBef>
                <a:spcPts val="0"/>
              </a:spcBef>
              <a:buSzPct val="50000"/>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Medium (simple/complex)</a:t>
            </a:r>
          </a:p>
          <a:p>
            <a:pPr algn="l" rtl="0">
              <a:lnSpc>
                <a:spcPct val="100000"/>
              </a:lnSpc>
              <a:spcBef>
                <a:spcPts val="0"/>
              </a:spcBef>
              <a:buSzPct val="50000"/>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Participation (simple/complex)</a:t>
            </a:r>
          </a:p>
        </p:txBody>
      </p:sp>
      <p:sp>
        <p:nvSpPr>
          <p:cNvPr id="7" name="Subtitle 2"/>
          <p:cNvSpPr txBox="1">
            <a:spLocks/>
          </p:cNvSpPr>
          <p:nvPr/>
        </p:nvSpPr>
        <p:spPr>
          <a:xfrm>
            <a:off x="4390028" y="3002502"/>
            <a:ext cx="3245895" cy="1951631"/>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Tenor </a:t>
            </a:r>
          </a:p>
          <a:p>
            <a:pPr marL="0" lvl="0" indent="0" algn="l" rtl="0">
              <a:lnSpc>
                <a:spcPct val="100000"/>
              </a:lnSpc>
              <a:spcBef>
                <a:spcPts val="0"/>
              </a:spcBef>
              <a:buNone/>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Participant relationship </a:t>
            </a:r>
          </a:p>
          <a:p>
            <a:pPr algn="l" rtl="0">
              <a:lnSpc>
                <a:spcPct val="100000"/>
              </a:lnSpc>
              <a:spcBef>
                <a:spcPts val="0"/>
              </a:spcBef>
              <a:buSzPct val="50000"/>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Authors provenance and stance.</a:t>
            </a:r>
          </a:p>
          <a:p>
            <a:pPr algn="l" rtl="0">
              <a:lnSpc>
                <a:spcPct val="100000"/>
              </a:lnSpc>
              <a:spcBef>
                <a:spcPts val="0"/>
              </a:spcBef>
              <a:buSzPct val="50000"/>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Social role relationship.</a:t>
            </a:r>
          </a:p>
          <a:p>
            <a:pPr algn="l" rtl="0">
              <a:lnSpc>
                <a:spcPct val="100000"/>
              </a:lnSpc>
              <a:spcBef>
                <a:spcPts val="0"/>
              </a:spcBef>
              <a:buSzPct val="50000"/>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Social attitude </a:t>
            </a:r>
          </a:p>
          <a:p>
            <a:pPr algn="l" rtl="0">
              <a:lnSpc>
                <a:spcPct val="100000"/>
              </a:lnSpc>
              <a:spcBef>
                <a:spcPts val="0"/>
              </a:spcBef>
              <a:buSzPct val="50000"/>
            </a:pPr>
            <a:endPar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endParaRPr>
          </a:p>
          <a:p>
            <a:pPr algn="l" rtl="0">
              <a:lnSpc>
                <a:spcPct val="100000"/>
              </a:lnSpc>
              <a:spcBef>
                <a:spcPts val="0"/>
              </a:spcBef>
              <a:buSzPct val="50000"/>
            </a:pPr>
            <a:endPar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endParaRPr>
          </a:p>
        </p:txBody>
      </p:sp>
      <p:sp>
        <p:nvSpPr>
          <p:cNvPr id="9" name="Subtitle 2"/>
          <p:cNvSpPr txBox="1">
            <a:spLocks/>
          </p:cNvSpPr>
          <p:nvPr/>
        </p:nvSpPr>
        <p:spPr>
          <a:xfrm>
            <a:off x="891657" y="3002502"/>
            <a:ext cx="2458870" cy="1951631"/>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Field </a:t>
            </a:r>
          </a:p>
          <a:p>
            <a:pPr marL="0" lvl="0" indent="0" algn="l" rtl="0">
              <a:lnSpc>
                <a:spcPct val="100000"/>
              </a:lnSpc>
              <a:spcBef>
                <a:spcPts val="0"/>
              </a:spcBef>
              <a:buNone/>
            </a:pPr>
            <a:r>
              <a:rPr lang="en-US" sz="24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Subject matter and social action</a:t>
            </a:r>
          </a:p>
        </p:txBody>
      </p:sp>
      <p:sp>
        <p:nvSpPr>
          <p:cNvPr id="10" name="Subtitle 2"/>
          <p:cNvSpPr txBox="1">
            <a:spLocks/>
          </p:cNvSpPr>
          <p:nvPr/>
        </p:nvSpPr>
        <p:spPr>
          <a:xfrm>
            <a:off x="6305262" y="5622882"/>
            <a:ext cx="2568052" cy="518614"/>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0"/>
              </a:spcBef>
              <a:buNone/>
            </a:pPr>
            <a:r>
              <a:rPr lang="en-US" sz="3200" b="1" dirty="0">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Language / text</a:t>
            </a:r>
          </a:p>
        </p:txBody>
      </p:sp>
      <p:grpSp>
        <p:nvGrpSpPr>
          <p:cNvPr id="43" name="Group 42"/>
          <p:cNvGrpSpPr/>
          <p:nvPr/>
        </p:nvGrpSpPr>
        <p:grpSpPr>
          <a:xfrm>
            <a:off x="3350527" y="730143"/>
            <a:ext cx="7070480" cy="636745"/>
            <a:chOff x="3350527" y="730143"/>
            <a:chExt cx="7070480" cy="636745"/>
          </a:xfrm>
        </p:grpSpPr>
        <p:cxnSp>
          <p:nvCxnSpPr>
            <p:cNvPr id="17" name="Straight Arrow Connector 16"/>
            <p:cNvCxnSpPr/>
            <p:nvPr/>
          </p:nvCxnSpPr>
          <p:spPr>
            <a:xfrm flipV="1">
              <a:off x="10410341" y="1011115"/>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nvGrpSpPr>
            <p:cNvPr id="42" name="Group 41"/>
            <p:cNvGrpSpPr/>
            <p:nvPr/>
          </p:nvGrpSpPr>
          <p:grpSpPr>
            <a:xfrm>
              <a:off x="3350527" y="730143"/>
              <a:ext cx="7070480" cy="634623"/>
              <a:chOff x="3350527" y="730143"/>
              <a:chExt cx="7070480" cy="634623"/>
            </a:xfrm>
          </p:grpSpPr>
          <p:cxnSp>
            <p:nvCxnSpPr>
              <p:cNvPr id="14" name="Straight Connector 13"/>
              <p:cNvCxnSpPr/>
              <p:nvPr/>
            </p:nvCxnSpPr>
            <p:spPr>
              <a:xfrm flipV="1">
                <a:off x="3350527" y="1008997"/>
                <a:ext cx="7070480" cy="15766"/>
              </a:xfrm>
              <a:prstGeom prst="line">
                <a:avLst/>
              </a:prstGeom>
              <a:ln w="28575"/>
            </p:spPr>
            <p:style>
              <a:lnRef idx="1">
                <a:schemeClr val="dk1"/>
              </a:lnRef>
              <a:fillRef idx="0">
                <a:schemeClr val="dk1"/>
              </a:fillRef>
              <a:effectRef idx="0">
                <a:schemeClr val="dk1"/>
              </a:effectRef>
              <a:fontRef idx="minor">
                <a:schemeClr val="tx1"/>
              </a:fontRef>
            </p:style>
          </p:cxnSp>
          <p:cxnSp>
            <p:nvCxnSpPr>
              <p:cNvPr id="16" name="Straight Arrow Connector 15"/>
              <p:cNvCxnSpPr/>
              <p:nvPr/>
            </p:nvCxnSpPr>
            <p:spPr>
              <a:xfrm flipV="1">
                <a:off x="3350527" y="1008993"/>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p:cNvCxnSpPr/>
              <p:nvPr/>
            </p:nvCxnSpPr>
            <p:spPr>
              <a:xfrm flipH="1" flipV="1">
                <a:off x="6290441" y="730143"/>
                <a:ext cx="1" cy="31037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grpSp>
      <p:grpSp>
        <p:nvGrpSpPr>
          <p:cNvPr id="41" name="Group 40"/>
          <p:cNvGrpSpPr/>
          <p:nvPr/>
        </p:nvGrpSpPr>
        <p:grpSpPr>
          <a:xfrm>
            <a:off x="1885976" y="2320117"/>
            <a:ext cx="8101899" cy="668721"/>
            <a:chOff x="1885976" y="2429301"/>
            <a:chExt cx="8101899" cy="668721"/>
          </a:xfrm>
        </p:grpSpPr>
        <p:cxnSp>
          <p:nvCxnSpPr>
            <p:cNvPr id="28" name="Straight Connector 27"/>
            <p:cNvCxnSpPr/>
            <p:nvPr/>
          </p:nvCxnSpPr>
          <p:spPr>
            <a:xfrm flipV="1">
              <a:off x="1885976" y="2742249"/>
              <a:ext cx="8101899" cy="15766"/>
            </a:xfrm>
            <a:prstGeom prst="line">
              <a:avLst/>
            </a:prstGeom>
            <a:ln w="28575"/>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flipV="1">
              <a:off x="1885976" y="2742245"/>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flipV="1">
              <a:off x="9977644" y="2730719"/>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flipV="1">
              <a:off x="3425588" y="2429301"/>
              <a:ext cx="0" cy="32871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32" name="Straight Arrow Connector 31"/>
            <p:cNvCxnSpPr/>
            <p:nvPr/>
          </p:nvCxnSpPr>
          <p:spPr>
            <a:xfrm flipV="1">
              <a:off x="5912074" y="2742249"/>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grpSp>
        <p:nvGrpSpPr>
          <p:cNvPr id="56" name="Group 55"/>
          <p:cNvGrpSpPr/>
          <p:nvPr/>
        </p:nvGrpSpPr>
        <p:grpSpPr>
          <a:xfrm>
            <a:off x="1889393" y="4941676"/>
            <a:ext cx="8101899" cy="683325"/>
            <a:chOff x="1889393" y="4887084"/>
            <a:chExt cx="8101899" cy="683325"/>
          </a:xfrm>
        </p:grpSpPr>
        <p:cxnSp>
          <p:nvCxnSpPr>
            <p:cNvPr id="51" name="Straight Connector 50"/>
            <p:cNvCxnSpPr/>
            <p:nvPr/>
          </p:nvCxnSpPr>
          <p:spPr>
            <a:xfrm flipV="1">
              <a:off x="1889393" y="5239814"/>
              <a:ext cx="8101899" cy="15766"/>
            </a:xfrm>
            <a:prstGeom prst="line">
              <a:avLst/>
            </a:prstGeom>
            <a:ln w="28575"/>
          </p:spPr>
          <p:style>
            <a:lnRef idx="1">
              <a:schemeClr val="dk1"/>
            </a:lnRef>
            <a:fillRef idx="0">
              <a:schemeClr val="dk1"/>
            </a:fillRef>
            <a:effectRef idx="0">
              <a:schemeClr val="dk1"/>
            </a:effectRef>
            <a:fontRef idx="minor">
              <a:schemeClr val="tx1"/>
            </a:fontRef>
          </p:style>
        </p:cxnSp>
        <p:cxnSp>
          <p:nvCxnSpPr>
            <p:cNvPr id="52" name="Straight Arrow Connector 51"/>
            <p:cNvCxnSpPr/>
            <p:nvPr/>
          </p:nvCxnSpPr>
          <p:spPr>
            <a:xfrm flipV="1">
              <a:off x="1889393" y="4898614"/>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flipV="1">
              <a:off x="9981061" y="4887084"/>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4" name="Straight Arrow Connector 53"/>
            <p:cNvCxnSpPr/>
            <p:nvPr/>
          </p:nvCxnSpPr>
          <p:spPr>
            <a:xfrm flipV="1">
              <a:off x="7550632" y="5241695"/>
              <a:ext cx="0" cy="328714"/>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55" name="Straight Arrow Connector 54"/>
            <p:cNvCxnSpPr/>
            <p:nvPr/>
          </p:nvCxnSpPr>
          <p:spPr>
            <a:xfrm flipV="1">
              <a:off x="5912074" y="4899541"/>
              <a:ext cx="0" cy="355773"/>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3957451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l="-12000" t="-4000" r="-12000" b="-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817" y="1065536"/>
            <a:ext cx="11837159" cy="5913488"/>
          </a:xfrm>
        </p:spPr>
        <p:txBody>
          <a:bodyPr>
            <a:noAutofit/>
          </a:bodyPr>
          <a:lstStyle/>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1- </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 profile is product of ST register. </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2-</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 this is added a description of the ST genre realized by register. </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3-</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Together, this allows a ‘statement of function’ to be made for ST, including the ideational and </a:t>
            </a:r>
          </a:p>
          <a:p>
            <a:pPr marL="0" indent="0" algn="l" rtl="0">
              <a:spcBef>
                <a:spcPts val="600"/>
              </a:spcBef>
              <a:buNone/>
            </a:pP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interpersonal component of the function. </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4-</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The same description process is then carried out for the TT. </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5-</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The TT profile is compared to the ST profile and a statement of ‘mismatches‘ or error is produced, </a:t>
            </a:r>
          </a:p>
          <a:p>
            <a:pPr marL="0" indent="0" algn="l" rtl="0">
              <a:spcBef>
                <a:spcPts val="600"/>
              </a:spcBef>
              <a:buNone/>
            </a:pP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categorized according to genre and to the situational dimensions of the register and genre.</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6-</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 statement of quality is then made of the translation. </a:t>
            </a:r>
          </a:p>
          <a:p>
            <a:pPr marL="0" indent="0" algn="l" rtl="0">
              <a:spcBef>
                <a:spcPts val="600"/>
              </a:spcBef>
              <a:buNone/>
            </a:pPr>
            <a:r>
              <a:rPr lang="en-US" sz="32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7-</a:t>
            </a: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Finally, the translation can be categorized into one of the two types: covert translation and overt </a:t>
            </a:r>
          </a:p>
          <a:p>
            <a:pPr marL="0" indent="0" algn="l" rtl="0">
              <a:spcBef>
                <a:spcPts val="600"/>
              </a:spcBef>
              <a:buNone/>
            </a:pPr>
            <a:r>
              <a:rPr lang="en-US" sz="3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translation. </a:t>
            </a:r>
          </a:p>
        </p:txBody>
      </p:sp>
      <p:sp>
        <p:nvSpPr>
          <p:cNvPr id="2" name="Rectangle 1"/>
          <p:cNvSpPr/>
          <p:nvPr/>
        </p:nvSpPr>
        <p:spPr>
          <a:xfrm>
            <a:off x="498082" y="244393"/>
            <a:ext cx="6479659" cy="646331"/>
          </a:xfrm>
          <a:prstGeom prst="rect">
            <a:avLst/>
          </a:prstGeom>
        </p:spPr>
        <p:txBody>
          <a:bodyPr wrap="none">
            <a:spAutoFit/>
          </a:bodyPr>
          <a:lstStyle/>
          <a:p>
            <a:pPr marL="571500" lvl="0" indent="-571500" algn="ctr" rtl="0">
              <a:spcBef>
                <a:spcPts val="600"/>
              </a:spcBef>
              <a:buClr>
                <a:srgbClr val="FF0000"/>
              </a:buClr>
              <a:buSzPct val="75000"/>
              <a:buFont typeface="Wingdings" panose="05000000000000000000" pitchFamily="2" charset="2"/>
              <a:buChar char="Ø"/>
            </a:pPr>
            <a:r>
              <a:rPr lang="en-US" sz="36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Based on Munday, the model acts as follow: </a:t>
            </a:r>
          </a:p>
        </p:txBody>
      </p:sp>
    </p:spTree>
    <p:extLst>
      <p:ext uri="{BB962C8B-B14F-4D97-AF65-F5344CB8AC3E}">
        <p14:creationId xmlns:p14="http://schemas.microsoft.com/office/powerpoint/2010/main" val="2715269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1000"/>
            <a:lum/>
          </a:blip>
          <a:srcRect/>
          <a:stretch>
            <a:fillRect l="-12000" t="-4000" r="-12000" b="-5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37230" y="1307371"/>
            <a:ext cx="11075159" cy="5445457"/>
          </a:xfrm>
        </p:spPr>
        <p:txBody>
          <a:bodyPr>
            <a:noAutofit/>
          </a:bodyPr>
          <a:lstStyle/>
          <a:p>
            <a:pPr marL="0" indent="0">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١ " -</a:t>
            </a: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الرئاسة الفلسطينية تحمل اسرائيل مسؤولية قتل صبي فلسطيني ".</a:t>
            </a:r>
            <a:endParaRPr lang="ar-IQ" sz="1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Palestinian anger over boys death" </a:t>
            </a:r>
          </a:p>
          <a:p>
            <a:pPr marL="0" indent="0" algn="l" rtl="0">
              <a:buNone/>
            </a:pPr>
            <a:endPar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r">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٢- </a:t>
            </a:r>
          </a:p>
          <a:p>
            <a:pPr marL="0" indent="0" algn="l" rtl="0">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"Iran has agreed to curb some of its nuclear activities in return for about $7 bn in sanctions relief, after days of intense talks in Geneva " </a:t>
            </a:r>
          </a:p>
          <a:p>
            <a:pPr marL="0" indent="0" algn="r">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t>
            </a: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توصلت ايران ومجموعة (</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5</a:t>
            </a: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1</a:t>
            </a: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الى اتفاقية حول البرنامج النووي لطهران في مؤتمر جنيف ،حسب ما أفاد وزراء الخارجية".</a:t>
            </a:r>
          </a:p>
        </p:txBody>
      </p:sp>
      <p:sp>
        <p:nvSpPr>
          <p:cNvPr id="8" name="Subtitle 2"/>
          <p:cNvSpPr txBox="1">
            <a:spLocks/>
          </p:cNvSpPr>
          <p:nvPr/>
        </p:nvSpPr>
        <p:spPr>
          <a:xfrm>
            <a:off x="637230" y="322350"/>
            <a:ext cx="2213547" cy="674138"/>
          </a:xfrm>
          <a:prstGeom prst="rect">
            <a:avLst/>
          </a:prstGeom>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600"/>
              </a:spcBef>
              <a:buNone/>
            </a:pPr>
            <a:r>
              <a:rPr lang="en-US" sz="4000" b="1" dirty="0">
                <a:solidFill>
                  <a:srgbClr val="C00000"/>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Examples </a:t>
            </a:r>
          </a:p>
        </p:txBody>
      </p:sp>
    </p:spTree>
    <p:extLst>
      <p:ext uri="{BB962C8B-B14F-4D97-AF65-F5344CB8AC3E}">
        <p14:creationId xmlns:p14="http://schemas.microsoft.com/office/powerpoint/2010/main" val="217535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l="2401" t="32217" r="2401" b="26834"/>
          <a:stretch/>
        </p:blipFill>
        <p:spPr>
          <a:xfrm>
            <a:off x="0" y="-9928"/>
            <a:ext cx="12192000" cy="6867927"/>
          </a:xfr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
            <a:ext cx="12192001" cy="6864379"/>
          </a:xfrm>
          <a:prstGeom prst="rect">
            <a:avLst/>
          </a:prstGeom>
        </p:spPr>
      </p:pic>
      <p:sp>
        <p:nvSpPr>
          <p:cNvPr id="6" name="TextBox 5"/>
          <p:cNvSpPr txBox="1"/>
          <p:nvPr/>
        </p:nvSpPr>
        <p:spPr>
          <a:xfrm>
            <a:off x="343592" y="897774"/>
            <a:ext cx="5752407" cy="923330"/>
          </a:xfrm>
          <a:prstGeom prst="rect">
            <a:avLst/>
          </a:prstGeom>
          <a:noFill/>
        </p:spPr>
        <p:txBody>
          <a:bodyPr wrap="square" rtlCol="1">
            <a:spAutoFit/>
          </a:bodyPr>
          <a:lstStyle/>
          <a:p>
            <a:pPr algn="ctr" rtl="0"/>
            <a:r>
              <a:rPr lang="en-US" sz="5400" dirty="0">
                <a:effectLst>
                  <a:reflection blurRad="6350" stA="60000" endA="900" endPos="58000" dir="5400000" sy="-100000" algn="bl" rotWithShape="0"/>
                </a:effectLst>
                <a:latin typeface="Algerian" panose="04020705040A02060702" pitchFamily="82" charset="0"/>
              </a:rPr>
              <a:t>THANK YOU</a:t>
            </a:r>
            <a:endParaRPr lang="ar-IQ" sz="5400" dirty="0">
              <a:effectLst>
                <a:reflection blurRad="6350" stA="60000" endA="900" endPos="58000" dir="5400000" sy="-100000" algn="bl" rotWithShape="0"/>
              </a:effectLst>
              <a:latin typeface="Algerian" panose="04020705040A02060702" pitchFamily="82" charset="0"/>
            </a:endParaRPr>
          </a:p>
        </p:txBody>
      </p:sp>
    </p:spTree>
    <p:extLst>
      <p:ext uri="{BB962C8B-B14F-4D97-AF65-F5344CB8AC3E}">
        <p14:creationId xmlns:p14="http://schemas.microsoft.com/office/powerpoint/2010/main" val="176573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8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41947" y="336644"/>
            <a:ext cx="11515779" cy="5581932"/>
          </a:xfrm>
        </p:spPr>
        <p:txBody>
          <a:bodyPr>
            <a:noAutofit/>
          </a:bodyPr>
          <a:lstStyle/>
          <a:p>
            <a:pPr marL="177800" algn="l" rtl="0">
              <a:buSzPct val="70000"/>
            </a:pPr>
            <a:r>
              <a:rPr lang="en-US" sz="3600" b="1" dirty="0">
                <a:latin typeface="Arabic Typesetting" panose="03020402040406030203" pitchFamily="66" charset="-78"/>
                <a:ea typeface="+mn-ea"/>
                <a:cs typeface="Arabic Typesetting" panose="03020402040406030203" pitchFamily="66" charset="-78"/>
              </a:rPr>
              <a:t>Linguistic investigation can no longer treat the sentence as the basic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unit since language does not occur in words or sentences, but in connective discourse.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Linguistics has moved towards the study of aspects of language beyond the sentence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through discourse analysis.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Language cannot be studied in isolation from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a:t>
            </a:r>
            <a:r>
              <a:rPr lang="en-US" sz="3600" b="1" dirty="0">
                <a:solidFill>
                  <a:srgbClr val="FFFF00"/>
                </a:solidFill>
                <a:latin typeface="Arabic Typesetting" panose="03020402040406030203" pitchFamily="66" charset="-78"/>
                <a:ea typeface="+mn-ea"/>
                <a:cs typeface="Arabic Typesetting" panose="03020402040406030203" pitchFamily="66" charset="-78"/>
              </a:rPr>
              <a:t>1- The communicative intentions </a:t>
            </a:r>
            <a:br>
              <a:rPr lang="en-US" sz="3600" b="1" dirty="0">
                <a:solidFill>
                  <a:srgbClr val="FFFF00"/>
                </a:solidFill>
                <a:latin typeface="Arabic Typesetting" panose="03020402040406030203" pitchFamily="66" charset="-78"/>
                <a:ea typeface="+mn-ea"/>
                <a:cs typeface="Arabic Typesetting" panose="03020402040406030203" pitchFamily="66" charset="-78"/>
              </a:rPr>
            </a:br>
            <a:r>
              <a:rPr lang="en-US" sz="3600" b="1" dirty="0">
                <a:solidFill>
                  <a:srgbClr val="FFFF00"/>
                </a:solidFill>
                <a:latin typeface="Arabic Typesetting" panose="03020402040406030203" pitchFamily="66" charset="-78"/>
                <a:ea typeface="+mn-ea"/>
                <a:cs typeface="Arabic Typesetting" panose="03020402040406030203" pitchFamily="66" charset="-78"/>
              </a:rPr>
              <a:t>  2- The context. </a:t>
            </a:r>
            <a:br>
              <a:rPr lang="en-US" sz="3600" b="1" dirty="0">
                <a:solidFill>
                  <a:srgbClr val="FFFF00"/>
                </a:solidFill>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The discipline of Translation Studies has been influenced by this recent development in discourse analysis. </a:t>
            </a:r>
            <a:br>
              <a:rPr lang="en-US" sz="3600" b="1" dirty="0">
                <a:latin typeface="Arabic Typesetting" panose="03020402040406030203" pitchFamily="66" charset="-78"/>
                <a:ea typeface="+mn-ea"/>
                <a:cs typeface="Arabic Typesetting" panose="03020402040406030203" pitchFamily="66" charset="-78"/>
              </a:rPr>
            </a:br>
            <a:r>
              <a:rPr lang="en-US" sz="3600" b="1" dirty="0">
                <a:latin typeface="Arabic Typesetting" panose="03020402040406030203" pitchFamily="66" charset="-78"/>
                <a:ea typeface="+mn-ea"/>
                <a:cs typeface="Arabic Typesetting" panose="03020402040406030203" pitchFamily="66" charset="-78"/>
              </a:rPr>
              <a:t>                         </a:t>
            </a:r>
            <a:br>
              <a:rPr lang="en-US" sz="3600" b="1" dirty="0">
                <a:latin typeface="Arabic Typesetting" panose="03020402040406030203" pitchFamily="66" charset="-78"/>
                <a:ea typeface="+mn-ea"/>
                <a:cs typeface="Arabic Typesetting" panose="03020402040406030203" pitchFamily="66" charset="-78"/>
              </a:rPr>
            </a:br>
            <a:endParaRPr lang="ar-IQ" sz="3600" b="1" dirty="0">
              <a:latin typeface="Arabic Typesetting" panose="03020402040406030203" pitchFamily="66" charset="-78"/>
              <a:ea typeface="+mn-ea"/>
              <a:cs typeface="Arabic Typesetting" panose="03020402040406030203" pitchFamily="66" charset="-78"/>
            </a:endParaRPr>
          </a:p>
        </p:txBody>
      </p:sp>
      <p:sp>
        <p:nvSpPr>
          <p:cNvPr id="5" name="5-Point Star 4"/>
          <p:cNvSpPr/>
          <p:nvPr/>
        </p:nvSpPr>
        <p:spPr>
          <a:xfrm>
            <a:off x="441947" y="472864"/>
            <a:ext cx="191069" cy="272955"/>
          </a:xfrm>
          <a:prstGeom prst="star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ar-IQ" dirty="0">
              <a:solidFill>
                <a:srgbClr val="FF0000"/>
              </a:solidFill>
            </a:endParaRPr>
          </a:p>
        </p:txBody>
      </p:sp>
      <p:sp>
        <p:nvSpPr>
          <p:cNvPr id="6" name="5-Point Star 5"/>
          <p:cNvSpPr/>
          <p:nvPr/>
        </p:nvSpPr>
        <p:spPr>
          <a:xfrm>
            <a:off x="441955" y="1422318"/>
            <a:ext cx="191069" cy="272955"/>
          </a:xfrm>
          <a:prstGeom prst="star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ar-IQ">
              <a:solidFill>
                <a:srgbClr val="FF0000"/>
              </a:solidFill>
            </a:endParaRPr>
          </a:p>
        </p:txBody>
      </p:sp>
      <p:sp>
        <p:nvSpPr>
          <p:cNvPr id="7" name="5-Point Star 6"/>
          <p:cNvSpPr/>
          <p:nvPr/>
        </p:nvSpPr>
        <p:spPr>
          <a:xfrm>
            <a:off x="441948" y="2404950"/>
            <a:ext cx="191069" cy="272955"/>
          </a:xfrm>
          <a:prstGeom prst="star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ar-IQ">
              <a:solidFill>
                <a:srgbClr val="FF0000"/>
              </a:solidFill>
            </a:endParaRPr>
          </a:p>
        </p:txBody>
      </p:sp>
      <p:sp>
        <p:nvSpPr>
          <p:cNvPr id="8" name="5-Point Star 7"/>
          <p:cNvSpPr/>
          <p:nvPr/>
        </p:nvSpPr>
        <p:spPr>
          <a:xfrm>
            <a:off x="428300" y="3878914"/>
            <a:ext cx="191069" cy="272955"/>
          </a:xfrm>
          <a:prstGeom prst="star5">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ar-IQ">
              <a:solidFill>
                <a:srgbClr val="FF0000"/>
              </a:solidFill>
            </a:endParaRPr>
          </a:p>
        </p:txBody>
      </p:sp>
      <p:sp>
        <p:nvSpPr>
          <p:cNvPr id="9" name="Subtitle 2"/>
          <p:cNvSpPr txBox="1">
            <a:spLocks/>
          </p:cNvSpPr>
          <p:nvPr/>
        </p:nvSpPr>
        <p:spPr>
          <a:xfrm>
            <a:off x="619369" y="5092995"/>
            <a:ext cx="2320115" cy="61229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changing From</a:t>
            </a:r>
            <a:endParaRPr lang="en-US" sz="3600" b="1" dirty="0">
              <a:solidFill>
                <a:schemeClr val="tx1"/>
              </a:solidFill>
              <a:latin typeface="Arabic Typesetting" panose="03020402040406030203" pitchFamily="66" charset="-78"/>
              <a:cs typeface="Arabic Typesetting" panose="03020402040406030203" pitchFamily="66" charset="-78"/>
            </a:endParaRPr>
          </a:p>
        </p:txBody>
      </p:sp>
      <p:sp>
        <p:nvSpPr>
          <p:cNvPr id="10" name="Subtitle 2"/>
          <p:cNvSpPr txBox="1">
            <a:spLocks/>
          </p:cNvSpPr>
          <p:nvPr/>
        </p:nvSpPr>
        <p:spPr>
          <a:xfrm>
            <a:off x="3540922" y="5092995"/>
            <a:ext cx="2320115" cy="61229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isolated Words</a:t>
            </a:r>
          </a:p>
        </p:txBody>
      </p:sp>
      <p:sp>
        <p:nvSpPr>
          <p:cNvPr id="11" name="Subtitle 2"/>
          <p:cNvSpPr txBox="1">
            <a:spLocks/>
          </p:cNvSpPr>
          <p:nvPr/>
        </p:nvSpPr>
        <p:spPr>
          <a:xfrm>
            <a:off x="6423554" y="5080413"/>
            <a:ext cx="1983470" cy="61229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to texts</a:t>
            </a:r>
          </a:p>
        </p:txBody>
      </p:sp>
      <p:sp>
        <p:nvSpPr>
          <p:cNvPr id="14" name="Subtitle 2"/>
          <p:cNvSpPr txBox="1">
            <a:spLocks/>
          </p:cNvSpPr>
          <p:nvPr/>
        </p:nvSpPr>
        <p:spPr>
          <a:xfrm>
            <a:off x="8975683" y="5092995"/>
            <a:ext cx="2982043" cy="612294"/>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cultural background</a:t>
            </a:r>
          </a:p>
        </p:txBody>
      </p:sp>
      <p:cxnSp>
        <p:nvCxnSpPr>
          <p:cNvPr id="16" name="Straight Arrow Connector 15"/>
          <p:cNvCxnSpPr/>
          <p:nvPr/>
        </p:nvCxnSpPr>
        <p:spPr>
          <a:xfrm>
            <a:off x="2991127" y="5375883"/>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861037" y="5375883"/>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Quad Arrow 3"/>
          <p:cNvSpPr/>
          <p:nvPr/>
        </p:nvSpPr>
        <p:spPr>
          <a:xfrm>
            <a:off x="8441259" y="5225758"/>
            <a:ext cx="473690" cy="300250"/>
          </a:xfrm>
          <a:prstGeom prst="quadArrow">
            <a:avLst>
              <a:gd name="adj1" fmla="val 10182"/>
              <a:gd name="adj2" fmla="val 22500"/>
              <a:gd name="adj3" fmla="val 22500"/>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669443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6000"/>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55164" y="696029"/>
            <a:ext cx="11563569" cy="6247864"/>
          </a:xfrm>
          <a:prstGeom prst="rect">
            <a:avLst/>
          </a:prstGeom>
        </p:spPr>
        <p:txBody>
          <a:bodyPr wrap="square">
            <a:spAutoFit/>
          </a:bodyPr>
          <a:lstStyle/>
          <a:p>
            <a:pPr algn="l" rtl="0"/>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r>
              <a:rPr lang="en-US" sz="4000" b="1" dirty="0">
                <a:solidFill>
                  <a:schemeClr val="accent6">
                    <a:lumMod val="50000"/>
                  </a:schemeClr>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Text               //         Discourse        Synonyms </a:t>
            </a:r>
          </a:p>
          <a:p>
            <a:pPr algn="l" rtl="0"/>
            <a:endPar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571500" indent="-571500" algn="l" rtl="0">
              <a:buSzPct val="75000"/>
              <a:buFont typeface="Wingdings" panose="05000000000000000000" pitchFamily="2" charset="2"/>
              <a:buChar char="Ø"/>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Discourse analysis is used for analyzing spoken interaction and turn - taking mechanisms </a:t>
            </a:r>
            <a:r>
              <a:rPr lang="en-US" sz="40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conversation analysis)</a:t>
            </a: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p>
          <a:p>
            <a:pPr marL="571500" indent="-571500" algn="l" rtl="0">
              <a:buSzPct val="75000"/>
              <a:buFont typeface="Wingdings" panose="05000000000000000000" pitchFamily="2" charset="2"/>
              <a:buChar char="Ø"/>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Text is used for on individual piece of </a:t>
            </a:r>
            <a:r>
              <a:rPr lang="en-US" sz="40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written or oral ) </a:t>
            </a: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communication. and discourse, then denotes a sequence of texts which belong log ether due to a common subject domain or due to a single author. </a:t>
            </a:r>
          </a:p>
          <a:p>
            <a:pPr marL="571500" indent="-571500" algn="l" rtl="0">
              <a:buSzPct val="75000"/>
              <a:buFont typeface="Wingdings" panose="05000000000000000000" pitchFamily="2" charset="2"/>
              <a:buChar char="Ø"/>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Some scholars speak of text </a:t>
            </a:r>
            <a:r>
              <a:rPr lang="en-US" sz="40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individual, concrete occurrence)</a:t>
            </a: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whereas discourse applies to higher level and involves regular patterns of language </a:t>
            </a:r>
            <a:r>
              <a:rPr lang="en-US" sz="40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(sociocultural activity)</a:t>
            </a: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t>
            </a:r>
            <a:endParaRPr lang="ar-IQ"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cxnSp>
        <p:nvCxnSpPr>
          <p:cNvPr id="5" name="Straight Arrow Connector 4"/>
          <p:cNvCxnSpPr/>
          <p:nvPr/>
        </p:nvCxnSpPr>
        <p:spPr>
          <a:xfrm>
            <a:off x="6457659" y="1063189"/>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Subtitle 2"/>
          <p:cNvSpPr txBox="1">
            <a:spLocks/>
          </p:cNvSpPr>
          <p:nvPr/>
        </p:nvSpPr>
        <p:spPr>
          <a:xfrm>
            <a:off x="4976892" y="1440115"/>
            <a:ext cx="2320115"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oral mode </a:t>
            </a:r>
          </a:p>
        </p:txBody>
      </p:sp>
      <p:sp>
        <p:nvSpPr>
          <p:cNvPr id="7" name="Subtitle 2"/>
          <p:cNvSpPr txBox="1">
            <a:spLocks/>
          </p:cNvSpPr>
          <p:nvPr/>
        </p:nvSpPr>
        <p:spPr>
          <a:xfrm>
            <a:off x="939426" y="1440115"/>
            <a:ext cx="2320115"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written mode</a:t>
            </a:r>
          </a:p>
        </p:txBody>
      </p:sp>
      <p:cxnSp>
        <p:nvCxnSpPr>
          <p:cNvPr id="8" name="Straight Arrow Connector 7"/>
          <p:cNvCxnSpPr/>
          <p:nvPr/>
        </p:nvCxnSpPr>
        <p:spPr>
          <a:xfrm>
            <a:off x="5895833" y="1119111"/>
            <a:ext cx="2268" cy="32100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101750" y="1132759"/>
            <a:ext cx="5" cy="3073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704033" y="172809"/>
            <a:ext cx="2890535" cy="584775"/>
          </a:xfrm>
          <a:prstGeom prst="rect">
            <a:avLst/>
          </a:prstGeom>
        </p:spPr>
        <p:txBody>
          <a:bodyPr wrap="none">
            <a:spAutoFit/>
          </a:bodyPr>
          <a:lstStyle/>
          <a:p>
            <a:pPr algn="l" rtl="0"/>
            <a:r>
              <a:rPr lang="en-US" sz="3200" b="1" dirty="0">
                <a:solidFill>
                  <a:srgbClr val="C00000"/>
                </a:solidFill>
                <a:latin typeface="Algerian" panose="04020705040A02060702" pitchFamily="82" charset="0"/>
              </a:rPr>
              <a:t>Terminology</a:t>
            </a:r>
            <a:endParaRPr lang="ar-IQ" sz="3200" b="1" dirty="0">
              <a:solidFill>
                <a:srgbClr val="C00000"/>
              </a:solidFill>
              <a:latin typeface="Algerian" panose="04020705040A02060702" pitchFamily="82" charset="0"/>
            </a:endParaRPr>
          </a:p>
        </p:txBody>
      </p:sp>
    </p:spTree>
    <p:extLst>
      <p:ext uri="{BB962C8B-B14F-4D97-AF65-F5344CB8AC3E}">
        <p14:creationId xmlns:p14="http://schemas.microsoft.com/office/powerpoint/2010/main" val="3671527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757" y="1178781"/>
            <a:ext cx="11431908" cy="4621518"/>
          </a:xfrm>
        </p:spPr>
        <p:txBody>
          <a:bodyPr>
            <a:noAutofit/>
          </a:bodyPr>
          <a:lstStyle/>
          <a:p>
            <a:pPr algn="l" rtl="0">
              <a:spcBef>
                <a:spcPts val="600"/>
              </a:spcBef>
              <a:buSzPct val="74000"/>
              <a:buFont typeface="Wingdings" panose="05000000000000000000" pitchFamily="2" charset="2"/>
              <a:buChar char="Ø"/>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p>
          <a:p>
            <a:pPr marL="0" indent="0" algn="l" rtl="0">
              <a:spcBef>
                <a:spcPts val="600"/>
              </a:spcBef>
              <a:buSzPct val="74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*"Discourse is the organization of connected text beyond the level of the sentence ". </a:t>
            </a:r>
          </a:p>
          <a:p>
            <a:pPr marL="0" indent="0" algn="l" rtl="0">
              <a:spcBef>
                <a:spcPts val="600"/>
              </a:spcBef>
              <a:buSzPct val="74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It is a unit of linguistic performance which stands complete in itself. </a:t>
            </a:r>
          </a:p>
          <a:p>
            <a:pPr algn="l" rtl="0">
              <a:spcBef>
                <a:spcPts val="600"/>
              </a:spcBef>
              <a:buSzPct val="74000"/>
              <a:buFont typeface="Wingdings" panose="05000000000000000000" pitchFamily="2" charset="2"/>
              <a:buChar char="Ø"/>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p>
          <a:p>
            <a:pPr marL="0" indent="0" algn="l" rtl="0">
              <a:spcBef>
                <a:spcPts val="600"/>
              </a:spcBef>
              <a:buSzPct val="74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"Discourse is the relationship between text and social practice".</a:t>
            </a:r>
          </a:p>
        </p:txBody>
      </p:sp>
      <p:sp>
        <p:nvSpPr>
          <p:cNvPr id="6" name="Subtitle 2"/>
          <p:cNvSpPr txBox="1">
            <a:spLocks/>
          </p:cNvSpPr>
          <p:nvPr/>
        </p:nvSpPr>
        <p:spPr>
          <a:xfrm>
            <a:off x="1009934" y="1062872"/>
            <a:ext cx="1419367"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l"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Carter: </a:t>
            </a:r>
          </a:p>
        </p:txBody>
      </p:sp>
      <p:sp>
        <p:nvSpPr>
          <p:cNvPr id="7" name="Subtitle 2"/>
          <p:cNvSpPr txBox="1">
            <a:spLocks/>
          </p:cNvSpPr>
          <p:nvPr/>
        </p:nvSpPr>
        <p:spPr>
          <a:xfrm>
            <a:off x="1009934" y="3751384"/>
            <a:ext cx="1665027"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l"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Fairclough: </a:t>
            </a:r>
          </a:p>
        </p:txBody>
      </p:sp>
    </p:spTree>
    <p:extLst>
      <p:ext uri="{BB962C8B-B14F-4D97-AF65-F5344CB8AC3E}">
        <p14:creationId xmlns:p14="http://schemas.microsoft.com/office/powerpoint/2010/main" val="322353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4000" b="-14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790" y="1296894"/>
            <a:ext cx="11431908" cy="2643976"/>
          </a:xfrm>
        </p:spPr>
        <p:txBody>
          <a:bodyPr>
            <a:noAutofit/>
          </a:bodyPr>
          <a:lstStyle/>
          <a:p>
            <a:pPr marL="0" indent="0" algn="l" rtl="0">
              <a:spcBef>
                <a:spcPts val="600"/>
              </a:spcBef>
              <a:buSzPct val="74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1- </a:t>
            </a:r>
          </a:p>
          <a:p>
            <a:pPr marL="0" indent="0" algn="l" rtl="0">
              <a:spcBef>
                <a:spcPts val="600"/>
              </a:spcBef>
              <a:buSzPct val="74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2-</a:t>
            </a:r>
          </a:p>
          <a:p>
            <a:pPr marL="0" indent="0" algn="l" rtl="0">
              <a:spcBef>
                <a:spcPts val="600"/>
              </a:spcBef>
              <a:buSzPct val="74000"/>
              <a:buNone/>
            </a:pPr>
            <a:endPar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5" name="Content Placeholder 2"/>
          <p:cNvSpPr txBox="1">
            <a:spLocks/>
          </p:cNvSpPr>
          <p:nvPr/>
        </p:nvSpPr>
        <p:spPr>
          <a:xfrm>
            <a:off x="2687547" y="1293625"/>
            <a:ext cx="4444254" cy="60417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ts val="600"/>
              </a:spcBef>
              <a:buSzPct val="74000"/>
              <a:buNone/>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the discursive event</a:t>
            </a:r>
          </a:p>
        </p:txBody>
      </p:sp>
      <p:sp>
        <p:nvSpPr>
          <p:cNvPr id="6" name="Subtitle 2"/>
          <p:cNvSpPr txBox="1">
            <a:spLocks/>
          </p:cNvSpPr>
          <p:nvPr/>
        </p:nvSpPr>
        <p:spPr>
          <a:xfrm>
            <a:off x="1050877" y="1272586"/>
            <a:ext cx="1023583"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Text</a:t>
            </a:r>
          </a:p>
        </p:txBody>
      </p:sp>
      <p:sp>
        <p:nvSpPr>
          <p:cNvPr id="7" name="Subtitle 2"/>
          <p:cNvSpPr txBox="1">
            <a:spLocks/>
          </p:cNvSpPr>
          <p:nvPr/>
        </p:nvSpPr>
        <p:spPr>
          <a:xfrm>
            <a:off x="1050877" y="2070579"/>
            <a:ext cx="2606723"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l"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discursive practice  </a:t>
            </a:r>
          </a:p>
        </p:txBody>
      </p:sp>
      <p:sp>
        <p:nvSpPr>
          <p:cNvPr id="2" name="Rectangle 1"/>
          <p:cNvSpPr/>
          <p:nvPr/>
        </p:nvSpPr>
        <p:spPr>
          <a:xfrm>
            <a:off x="427996" y="412934"/>
            <a:ext cx="8586005" cy="584775"/>
          </a:xfrm>
          <a:prstGeom prst="rect">
            <a:avLst/>
          </a:prstGeom>
        </p:spPr>
        <p:txBody>
          <a:bodyPr wrap="none">
            <a:spAutoFit/>
          </a:bodyPr>
          <a:lstStyle/>
          <a:p>
            <a:r>
              <a:rPr lang="en-US" sz="3200" b="1" dirty="0">
                <a:solidFill>
                  <a:srgbClr val="C00000"/>
                </a:solidFill>
                <a:latin typeface="Algerian" panose="04020705040A02060702" pitchFamily="82" charset="0"/>
              </a:rPr>
              <a:t>Dimensions of Discourse in Translation </a:t>
            </a:r>
            <a:endParaRPr lang="ar-IQ" sz="3200" b="1" dirty="0">
              <a:solidFill>
                <a:srgbClr val="C00000"/>
              </a:solidFill>
              <a:latin typeface="Algerian" panose="04020705040A02060702" pitchFamily="82" charset="0"/>
            </a:endParaRPr>
          </a:p>
        </p:txBody>
      </p:sp>
      <p:sp>
        <p:nvSpPr>
          <p:cNvPr id="8" name="Content Placeholder 2"/>
          <p:cNvSpPr txBox="1">
            <a:spLocks/>
          </p:cNvSpPr>
          <p:nvPr/>
        </p:nvSpPr>
        <p:spPr>
          <a:xfrm>
            <a:off x="4181221" y="2029381"/>
            <a:ext cx="7824348" cy="67574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ts val="600"/>
              </a:spcBef>
              <a:buSzPct val="74000"/>
              <a:buNone/>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text production, distribution and consumption</a:t>
            </a:r>
          </a:p>
        </p:txBody>
      </p:sp>
      <p:sp>
        <p:nvSpPr>
          <p:cNvPr id="9" name="Content Placeholder 2"/>
          <p:cNvSpPr txBox="1">
            <a:spLocks/>
          </p:cNvSpPr>
          <p:nvPr/>
        </p:nvSpPr>
        <p:spPr>
          <a:xfrm>
            <a:off x="3909478" y="2855769"/>
            <a:ext cx="7970014" cy="726884"/>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spcBef>
                <a:spcPts val="600"/>
              </a:spcBef>
              <a:buSzPct val="74000"/>
              <a:buNone/>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the relationship between discourse and social structure.</a:t>
            </a:r>
          </a:p>
        </p:txBody>
      </p:sp>
      <p:sp>
        <p:nvSpPr>
          <p:cNvPr id="10" name="Subtitle 2"/>
          <p:cNvSpPr txBox="1">
            <a:spLocks/>
          </p:cNvSpPr>
          <p:nvPr/>
        </p:nvSpPr>
        <p:spPr>
          <a:xfrm>
            <a:off x="1050877" y="2893491"/>
            <a:ext cx="2306472" cy="52699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l"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Social practice </a:t>
            </a:r>
          </a:p>
        </p:txBody>
      </p:sp>
      <p:sp>
        <p:nvSpPr>
          <p:cNvPr id="11" name="Rectangle 10"/>
          <p:cNvSpPr/>
          <p:nvPr/>
        </p:nvSpPr>
        <p:spPr>
          <a:xfrm>
            <a:off x="427996" y="2772268"/>
            <a:ext cx="487634" cy="769441"/>
          </a:xfrm>
          <a:prstGeom prst="rect">
            <a:avLst/>
          </a:prstGeom>
        </p:spPr>
        <p:txBody>
          <a:bodyPr wrap="none">
            <a:spAutoFit/>
          </a:bodyPr>
          <a:lstStyle/>
          <a:p>
            <a:pPr algn="l" rtl="0">
              <a:spcBef>
                <a:spcPts val="600"/>
              </a:spcBef>
              <a:buSzPct val="74000"/>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3-</a:t>
            </a:r>
          </a:p>
        </p:txBody>
      </p:sp>
      <p:cxnSp>
        <p:nvCxnSpPr>
          <p:cNvPr id="12" name="Straight Arrow Connector 11"/>
          <p:cNvCxnSpPr/>
          <p:nvPr/>
        </p:nvCxnSpPr>
        <p:spPr>
          <a:xfrm>
            <a:off x="2471451" y="1554508"/>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685992" y="2334706"/>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435211" y="3128551"/>
            <a:ext cx="50156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2760151" y="3527152"/>
            <a:ext cx="4299045" cy="523220"/>
          </a:xfrm>
          <a:prstGeom prst="rect">
            <a:avLst/>
          </a:prstGeom>
        </p:spPr>
        <p:txBody>
          <a:bodyPr wrap="square">
            <a:spAutoFit/>
          </a:bodyPr>
          <a:lstStyle/>
          <a:p>
            <a:r>
              <a:rPr lang="en-US"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Social practice (source social framework)</a:t>
            </a:r>
            <a:endParaRPr lang="ar-IQ"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grpSp>
        <p:nvGrpSpPr>
          <p:cNvPr id="16" name="Group 15"/>
          <p:cNvGrpSpPr/>
          <p:nvPr/>
        </p:nvGrpSpPr>
        <p:grpSpPr>
          <a:xfrm>
            <a:off x="2722232" y="3551569"/>
            <a:ext cx="6441743" cy="2975211"/>
            <a:chOff x="1774209" y="955343"/>
            <a:chExt cx="8652681" cy="4094328"/>
          </a:xfrm>
        </p:grpSpPr>
        <p:sp>
          <p:nvSpPr>
            <p:cNvPr id="17" name="Rectangle 16"/>
            <p:cNvSpPr/>
            <p:nvPr/>
          </p:nvSpPr>
          <p:spPr>
            <a:xfrm>
              <a:off x="1774209" y="955343"/>
              <a:ext cx="8652681" cy="40943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8" name="Rectangle 17"/>
            <p:cNvSpPr/>
            <p:nvPr/>
          </p:nvSpPr>
          <p:spPr>
            <a:xfrm>
              <a:off x="3103159" y="1533667"/>
              <a:ext cx="5994780" cy="29376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19" name="Rectangle 18"/>
            <p:cNvSpPr/>
            <p:nvPr/>
          </p:nvSpPr>
          <p:spPr>
            <a:xfrm>
              <a:off x="4536174" y="2251881"/>
              <a:ext cx="3393175" cy="16019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grpSp>
      <p:sp>
        <p:nvSpPr>
          <p:cNvPr id="20" name="Rectangle 19"/>
          <p:cNvSpPr/>
          <p:nvPr/>
        </p:nvSpPr>
        <p:spPr>
          <a:xfrm>
            <a:off x="5052333" y="5636923"/>
            <a:ext cx="2220731" cy="523220"/>
          </a:xfrm>
          <a:prstGeom prst="rect">
            <a:avLst/>
          </a:prstGeom>
        </p:spPr>
        <p:txBody>
          <a:bodyPr wrap="square">
            <a:spAutoFit/>
          </a:bodyPr>
          <a:lstStyle/>
          <a:p>
            <a:r>
              <a:rPr lang="en-US"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Translation process</a:t>
            </a:r>
            <a:endParaRPr lang="ar-IQ"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21" name="Rectangle 20"/>
          <p:cNvSpPr/>
          <p:nvPr/>
        </p:nvSpPr>
        <p:spPr>
          <a:xfrm>
            <a:off x="3683558" y="3997103"/>
            <a:ext cx="2074879" cy="523220"/>
          </a:xfrm>
          <a:prstGeom prst="rect">
            <a:avLst/>
          </a:prstGeom>
        </p:spPr>
        <p:txBody>
          <a:bodyPr wrap="square">
            <a:spAutoFit/>
          </a:bodyPr>
          <a:lstStyle/>
          <a:p>
            <a:r>
              <a:rPr lang="en-US"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Discursive practice</a:t>
            </a:r>
            <a:endParaRPr lang="ar-IQ"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22" name="Rectangle 21"/>
          <p:cNvSpPr/>
          <p:nvPr/>
        </p:nvSpPr>
        <p:spPr>
          <a:xfrm>
            <a:off x="4777823" y="4287451"/>
            <a:ext cx="2751842" cy="1200329"/>
          </a:xfrm>
          <a:prstGeom prst="rect">
            <a:avLst/>
          </a:prstGeom>
        </p:spPr>
        <p:txBody>
          <a:bodyPr wrap="square">
            <a:spAutoFit/>
          </a:bodyPr>
          <a:lstStyle/>
          <a:p>
            <a:pPr algn="l" rtl="0">
              <a:lnSpc>
                <a:spcPct val="150000"/>
              </a:lnSpc>
            </a:pPr>
            <a:r>
              <a:rPr lang="en-US" sz="2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Text </a:t>
            </a:r>
          </a:p>
          <a:p>
            <a:pPr algn="l" rtl="0">
              <a:lnSpc>
                <a:spcPct val="150000"/>
              </a:lnSpc>
            </a:pPr>
            <a:r>
              <a:rPr lang="en-US" sz="2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Target text (end-product)</a:t>
            </a:r>
            <a:endParaRPr lang="ar-IQ" sz="2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23" name="Rectangle 22"/>
          <p:cNvSpPr/>
          <p:nvPr/>
        </p:nvSpPr>
        <p:spPr>
          <a:xfrm>
            <a:off x="4181221" y="6051191"/>
            <a:ext cx="4565091" cy="523220"/>
          </a:xfrm>
          <a:prstGeom prst="rect">
            <a:avLst/>
          </a:prstGeom>
        </p:spPr>
        <p:txBody>
          <a:bodyPr wrap="square">
            <a:spAutoFit/>
          </a:bodyPr>
          <a:lstStyle/>
          <a:p>
            <a:r>
              <a:rPr lang="en-US"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Social practice (target social framework)</a:t>
            </a:r>
            <a:endParaRPr lang="ar-IQ" sz="28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12605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9000"/>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27546" y="941696"/>
            <a:ext cx="11409528" cy="5609230"/>
          </a:xfrm>
        </p:spPr>
        <p:txBody>
          <a:bodyPr>
            <a:noAutofit/>
          </a:bodyPr>
          <a:lstStyle/>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Discourse analysis for translation.  </a:t>
            </a:r>
            <a:endPar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Translation - oriented ST analysis.                             </a:t>
            </a:r>
            <a:r>
              <a:rPr lang="en-US" sz="40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aim / identical: </a:t>
            </a:r>
          </a:p>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pre - translation text analysis.           </a:t>
            </a:r>
          </a:p>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 identify specific textual features which are relevant for the process of translation.</a:t>
            </a:r>
          </a:p>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 identify theme / rheme progression in a text. </a:t>
            </a:r>
          </a:p>
          <a:p>
            <a:pPr marL="0" indent="0" algn="l" rtl="0">
              <a:lnSpc>
                <a:spcPct val="100000"/>
              </a:lnSpc>
              <a:spcBef>
                <a:spcPts val="600"/>
              </a:spcBef>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 see how the logical flow of some topic or argument </a:t>
            </a:r>
            <a:r>
              <a:rPr lang="en-US" sz="36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(coherence) </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is reflected in the  </a:t>
            </a:r>
          </a:p>
          <a:p>
            <a:pPr marL="0" indent="0" algn="l" rtl="0">
              <a:lnSpc>
                <a:spcPct val="100000"/>
              </a:lnSpc>
              <a:spcBef>
                <a:spcPts val="600"/>
              </a:spcBef>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textual surface structure </a:t>
            </a:r>
            <a:r>
              <a:rPr lang="en-US" sz="3600" b="1" dirty="0">
                <a:solidFill>
                  <a:srgbClr val="C0000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(cohesion)</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t>
            </a:r>
          </a:p>
          <a:p>
            <a:pPr marL="0" indent="0" algn="l" rtl="0">
              <a:lnSpc>
                <a:spcPct val="100000"/>
              </a:lnSpc>
              <a:spcBef>
                <a:spcPts val="600"/>
              </a:spcBef>
              <a:buFont typeface="Wingdings" panose="05000000000000000000" pitchFamily="2" charset="2"/>
              <a:buChar char="Ø"/>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To find what the conventions are of a particular genre in a specific culture and how. </a:t>
            </a:r>
          </a:p>
          <a:p>
            <a:pPr marL="0" indent="0" algn="l" rtl="0">
              <a:lnSpc>
                <a:spcPct val="100000"/>
              </a:lnSpc>
              <a:spcBef>
                <a:spcPts val="600"/>
              </a:spcBef>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these compare to the genre conventions in another culture.</a:t>
            </a:r>
            <a:endPar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cxnSp>
        <p:nvCxnSpPr>
          <p:cNvPr id="5" name="Straight Arrow Connector 4"/>
          <p:cNvCxnSpPr/>
          <p:nvPr/>
        </p:nvCxnSpPr>
        <p:spPr>
          <a:xfrm>
            <a:off x="5174769" y="1281552"/>
            <a:ext cx="2195022" cy="47900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5161122" y="1909347"/>
            <a:ext cx="2208669" cy="134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5161121" y="2059473"/>
            <a:ext cx="2208669" cy="40809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327546" y="447313"/>
            <a:ext cx="9988632" cy="584775"/>
          </a:xfrm>
          <a:prstGeom prst="rect">
            <a:avLst/>
          </a:prstGeom>
        </p:spPr>
        <p:txBody>
          <a:bodyPr wrap="none">
            <a:spAutoFit/>
          </a:bodyPr>
          <a:lstStyle/>
          <a:p>
            <a:pPr lvl="0" algn="l" rtl="0">
              <a:spcBef>
                <a:spcPts val="600"/>
              </a:spcBef>
            </a:pPr>
            <a:r>
              <a:rPr lang="en-US" sz="3200" b="1" dirty="0">
                <a:solidFill>
                  <a:srgbClr val="C00000"/>
                </a:solidFill>
                <a:latin typeface="Algerian" panose="04020705040A02060702" pitchFamily="82" charset="0"/>
              </a:rPr>
              <a:t>Why Do Discourse Analysis for Translation ?</a:t>
            </a:r>
          </a:p>
        </p:txBody>
      </p:sp>
    </p:spTree>
    <p:extLst>
      <p:ext uri="{BB962C8B-B14F-4D97-AF65-F5344CB8AC3E}">
        <p14:creationId xmlns:p14="http://schemas.microsoft.com/office/powerpoint/2010/main" val="3050000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14501" y="1363897"/>
            <a:ext cx="11668836" cy="5332738"/>
          </a:xfrm>
        </p:spPr>
        <p:txBody>
          <a:bodyPr>
            <a:noAutofit/>
          </a:bodyPr>
          <a:lstStyle/>
          <a:p>
            <a:pPr algn="l" rtl="0">
              <a:lnSpc>
                <a:spcPct val="100000"/>
              </a:lnSpc>
              <a:buFont typeface="Wingdings" panose="05000000000000000000" pitchFamily="2" charset="2"/>
              <a:buChar char="Ø"/>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Halliday's model of  D. A. depends on</a:t>
            </a:r>
          </a:p>
          <a:p>
            <a:pPr marL="0" indent="0" algn="l" rtl="0">
              <a:lnSpc>
                <a:spcPct val="100000"/>
              </a:lnSpc>
              <a:buNone/>
            </a:pPr>
            <a:endPar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lnSpc>
                <a:spcPct val="100000"/>
              </a:lnSpc>
              <a:buNone/>
            </a:pPr>
            <a:endParaRPr lang="en-US" sz="12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lnSpc>
                <a:spcPct val="100000"/>
              </a:lnSpc>
              <a:buNone/>
            </a:pPr>
            <a:endPar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algn="l" rtl="0">
              <a:lnSpc>
                <a:spcPct val="100000"/>
              </a:lnSpc>
              <a:buFont typeface="Wingdings" panose="05000000000000000000" pitchFamily="2" charset="2"/>
              <a:buChar char="Ø"/>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There is a strong correlation between surface  level of realizations of the </a:t>
            </a:r>
          </a:p>
          <a:p>
            <a:pPr marL="0" indent="0" algn="l" rtl="0">
              <a:lnSpc>
                <a:spcPct val="100000"/>
              </a:lnSpc>
              <a:buNone/>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and the </a:t>
            </a:r>
          </a:p>
          <a:p>
            <a:pPr algn="l" rtl="0">
              <a:lnSpc>
                <a:spcPct val="100000"/>
              </a:lnSpc>
              <a:buFont typeface="Wingdings" panose="05000000000000000000" pitchFamily="2" charset="2"/>
              <a:buChar char="Ø"/>
            </a:pP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It follows very rigid rules of grammar/ it has function, goal and purpuse in any socio - cultural environment.</a:t>
            </a:r>
          </a:p>
          <a:p>
            <a:pPr marL="0" indent="0" algn="l" rtl="0">
              <a:lnSpc>
                <a:spcPct val="100000"/>
              </a:lnSpc>
              <a:buNone/>
            </a:pPr>
            <a:r>
              <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ـــ</a:t>
            </a:r>
            <a:r>
              <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It is designed in a way that it explains the language use.</a:t>
            </a:r>
            <a:endParaRPr lang="ar-IQ"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5" name="Subtitle 2"/>
          <p:cNvSpPr txBox="1">
            <a:spLocks/>
          </p:cNvSpPr>
          <p:nvPr/>
        </p:nvSpPr>
        <p:spPr>
          <a:xfrm>
            <a:off x="3835629" y="2012371"/>
            <a:ext cx="4722126" cy="53866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systematic functional grammar </a:t>
            </a:r>
            <a:endParaRPr lang="en-US" sz="3600" b="1" dirty="0">
              <a:solidFill>
                <a:schemeClr val="tx1"/>
              </a:solidFill>
              <a:latin typeface="Arabic Typesetting" panose="03020402040406030203" pitchFamily="66" charset="-78"/>
              <a:cs typeface="Arabic Typesetting" panose="03020402040406030203" pitchFamily="66" charset="-78"/>
            </a:endParaRPr>
          </a:p>
        </p:txBody>
      </p:sp>
      <p:sp>
        <p:nvSpPr>
          <p:cNvPr id="6" name="Subtitle 2"/>
          <p:cNvSpPr txBox="1">
            <a:spLocks/>
          </p:cNvSpPr>
          <p:nvPr/>
        </p:nvSpPr>
        <p:spPr>
          <a:xfrm>
            <a:off x="1350011" y="3156871"/>
            <a:ext cx="4437229" cy="53866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communication events</a:t>
            </a:r>
          </a:p>
        </p:txBody>
      </p:sp>
      <p:sp>
        <p:nvSpPr>
          <p:cNvPr id="7" name="Subtitle 2"/>
          <p:cNvSpPr txBox="1">
            <a:spLocks/>
          </p:cNvSpPr>
          <p:nvPr/>
        </p:nvSpPr>
        <p:spPr>
          <a:xfrm>
            <a:off x="6618060" y="3143226"/>
            <a:ext cx="4437229" cy="53866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socio - cultural environment </a:t>
            </a:r>
          </a:p>
        </p:txBody>
      </p:sp>
      <p:sp>
        <p:nvSpPr>
          <p:cNvPr id="8" name="Subtitle 2"/>
          <p:cNvSpPr txBox="1">
            <a:spLocks/>
          </p:cNvSpPr>
          <p:nvPr/>
        </p:nvSpPr>
        <p:spPr>
          <a:xfrm>
            <a:off x="701756" y="4337274"/>
            <a:ext cx="4437229" cy="53866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linguistic function </a:t>
            </a:r>
          </a:p>
        </p:txBody>
      </p:sp>
      <p:sp>
        <p:nvSpPr>
          <p:cNvPr id="9" name="Subtitle 2"/>
          <p:cNvSpPr txBox="1">
            <a:spLocks/>
          </p:cNvSpPr>
          <p:nvPr/>
        </p:nvSpPr>
        <p:spPr>
          <a:xfrm>
            <a:off x="6690721" y="4344663"/>
            <a:ext cx="4437229" cy="53866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socio - cultural framework</a:t>
            </a:r>
          </a:p>
        </p:txBody>
      </p:sp>
      <p:cxnSp>
        <p:nvCxnSpPr>
          <p:cNvPr id="11" name="Straight Arrow Connector 10"/>
          <p:cNvCxnSpPr/>
          <p:nvPr/>
        </p:nvCxnSpPr>
        <p:spPr>
          <a:xfrm flipH="1">
            <a:off x="4135875" y="2611546"/>
            <a:ext cx="2013044" cy="51831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6196692" y="2611546"/>
            <a:ext cx="2047158" cy="518312"/>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8" name="Rectangle 17"/>
          <p:cNvSpPr/>
          <p:nvPr/>
        </p:nvSpPr>
        <p:spPr>
          <a:xfrm>
            <a:off x="652634" y="161753"/>
            <a:ext cx="10373353" cy="584775"/>
          </a:xfrm>
          <a:prstGeom prst="rect">
            <a:avLst/>
          </a:prstGeom>
        </p:spPr>
        <p:txBody>
          <a:bodyPr wrap="none">
            <a:spAutoFit/>
          </a:bodyPr>
          <a:lstStyle/>
          <a:p>
            <a:pPr lvl="0" algn="l" rtl="0">
              <a:spcBef>
                <a:spcPts val="600"/>
              </a:spcBef>
            </a:pPr>
            <a:r>
              <a:rPr lang="en-US" sz="3200" b="1" dirty="0">
                <a:solidFill>
                  <a:srgbClr val="C00000"/>
                </a:solidFill>
                <a:latin typeface="Algerian" panose="04020705040A02060702" pitchFamily="82" charset="0"/>
              </a:rPr>
              <a:t>How to Do Discourse Analysis for Translation ?</a:t>
            </a:r>
          </a:p>
        </p:txBody>
      </p:sp>
      <p:sp>
        <p:nvSpPr>
          <p:cNvPr id="23" name="Content Placeholder 2"/>
          <p:cNvSpPr txBox="1">
            <a:spLocks/>
          </p:cNvSpPr>
          <p:nvPr/>
        </p:nvSpPr>
        <p:spPr>
          <a:xfrm>
            <a:off x="-146981" y="803657"/>
            <a:ext cx="11409528" cy="707158"/>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lnSpc>
                <a:spcPct val="100000"/>
              </a:lnSpc>
              <a:buFont typeface="Arial" panose="020B0604020202020204" pitchFamily="34" charset="0"/>
              <a:buNone/>
            </a:pPr>
            <a:r>
              <a:rPr lang="en-US" sz="3600" b="1">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(e. g. Trosborg and Halliday).</a:t>
            </a:r>
            <a:endParaRPr lang="en-US" sz="3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24" name="Subtitle 2"/>
          <p:cNvSpPr txBox="1">
            <a:spLocks/>
          </p:cNvSpPr>
          <p:nvPr/>
        </p:nvSpPr>
        <p:spPr>
          <a:xfrm>
            <a:off x="506448" y="803656"/>
            <a:ext cx="1273785" cy="503112"/>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model </a:t>
            </a:r>
          </a:p>
        </p:txBody>
      </p:sp>
    </p:spTree>
    <p:extLst>
      <p:ext uri="{BB962C8B-B14F-4D97-AF65-F5344CB8AC3E}">
        <p14:creationId xmlns:p14="http://schemas.microsoft.com/office/powerpoint/2010/main" val="1932239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38000"/>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842" y="436728"/>
            <a:ext cx="11668836" cy="724917"/>
          </a:xfrm>
        </p:spPr>
        <p:txBody>
          <a:bodyPr>
            <a:noAutofit/>
          </a:bodyPr>
          <a:lstStyle/>
          <a:p>
            <a:pPr algn="l" rtl="0">
              <a:lnSpc>
                <a:spcPct val="100000"/>
              </a:lnSpc>
              <a:buFont typeface="Wingdings" panose="05000000000000000000" pitchFamily="2" charset="2"/>
              <a:buChar char="Ø"/>
            </a:pPr>
            <a:r>
              <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Systematic functional grammar prefers to talk about</a:t>
            </a:r>
          </a:p>
          <a:p>
            <a:pPr marL="0" indent="0" algn="l" rtl="0">
              <a:lnSpc>
                <a:spcPct val="100000"/>
              </a:lnSpc>
              <a:buNone/>
            </a:pPr>
            <a:endPar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lnSpc>
                <a:spcPct val="100000"/>
              </a:lnSpc>
              <a:buNone/>
            </a:pPr>
            <a:endParaRPr lang="en-US" sz="1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lnSpc>
                <a:spcPct val="100000"/>
              </a:lnSpc>
              <a:buNone/>
            </a:pPr>
            <a:endParaRPr lang="en-US" sz="40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p:txBody>
      </p:sp>
      <p:sp>
        <p:nvSpPr>
          <p:cNvPr id="5" name="Subtitle 2"/>
          <p:cNvSpPr txBox="1">
            <a:spLocks/>
          </p:cNvSpPr>
          <p:nvPr/>
        </p:nvSpPr>
        <p:spPr>
          <a:xfrm>
            <a:off x="8570800" y="573906"/>
            <a:ext cx="3220868" cy="46592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2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Lexico -  grammar </a:t>
            </a:r>
            <a:endParaRPr lang="en-US" sz="3200" b="1" dirty="0">
              <a:solidFill>
                <a:schemeClr val="tx1"/>
              </a:solidFill>
              <a:latin typeface="Arabic Typesetting" panose="03020402040406030203" pitchFamily="66" charset="-78"/>
              <a:cs typeface="Arabic Typesetting" panose="03020402040406030203" pitchFamily="66" charset="-78"/>
            </a:endParaRPr>
          </a:p>
        </p:txBody>
      </p:sp>
      <p:sp>
        <p:nvSpPr>
          <p:cNvPr id="6" name="Subtitle 2"/>
          <p:cNvSpPr txBox="1">
            <a:spLocks/>
          </p:cNvSpPr>
          <p:nvPr/>
        </p:nvSpPr>
        <p:spPr>
          <a:xfrm>
            <a:off x="8300842" y="1427192"/>
            <a:ext cx="1549324" cy="439261"/>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2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vocabulary</a:t>
            </a:r>
          </a:p>
        </p:txBody>
      </p:sp>
      <p:sp>
        <p:nvSpPr>
          <p:cNvPr id="7" name="Subtitle 2"/>
          <p:cNvSpPr txBox="1">
            <a:spLocks/>
          </p:cNvSpPr>
          <p:nvPr/>
        </p:nvSpPr>
        <p:spPr>
          <a:xfrm>
            <a:off x="10065224" y="1400524"/>
            <a:ext cx="1549324" cy="465929"/>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prst="convex"/>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lgn="ctr" rtl="0">
              <a:lnSpc>
                <a:spcPct val="100000"/>
              </a:lnSpc>
              <a:buNone/>
            </a:pPr>
            <a:r>
              <a:rPr lang="en-US" sz="32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grammar</a:t>
            </a:r>
          </a:p>
        </p:txBody>
      </p:sp>
      <p:cxnSp>
        <p:nvCxnSpPr>
          <p:cNvPr id="11" name="Straight Arrow Connector 10"/>
          <p:cNvCxnSpPr/>
          <p:nvPr/>
        </p:nvCxnSpPr>
        <p:spPr>
          <a:xfrm>
            <a:off x="4320797" y="1947135"/>
            <a:ext cx="2" cy="354588"/>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13" name="Straight Arrow Connector 12"/>
          <p:cNvCxnSpPr/>
          <p:nvPr/>
        </p:nvCxnSpPr>
        <p:spPr>
          <a:xfrm>
            <a:off x="10044239" y="1042394"/>
            <a:ext cx="394065" cy="331267"/>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flipH="1">
            <a:off x="9453073" y="1036725"/>
            <a:ext cx="304561" cy="383504"/>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
        <p:nvSpPr>
          <p:cNvPr id="18" name="Rectangle 17"/>
          <p:cNvSpPr/>
          <p:nvPr/>
        </p:nvSpPr>
        <p:spPr>
          <a:xfrm>
            <a:off x="1067086" y="1368440"/>
            <a:ext cx="6441743" cy="5240311"/>
          </a:xfrm>
          <a:prstGeom prst="rect">
            <a:avLst/>
          </a:prstGeom>
          <a:noFill/>
          <a:ln w="38100">
            <a:solidFill>
              <a:schemeClr val="accent1">
                <a:lumMod val="60000"/>
                <a:lumOff val="40000"/>
              </a:schemeClr>
            </a:solidFill>
          </a:ln>
          <a:effectLst>
            <a:glow rad="101600">
              <a:schemeClr val="accent1">
                <a:satMod val="175000"/>
                <a:alpha val="40000"/>
              </a:schemeClr>
            </a:glow>
            <a:outerShdw blurRad="50800" dist="38100" dir="16200000" rotWithShape="0">
              <a:prstClr val="black">
                <a:alpha val="40000"/>
              </a:prstClr>
            </a:outerShdw>
          </a:effectLst>
          <a:scene3d>
            <a:camera prst="orthographicFront"/>
            <a:lightRig rig="threePt" dir="t"/>
          </a:scene3d>
          <a:sp3d>
            <a:bevelT prst="relaxedInset"/>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21" name="Content Placeholder 2"/>
          <p:cNvSpPr txBox="1">
            <a:spLocks/>
          </p:cNvSpPr>
          <p:nvPr/>
        </p:nvSpPr>
        <p:spPr>
          <a:xfrm>
            <a:off x="2120646" y="1502840"/>
            <a:ext cx="4444254" cy="60417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Socio-cultural environment</a:t>
            </a:r>
          </a:p>
        </p:txBody>
      </p:sp>
      <p:sp>
        <p:nvSpPr>
          <p:cNvPr id="26" name="Content Placeholder 2"/>
          <p:cNvSpPr txBox="1">
            <a:spLocks/>
          </p:cNvSpPr>
          <p:nvPr/>
        </p:nvSpPr>
        <p:spPr>
          <a:xfrm>
            <a:off x="2065830" y="2168601"/>
            <a:ext cx="4444254" cy="604175"/>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lnSpc>
                <a:spcPct val="100000"/>
              </a:lnSpc>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Genre</a:t>
            </a:r>
          </a:p>
        </p:txBody>
      </p:sp>
      <p:sp>
        <p:nvSpPr>
          <p:cNvPr id="27" name="Content Placeholder 2"/>
          <p:cNvSpPr txBox="1">
            <a:spLocks/>
          </p:cNvSpPr>
          <p:nvPr/>
        </p:nvSpPr>
        <p:spPr>
          <a:xfrm>
            <a:off x="1995736" y="2877192"/>
            <a:ext cx="4604062" cy="1208296"/>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Register</a:t>
            </a:r>
          </a:p>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(Field, tenor, and mode)</a:t>
            </a:r>
          </a:p>
        </p:txBody>
      </p:sp>
      <p:sp>
        <p:nvSpPr>
          <p:cNvPr id="28" name="Content Placeholder 2"/>
          <p:cNvSpPr txBox="1">
            <a:spLocks/>
          </p:cNvSpPr>
          <p:nvPr/>
        </p:nvSpPr>
        <p:spPr>
          <a:xfrm>
            <a:off x="1880054" y="4077849"/>
            <a:ext cx="5218916" cy="1208296"/>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Discourse semantics</a:t>
            </a:r>
          </a:p>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(Ideational, interpersonal and textual)</a:t>
            </a:r>
          </a:p>
        </p:txBody>
      </p:sp>
      <p:sp>
        <p:nvSpPr>
          <p:cNvPr id="29" name="Content Placeholder 2"/>
          <p:cNvSpPr txBox="1">
            <a:spLocks/>
          </p:cNvSpPr>
          <p:nvPr/>
        </p:nvSpPr>
        <p:spPr>
          <a:xfrm>
            <a:off x="1119184" y="5360515"/>
            <a:ext cx="6380745" cy="1208296"/>
          </a:xfrm>
          <a:prstGeom prst="rect">
            <a:avLst/>
          </a:prstGeom>
        </p:spPr>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Lexiogrammar </a:t>
            </a:r>
          </a:p>
          <a:p>
            <a:pPr marL="0" indent="0" algn="ctr" rtl="0">
              <a:lnSpc>
                <a:spcPct val="100000"/>
              </a:lnSpc>
              <a:spcBef>
                <a:spcPts val="0"/>
              </a:spcBef>
              <a:buNone/>
            </a:pPr>
            <a:r>
              <a:rPr lang="en-US" sz="3600" b="1" dirty="0">
                <a:solidFill>
                  <a:srgbClr val="002060"/>
                </a:solidFill>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(Transivity, modality, theme-rhyme/cohesion)</a:t>
            </a:r>
          </a:p>
        </p:txBody>
      </p:sp>
      <p:cxnSp>
        <p:nvCxnSpPr>
          <p:cNvPr id="30" name="Straight Arrow Connector 29"/>
          <p:cNvCxnSpPr/>
          <p:nvPr/>
        </p:nvCxnSpPr>
        <p:spPr>
          <a:xfrm>
            <a:off x="4320797" y="2647690"/>
            <a:ext cx="2" cy="354588"/>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31" name="Straight Arrow Connector 30"/>
          <p:cNvCxnSpPr/>
          <p:nvPr/>
        </p:nvCxnSpPr>
        <p:spPr>
          <a:xfrm>
            <a:off x="4309557" y="3871054"/>
            <a:ext cx="2" cy="354588"/>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cxnSp>
        <p:nvCxnSpPr>
          <p:cNvPr id="32" name="Straight Arrow Connector 31"/>
          <p:cNvCxnSpPr/>
          <p:nvPr/>
        </p:nvCxnSpPr>
        <p:spPr>
          <a:xfrm>
            <a:off x="4309557" y="5138352"/>
            <a:ext cx="2" cy="354588"/>
          </a:xfrm>
          <a:prstGeom prst="straightConnector1">
            <a:avLst/>
          </a:prstGeom>
          <a:ln w="38100">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378769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3000"/>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86602" y="556347"/>
            <a:ext cx="11409528" cy="6346208"/>
          </a:xfrm>
        </p:spPr>
        <p:txBody>
          <a:bodyPr>
            <a:noAutofit/>
          </a:bodyPr>
          <a:lstStyle/>
          <a:p>
            <a:pPr algn="l" rtl="0">
              <a:buClr>
                <a:srgbClr val="C00000"/>
              </a:buClr>
              <a:buSzPct val="75000"/>
              <a:buFont typeface="Wingdings" panose="05000000000000000000" pitchFamily="2" charset="2"/>
              <a:buChar char="Ø"/>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Julian house model of translation quality assessment. </a:t>
            </a:r>
          </a:p>
          <a:p>
            <a:pPr marL="0" indent="0" algn="l" rtl="0">
              <a:buNone/>
            </a:pPr>
            <a:endPar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marL="0" indent="0" algn="l" rtl="0">
              <a:buNone/>
            </a:pPr>
            <a:endParaRPr lang="en-US" sz="16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endParaRPr>
          </a:p>
          <a:p>
            <a:pPr algn="l" rtl="0">
              <a:buClr>
                <a:srgbClr val="C00000"/>
              </a:buClr>
              <a:buSzPct val="75000"/>
              <a:buFont typeface="Wingdings" panose="05000000000000000000" pitchFamily="2" charset="2"/>
              <a:buChar char="Ø"/>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Text and context of situation are separated, but interact with each  </a:t>
            </a:r>
          </a:p>
          <a:p>
            <a:pPr marL="0" indent="0" algn="l" rtl="0">
              <a:buClr>
                <a:srgbClr val="C00000"/>
              </a:buClr>
              <a:buSzPct val="75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other through an inextricable connection between the social  </a:t>
            </a:r>
          </a:p>
          <a:p>
            <a:pPr marL="0" indent="0" algn="l" rtl="0">
              <a:buClr>
                <a:srgbClr val="C00000"/>
              </a:buClr>
              <a:buSzPct val="75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environment and the function organization of language. </a:t>
            </a:r>
          </a:p>
          <a:p>
            <a:pPr algn="l" rtl="0">
              <a:buClr>
                <a:srgbClr val="C00000"/>
              </a:buClr>
              <a:buSzPct val="75000"/>
              <a:buFont typeface="Wingdings" panose="05000000000000000000" pitchFamily="2" charset="2"/>
              <a:buChar char="Ø"/>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When we analyze an original text, compare it with its translation and </a:t>
            </a:r>
          </a:p>
          <a:p>
            <a:pPr marL="0" indent="0" algn="l" rtl="0">
              <a:buClr>
                <a:srgbClr val="C00000"/>
              </a:buClr>
              <a:buSzPct val="75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establish the equivalence frame work guiding the translation, both  </a:t>
            </a:r>
          </a:p>
          <a:p>
            <a:pPr marL="0" indent="0" algn="l" rtl="0">
              <a:buClr>
                <a:srgbClr val="C00000"/>
              </a:buClr>
              <a:buSzPct val="75000"/>
              <a:buNone/>
            </a:pPr>
            <a:r>
              <a:rPr lang="en-US" sz="4400" b="1" dirty="0">
                <a:effectLst>
                  <a:glow rad="63500">
                    <a:schemeClr val="accent1">
                      <a:satMod val="175000"/>
                      <a:alpha val="40000"/>
                    </a:schemeClr>
                  </a:glow>
                </a:effectLst>
                <a:latin typeface="Arabic Typesetting" panose="03020402040406030203" pitchFamily="66" charset="-78"/>
                <a:cs typeface="Arabic Typesetting" panose="03020402040406030203" pitchFamily="66" charset="-78"/>
              </a:rPr>
              <a:t>    text must refer to particular situation surrounding.</a:t>
            </a:r>
          </a:p>
        </p:txBody>
      </p:sp>
      <p:sp>
        <p:nvSpPr>
          <p:cNvPr id="8" name="Subtitle 2"/>
          <p:cNvSpPr txBox="1">
            <a:spLocks/>
          </p:cNvSpPr>
          <p:nvPr/>
        </p:nvSpPr>
        <p:spPr>
          <a:xfrm>
            <a:off x="3014547" y="1369211"/>
            <a:ext cx="5254389" cy="663219"/>
          </a:xfrm>
          <a:prstGeom prst="rect">
            <a:avLst/>
          </a:prstGeom>
          <a:solidFill>
            <a:schemeClr val="accent1">
              <a:lumMod val="20000"/>
              <a:lumOff val="80000"/>
            </a:schemeClr>
          </a:solidFill>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3"/>
          </a:lnRef>
          <a:fillRef idx="3">
            <a:schemeClr val="accent3"/>
          </a:fillRef>
          <a:effectRef idx="3">
            <a:schemeClr val="accent3"/>
          </a:effectRef>
          <a:fontRef idx="minor">
            <a:schemeClr val="lt1"/>
          </a:fontRef>
        </p:style>
        <p:txBody>
          <a:bodyPr vert="horz" lIns="91440" tIns="45720" rIns="91440" bIns="45720" rtlCol="1">
            <a:noAutofit/>
          </a:bodyPr>
          <a:lst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lvl="0" indent="0" algn="ctr" rtl="0">
              <a:lnSpc>
                <a:spcPct val="100000"/>
              </a:lnSpc>
              <a:spcBef>
                <a:spcPts val="600"/>
              </a:spcBef>
              <a:buNone/>
            </a:pPr>
            <a:r>
              <a:rPr lang="en-US" sz="4000" b="1">
                <a:solidFill>
                  <a:prstClr val="black"/>
                </a:solidFill>
                <a:effectLst>
                  <a:glow rad="63500">
                    <a:srgbClr val="5B9BD5">
                      <a:satMod val="175000"/>
                      <a:alpha val="40000"/>
                    </a:srgbClr>
                  </a:glow>
                </a:effectLst>
                <a:latin typeface="Arabic Typesetting" panose="03020402040406030203" pitchFamily="66" charset="-78"/>
                <a:cs typeface="Arabic Typesetting" panose="03020402040406030203" pitchFamily="66" charset="-78"/>
              </a:rPr>
              <a:t>comparative ST-TT analysis </a:t>
            </a:r>
          </a:p>
        </p:txBody>
      </p:sp>
    </p:spTree>
    <p:extLst>
      <p:ext uri="{BB962C8B-B14F-4D97-AF65-F5344CB8AC3E}">
        <p14:creationId xmlns:p14="http://schemas.microsoft.com/office/powerpoint/2010/main" val="41032531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893</TotalTime>
  <Words>826</Words>
  <Application>Microsoft Office PowerPoint</Application>
  <PresentationFormat>Widescreen</PresentationFormat>
  <Paragraphs>122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Presented by :  Amna H.Ali    MA Student 2018 . 2019 </vt:lpstr>
      <vt:lpstr>Linguistic investigation can no longer treat the sentence as the basic        unit since language does not occur in words or sentences, but in connective discourse.   Linguistics has moved towards the study of aspects of language beyond the sentence    through discourse analysis.   Language cannot be studied in isolation from    1- The communicative intentions    2- The context.   The discipline of Translation Studies has been influenced by this recent development in discourse analysis.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Sight Translastion Consecutive Interpretation   Presented by :  Amna H.Ali    MA Student 2018 . 2019</dc:title>
  <dc:creator>MLS</dc:creator>
  <cp:lastModifiedBy>Unknown User</cp:lastModifiedBy>
  <cp:revision>86</cp:revision>
  <dcterms:created xsi:type="dcterms:W3CDTF">2018-11-17T20:18:28Z</dcterms:created>
  <dcterms:modified xsi:type="dcterms:W3CDTF">2019-03-13T20:16:45Z</dcterms:modified>
</cp:coreProperties>
</file>