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64" r:id="rId5"/>
    <p:sldId id="276" r:id="rId6"/>
    <p:sldId id="285" r:id="rId7"/>
    <p:sldId id="277" r:id="rId8"/>
    <p:sldId id="278" r:id="rId9"/>
    <p:sldId id="279" r:id="rId10"/>
    <p:sldId id="287" r:id="rId11"/>
    <p:sldId id="268" r:id="rId12"/>
    <p:sldId id="269" r:id="rId13"/>
    <p:sldId id="280" r:id="rId14"/>
    <p:sldId id="288" r:id="rId15"/>
    <p:sldId id="281" r:id="rId16"/>
    <p:sldId id="282" r:id="rId17"/>
    <p:sldId id="283" r:id="rId18"/>
    <p:sldId id="284" r:id="rId19"/>
    <p:sldId id="290" r:id="rId20"/>
    <p:sldId id="289" r:id="rId21"/>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2325" autoAdjust="0"/>
  </p:normalViewPr>
  <p:slideViewPr>
    <p:cSldViewPr showGuides="1">
      <p:cViewPr varScale="1">
        <p:scale>
          <a:sx n="68" d="100"/>
          <a:sy n="68" d="100"/>
        </p:scale>
        <p:origin x="-834" y="-90"/>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0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12/03/2019</a:t>
            </a:fld>
            <a:endParaRPr lang="en-GB"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12/03/2019</a:t>
            </a:fld>
            <a:endParaRPr lang="en-GB" noProof="0"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a:t>‹#›</a:t>
            </a:fld>
            <a:endParaRPr lang="en-GB"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a:t>
            </a:fld>
            <a:endParaRPr lang="en-GB" dirty="0"/>
          </a:p>
        </p:txBody>
      </p:sp>
    </p:spTree>
    <p:extLst>
      <p:ext uri="{BB962C8B-B14F-4D97-AF65-F5344CB8AC3E}">
        <p14:creationId xmlns:p14="http://schemas.microsoft.com/office/powerpoint/2010/main" val="8529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a:t>
            </a:fld>
            <a:endParaRPr lang="en-GB" dirty="0"/>
          </a:p>
        </p:txBody>
      </p:sp>
    </p:spTree>
    <p:extLst>
      <p:ext uri="{BB962C8B-B14F-4D97-AF65-F5344CB8AC3E}">
        <p14:creationId xmlns:p14="http://schemas.microsoft.com/office/powerpoint/2010/main" val="2949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4</a:t>
            </a:fld>
            <a:endParaRPr lang="en-GB" dirty="0"/>
          </a:p>
        </p:txBody>
      </p:sp>
    </p:spTree>
    <p:extLst>
      <p:ext uri="{BB962C8B-B14F-4D97-AF65-F5344CB8AC3E}">
        <p14:creationId xmlns:p14="http://schemas.microsoft.com/office/powerpoint/2010/main" val="38673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5</a:t>
            </a:fld>
            <a:endParaRPr lang="en-GB" dirty="0"/>
          </a:p>
        </p:txBody>
      </p:sp>
    </p:spTree>
    <p:extLst>
      <p:ext uri="{BB962C8B-B14F-4D97-AF65-F5344CB8AC3E}">
        <p14:creationId xmlns:p14="http://schemas.microsoft.com/office/powerpoint/2010/main" val="115451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6</a:t>
            </a:fld>
            <a:endParaRPr lang="en-GB" dirty="0"/>
          </a:p>
        </p:txBody>
      </p:sp>
    </p:spTree>
    <p:extLst>
      <p:ext uri="{BB962C8B-B14F-4D97-AF65-F5344CB8AC3E}">
        <p14:creationId xmlns:p14="http://schemas.microsoft.com/office/powerpoint/2010/main" val="189909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8</a:t>
            </a:fld>
            <a:endParaRPr lang="en-GB" dirty="0"/>
          </a:p>
        </p:txBody>
      </p:sp>
    </p:spTree>
    <p:extLst>
      <p:ext uri="{BB962C8B-B14F-4D97-AF65-F5344CB8AC3E}">
        <p14:creationId xmlns:p14="http://schemas.microsoft.com/office/powerpoint/2010/main" val="96663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9</a:t>
            </a:fld>
            <a:endParaRPr lang="en-GB" dirty="0"/>
          </a:p>
        </p:txBody>
      </p:sp>
    </p:spTree>
    <p:extLst>
      <p:ext uri="{BB962C8B-B14F-4D97-AF65-F5344CB8AC3E}">
        <p14:creationId xmlns:p14="http://schemas.microsoft.com/office/powerpoint/2010/main" val="412728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10</a:t>
            </a:fld>
            <a:endParaRPr lang="en-GB" dirty="0"/>
          </a:p>
        </p:txBody>
      </p:sp>
    </p:spTree>
    <p:extLst>
      <p:ext uri="{BB962C8B-B14F-4D97-AF65-F5344CB8AC3E}">
        <p14:creationId xmlns:p14="http://schemas.microsoft.com/office/powerpoint/2010/main" val="3013316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ar-SA" smtClean="0"/>
              <a:t>انقر لتحرير نمط العنوان الرئيسي</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ar-SA" smtClean="0"/>
              <a:t>انقر لتحرير نمط العنوان الثانوي الرئيسي</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Vertical Text Placeholder 2"/>
          <p:cNvSpPr>
            <a:spLocks noGrp="1"/>
          </p:cNvSpPr>
          <p:nvPr>
            <p:ph type="body" orient="vert" idx="1"/>
          </p:nvPr>
        </p:nvSpPr>
        <p:spPr/>
        <p:txBody>
          <a:bodyPr vert="eaVert" rtlCol="0"/>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12/03/2019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ar-SA" noProof="0" smtClean="0"/>
              <a:t>انقر لتحرير نمط العنوان الرئيسي</a:t>
            </a:r>
            <a:endParaRPr lang="en-GB" noProof="0" dirty="0"/>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12/03/2019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12/03/2019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t>‹#›</a:t>
            </a:fld>
            <a:endParaRPr lang="en-GB"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ar-SA" smtClean="0"/>
              <a:t>انقر لتحرير نمط العنوان الرئيسي</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ar-SA" smtClean="0"/>
              <a:t>انقر لتحرير أنماط النص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12/03/2019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ar-SA" noProof="0" smtClean="0"/>
              <a:t>انقر لتحرير نمط العنوان الرئيسي</a:t>
            </a:r>
            <a:endParaRPr lang="en-GB" noProof="0" dirty="0"/>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ar-SA" noProof="0" smtClean="0"/>
              <a:t>انقر لتحرير أنماط النص الرئيسي</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ar-SA" noProof="0" smtClean="0"/>
              <a:t>انقر لتحرير أنماط النص الرئيسي</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12/03/2019</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12/03/2019</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12/03/2019</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ar-SA" noProof="0" smtClean="0"/>
              <a:t>انقر لتحرير نمط العنوان الرئيسي</a:t>
            </a:r>
            <a:endParaRPr lang="en-GB" noProof="0" dirty="0"/>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ar-SA" noProof="0" smtClean="0"/>
              <a:t>انقر لتحرير أنماط النص الرئيسي</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12/03/2019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ar-SA" noProof="0" smtClean="0"/>
              <a:t>انقر لتحرير نمط العنوان الرئيسي</a:t>
            </a:r>
            <a:endParaRPr lang="en-GB" noProof="0" dirty="0"/>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ar-SA" noProof="0" smtClean="0"/>
              <a:t>انقر فوق الأيقونة لإضافة صورة</a:t>
            </a:r>
            <a:endParaRPr lang="en-GB" noProof="0" dirty="0"/>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ar-SA" noProof="0" smtClean="0"/>
              <a:t>انقر لتحرير أنماط النص الرئيسي</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12/03/2019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ar-SA" noProof="0" smtClean="0"/>
              <a:t>انقر لتحرير نمط العنوان الرئيسي</a:t>
            </a:r>
            <a:endParaRPr lang="en-GB" noProof="0"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12/03/2019</a:t>
            </a:fld>
            <a:endParaRPr lang="en-GB" noProof="0"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a:t>‹#›</a:t>
            </a:fld>
            <a:endParaRPr lang="en-GB"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r>
              <a:rPr lang="en-US" dirty="0">
                <a:latin typeface="Times New Roman" pitchFamily="18" charset="0"/>
                <a:cs typeface="Times New Roman" pitchFamily="18" charset="0"/>
              </a:rPr>
              <a:t>Approaches to Discourse Analysis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rtlCol="0"/>
          <a:lstStyle/>
          <a:p>
            <a:pPr rtl="0"/>
            <a:r>
              <a:rPr lang="en-GB" dirty="0" smtClean="0">
                <a:latin typeface="Times New Roman" pitchFamily="18" charset="0"/>
                <a:cs typeface="Times New Roman" pitchFamily="18" charset="0"/>
              </a:rPr>
              <a:t>Ban Ibrahem Abd Al-Wahab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rtlCol="0">
            <a:normAutofit/>
          </a:bodyPr>
          <a:lstStyle/>
          <a:p>
            <a:pPr rtl="0"/>
            <a:r>
              <a:rPr lang="en-US" sz="2400" b="1" i="1" dirty="0" smtClean="0"/>
              <a:t>Conversational Analyses </a:t>
            </a:r>
            <a:endParaRPr lang="en-US" sz="2400" b="1" i="1"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6" y="692696"/>
            <a:ext cx="3024336" cy="3363655"/>
          </a:xfrm>
          <a:prstGeom prst="rect">
            <a:avLst/>
          </a:prstGeom>
        </p:spPr>
      </p:pic>
      <p:sp>
        <p:nvSpPr>
          <p:cNvPr id="8" name="عنصر نائب للمحتوى 7"/>
          <p:cNvSpPr>
            <a:spLocks noGrp="1"/>
          </p:cNvSpPr>
          <p:nvPr>
            <p:ph idx="1"/>
          </p:nvPr>
        </p:nvSpPr>
        <p:spPr>
          <a:xfrm>
            <a:off x="4006180" y="260648"/>
            <a:ext cx="7848872" cy="6480720"/>
          </a:xfrm>
        </p:spPr>
        <p:txBody>
          <a:bodyPr>
            <a:normAutofit/>
          </a:bodyPr>
          <a:lstStyle/>
          <a:p>
            <a:pPr marL="457200" indent="-457200">
              <a:lnSpc>
                <a:spcPct val="150000"/>
              </a:lnSpc>
              <a:buFont typeface="+mj-lt"/>
              <a:buAutoNum type="arabicPeriod"/>
            </a:pPr>
            <a:r>
              <a:rPr lang="en-US" b="1" dirty="0">
                <a:latin typeface="Times New Roman" pitchFamily="18" charset="0"/>
                <a:cs typeface="Times New Roman" pitchFamily="18" charset="0"/>
              </a:rPr>
              <a:t>Conversation analysis </a:t>
            </a:r>
            <a:r>
              <a:rPr lang="en-US" dirty="0">
                <a:latin typeface="Times New Roman" pitchFamily="18" charset="0"/>
                <a:cs typeface="Times New Roman" pitchFamily="18" charset="0"/>
              </a:rPr>
              <a:t>(CA) is an approach to discourse analysis which has been developed by a group of sociologists who call themselves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etbnomethodologists</a:t>
            </a:r>
            <a:r>
              <a:rPr lang="en-US" dirty="0">
                <a:latin typeface="Times New Roman" pitchFamily="18" charset="0"/>
                <a:cs typeface="Times New Roman" pitchFamily="18" charset="0"/>
              </a:rPr>
              <a:t>'. Ethnomethodology is an interpretative approach to sociology which focuses upon everyday life as a skilled accomplishment, and upon methods which people use for it</a:t>
            </a:r>
            <a:r>
              <a:rPr lang="en-US" dirty="0" smtClean="0">
                <a:latin typeface="Times New Roman" pitchFamily="18" charset="0"/>
                <a:cs typeface="Times New Roman" pitchFamily="18" charset="0"/>
              </a:rPr>
              <a:t>.</a:t>
            </a:r>
          </a:p>
          <a:p>
            <a:pPr marL="457200" indent="-457200">
              <a:lnSpc>
                <a:spcPct val="150000"/>
              </a:lnSpc>
              <a:buFont typeface="+mj-lt"/>
              <a:buAutoNum type="arabicPeriod"/>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Conversation have concentrated mainly upon informal conversation between equals (e.g. telephone conversations)</a:t>
            </a:r>
          </a:p>
          <a:p>
            <a:pPr marL="457200" indent="-457200">
              <a:lnSpc>
                <a:spcPct val="15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p:cNvSpPr>
            <a:spLocks noGrp="1"/>
          </p:cNvSpPr>
          <p:nvPr>
            <p:ph type="title"/>
          </p:nvPr>
        </p:nvSpPr>
        <p:spPr>
          <a:xfrm>
            <a:off x="261764" y="4653136"/>
            <a:ext cx="3351927" cy="1764680"/>
          </a:xfrm>
        </p:spPr>
        <p:txBody>
          <a:bodyPr>
            <a:normAutofit/>
          </a:bodyPr>
          <a:lstStyle/>
          <a:p>
            <a:r>
              <a:rPr lang="en-US" sz="2400" dirty="0"/>
              <a:t>Conversational Analyses </a:t>
            </a:r>
            <a:br>
              <a:rPr lang="en-US" sz="2400" dirty="0"/>
            </a:br>
            <a:endParaRPr lang="en-US" sz="2400" dirty="0"/>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88" y="1124744"/>
            <a:ext cx="2808312" cy="3168352"/>
          </a:xfrm>
        </p:spPr>
      </p:pic>
      <p:sp>
        <p:nvSpPr>
          <p:cNvPr id="4" name="عنصر نائب للنص 3"/>
          <p:cNvSpPr>
            <a:spLocks noGrp="1"/>
          </p:cNvSpPr>
          <p:nvPr>
            <p:ph type="body" sz="half" idx="2"/>
          </p:nvPr>
        </p:nvSpPr>
        <p:spPr>
          <a:xfrm>
            <a:off x="4006179" y="0"/>
            <a:ext cx="8182645" cy="6858000"/>
          </a:xfrm>
        </p:spPr>
        <p:txBody>
          <a:bodyPr>
            <a:normAutofit/>
          </a:bodyPr>
          <a:lstStyle/>
          <a:p>
            <a:pPr>
              <a:lnSpc>
                <a:spcPct val="150000"/>
              </a:lnSpc>
            </a:pPr>
            <a:r>
              <a:rPr lang="en-US" sz="2400" dirty="0">
                <a:latin typeface="Times New Roman" pitchFamily="18" charset="0"/>
                <a:cs typeface="Times New Roman" pitchFamily="18" charset="0"/>
              </a:rPr>
              <a:t>3. </a:t>
            </a:r>
            <a:r>
              <a:rPr lang="en-US" sz="2400" dirty="0" smtClean="0">
                <a:latin typeface="Times New Roman" pitchFamily="18" charset="0"/>
                <a:cs typeface="Times New Roman" pitchFamily="18" charset="0"/>
              </a:rPr>
              <a:t>Contrast  </a:t>
            </a:r>
            <a:r>
              <a:rPr lang="en-US" sz="2400" dirty="0">
                <a:latin typeface="Times New Roman" pitchFamily="18" charset="0"/>
                <a:cs typeface="Times New Roman" pitchFamily="18" charset="0"/>
              </a:rPr>
              <a:t>with the Sinclair and </a:t>
            </a:r>
            <a:r>
              <a:rPr lang="en-US" sz="2400" dirty="0" err="1">
                <a:latin typeface="Times New Roman" pitchFamily="18" charset="0"/>
                <a:cs typeface="Times New Roman" pitchFamily="18" charset="0"/>
              </a:rPr>
              <a:t>Coulthard</a:t>
            </a:r>
            <a:r>
              <a:rPr lang="en-US" sz="2400" dirty="0">
                <a:latin typeface="Times New Roman" pitchFamily="18" charset="0"/>
                <a:cs typeface="Times New Roman" pitchFamily="18" charset="0"/>
              </a:rPr>
              <a:t> approach by highlighting discourse processes, and correspondingly giving more attention to interpretation as well as production</a:t>
            </a:r>
            <a:r>
              <a:rPr lang="en-US" sz="2400" dirty="0" smtClean="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4. CA is comparable to Sinclair and </a:t>
            </a:r>
            <a:r>
              <a:rPr lang="en-US" sz="2400" dirty="0" err="1">
                <a:latin typeface="Times New Roman" pitchFamily="18" charset="0"/>
                <a:cs typeface="Times New Roman" pitchFamily="18" charset="0"/>
              </a:rPr>
              <a:t>Coulthard</a:t>
            </a:r>
            <a:r>
              <a:rPr lang="en-US" sz="2400" dirty="0">
                <a:latin typeface="Times New Roman" pitchFamily="18" charset="0"/>
                <a:cs typeface="Times New Roman" pitchFamily="18" charset="0"/>
              </a:rPr>
              <a:t> in its orientation to discovering structures in </a:t>
            </a:r>
            <a:r>
              <a:rPr lang="en-US" sz="2400" dirty="0" smtClean="0">
                <a:latin typeface="Times New Roman" pitchFamily="18" charset="0"/>
                <a:cs typeface="Times New Roman" pitchFamily="18" charset="0"/>
              </a:rPr>
              <a:t>texts.</a:t>
            </a:r>
          </a:p>
          <a:p>
            <a:pPr>
              <a:lnSpc>
                <a:spcPct val="150000"/>
              </a:lnSpc>
            </a:pPr>
            <a:r>
              <a:rPr lang="en-US" sz="2400" dirty="0">
                <a:latin typeface="Times New Roman" pitchFamily="18" charset="0"/>
                <a:cs typeface="Times New Roman" pitchFamily="18" charset="0"/>
              </a:rPr>
              <a:t>5. Conversation analysts have produced accounts of various aspects of conversation: conversational openings and </a:t>
            </a:r>
            <a:r>
              <a:rPr lang="en-US" sz="2400" dirty="0" smtClean="0">
                <a:latin typeface="Times New Roman" pitchFamily="18" charset="0"/>
                <a:cs typeface="Times New Roman" pitchFamily="18" charset="0"/>
              </a:rPr>
              <a:t>closings…</a:t>
            </a:r>
          </a:p>
          <a:p>
            <a:pPr>
              <a:lnSpc>
                <a:spcPct val="150000"/>
              </a:lnSpc>
            </a:pPr>
            <a:r>
              <a:rPr lang="en-US" sz="2400" dirty="0">
                <a:latin typeface="Times New Roman" pitchFamily="18" charset="0"/>
                <a:cs typeface="Times New Roman" pitchFamily="18" charset="0"/>
              </a:rPr>
              <a:t>6. Work on turn-taking, how conversationalists alternate in taking turns at speaking, has been particularly impressive and influential.</a:t>
            </a:r>
          </a:p>
        </p:txBody>
      </p:sp>
      <p:sp>
        <p:nvSpPr>
          <p:cNvPr id="5" name="عنصر نائب للتاريخ 4"/>
          <p:cNvSpPr>
            <a:spLocks noGrp="1"/>
          </p:cNvSpPr>
          <p:nvPr>
            <p:ph type="dt" sz="half" idx="10"/>
          </p:nvPr>
        </p:nvSpPr>
        <p:spPr/>
        <p:txBody>
          <a:bodyPr/>
          <a:lstStyle/>
          <a:p>
            <a:fld id="{10E95AA2-CDD5-40B0-B1CF-38A42C9DCC78}" type="datetime1">
              <a:rPr lang="en-GB" noProof="0" smtClean="0"/>
              <a:pPr/>
              <a:t>12/03/2019</a:t>
            </a:fld>
            <a:endParaRPr lang="en-GB" noProof="0" dirty="0"/>
          </a:p>
        </p:txBody>
      </p:sp>
    </p:spTree>
    <p:extLst>
      <p:ext uri="{BB962C8B-B14F-4D97-AF65-F5344CB8AC3E}">
        <p14:creationId xmlns:p14="http://schemas.microsoft.com/office/powerpoint/2010/main" val="10229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1845940" y="76200"/>
            <a:ext cx="8064896" cy="1336576"/>
          </a:xfrm>
        </p:spPr>
        <p:txBody>
          <a:bodyPr>
            <a:normAutofit/>
          </a:bodyPr>
          <a:lstStyle/>
          <a:p>
            <a:r>
              <a:rPr lang="en-US" sz="2400" dirty="0"/>
              <a:t> </a:t>
            </a:r>
            <a:r>
              <a:rPr lang="en-US" sz="2400" b="1" dirty="0"/>
              <a:t>Sacks  propose a simple but powerful set of turn-taking </a:t>
            </a:r>
            <a:r>
              <a:rPr lang="en-US" sz="2400" b="1" dirty="0" smtClean="0"/>
              <a:t>rules: </a:t>
            </a:r>
            <a:endParaRPr lang="en-US" sz="2400" b="1" dirty="0"/>
          </a:p>
        </p:txBody>
      </p:sp>
      <p:sp>
        <p:nvSpPr>
          <p:cNvPr id="7" name="عنصر نائب للمحتوى 6"/>
          <p:cNvSpPr>
            <a:spLocks noGrp="1"/>
          </p:cNvSpPr>
          <p:nvPr>
            <p:ph idx="1"/>
          </p:nvPr>
        </p:nvSpPr>
        <p:spPr>
          <a:xfrm>
            <a:off x="1117309" y="1484784"/>
            <a:ext cx="10157354" cy="4687416"/>
          </a:xfrm>
        </p:spPr>
        <p:txBody>
          <a:bodyPr/>
          <a:lstStyle/>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b="1" dirty="0">
                <a:latin typeface="Times New Roman" pitchFamily="18" charset="0"/>
                <a:cs typeface="Times New Roman" pitchFamily="18" charset="0"/>
              </a:rPr>
              <a:t>'turn-constructional unit</a:t>
            </a:r>
            <a:r>
              <a:rPr lang="en-US" dirty="0">
                <a:latin typeface="Times New Roman" pitchFamily="18" charset="0"/>
                <a:cs typeface="Times New Roman" pitchFamily="18" charset="0"/>
              </a:rPr>
              <a:t>': conversationalists build their turns with units such as a complex sentence, a simple sentence, a phrase, even a </a:t>
            </a:r>
            <a:r>
              <a:rPr lang="en-US" dirty="0" smtClean="0">
                <a:latin typeface="Times New Roman" pitchFamily="18" charset="0"/>
                <a:cs typeface="Times New Roman" pitchFamily="18" charset="0"/>
              </a:rPr>
              <a:t>word. </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rules are ordered: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i) the current speaker may select the next speaker</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(ii) if not, the next speaker may 'self-select' by starting to produce a </a:t>
            </a:r>
            <a:r>
              <a:rPr lang="en-US" dirty="0" smtClean="0">
                <a:latin typeface="Times New Roman" pitchFamily="18" charset="0"/>
                <a:cs typeface="Times New Roman" pitchFamily="18" charset="0"/>
              </a:rPr>
              <a:t>turn</a:t>
            </a: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iii) if not, the current speaker may continue. Sacks, </a:t>
            </a:r>
            <a:r>
              <a:rPr lang="en-US" dirty="0" err="1">
                <a:latin typeface="Times New Roman" pitchFamily="18" charset="0"/>
                <a:cs typeface="Times New Roman" pitchFamily="18" charset="0"/>
              </a:rPr>
              <a:t>Schegloff</a:t>
            </a:r>
            <a:r>
              <a:rPr lang="en-US" dirty="0">
                <a:latin typeface="Times New Roman" pitchFamily="18" charset="0"/>
                <a:cs typeface="Times New Roman" pitchFamily="18" charset="0"/>
              </a:rPr>
              <a:t> and Jefferson argue that these rules account for many observed features of conversation: that overlaps between speakers occur but are generally short, that a great many transitions between turns occur with no gap and no overlap, and so forth</a:t>
            </a:r>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12/03/2019</a:t>
            </a:fld>
            <a:endParaRPr lang="en-GB" noProof="0" dirty="0"/>
          </a:p>
        </p:txBody>
      </p:sp>
    </p:spTree>
    <p:extLst>
      <p:ext uri="{BB962C8B-B14F-4D97-AF65-F5344CB8AC3E}">
        <p14:creationId xmlns:p14="http://schemas.microsoft.com/office/powerpoint/2010/main" val="196055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dirty="0"/>
              <a:t>'sequential implicativeness'</a:t>
            </a:r>
          </a:p>
        </p:txBody>
      </p:sp>
      <p:sp>
        <p:nvSpPr>
          <p:cNvPr id="7" name="عنصر نائب للمحتوى 6"/>
          <p:cNvSpPr>
            <a:spLocks noGrp="1"/>
          </p:cNvSpPr>
          <p:nvPr>
            <p:ph idx="1"/>
          </p:nvPr>
        </p:nvSpPr>
        <p:spPr/>
        <p:txBody>
          <a:bodyPr>
            <a:normAutofit fontScale="85000" lnSpcReduction="10000"/>
          </a:bodyPr>
          <a:lstStyle/>
          <a:p>
            <a:pPr marL="457200" indent="-457200">
              <a:lnSpc>
                <a:spcPct val="150000"/>
              </a:lnSpc>
              <a:buFont typeface="+mj-lt"/>
              <a:buAutoNum type="arabicPeriod"/>
            </a:pPr>
            <a:r>
              <a:rPr lang="en-US" b="1" dirty="0">
                <a:latin typeface="Times New Roman" pitchFamily="18" charset="0"/>
                <a:cs typeface="Times New Roman" pitchFamily="18" charset="0"/>
              </a:rPr>
              <a:t>'Adjacency pairs</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such as </a:t>
            </a:r>
            <a:r>
              <a:rPr lang="en-US" i="1" dirty="0" smtClean="0">
                <a:latin typeface="Times New Roman" pitchFamily="18" charset="0"/>
                <a:cs typeface="Times New Roman" pitchFamily="18" charset="0"/>
              </a:rPr>
              <a:t>question and-answer </a:t>
            </a:r>
            <a:r>
              <a:rPr lang="en-US" dirty="0">
                <a:latin typeface="Times New Roman" pitchFamily="18" charset="0"/>
                <a:cs typeface="Times New Roman" pitchFamily="18" charset="0"/>
              </a:rPr>
              <a:t>or complaint-and-apology are particularly clear examples</a:t>
            </a: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question produced by one speaker sequentially implicates an answer from another. Evidence for x sequentially implicating y </a:t>
            </a:r>
            <a:r>
              <a:rPr lang="en-US" dirty="0" smtClean="0">
                <a:latin typeface="Times New Roman" pitchFamily="18" charset="0"/>
                <a:cs typeface="Times New Roman" pitchFamily="18" charset="0"/>
              </a:rPr>
              <a:t>includes</a:t>
            </a:r>
          </a:p>
          <a:p>
            <a:pPr marL="0" indent="0">
              <a:lnSpc>
                <a:spcPct val="150000"/>
              </a:lnSpc>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 the fact that whatever occurs after x will be taken as y if at all possible (for instance, if 'Is that your wife?' is followed by 'Well, it's not my mother', the latter is likely to be taken as an implied positive answer; </a:t>
            </a:r>
            <a:r>
              <a:rPr lang="en-US" dirty="0" smtClean="0">
                <a:latin typeface="Times New Roman" pitchFamily="18" charset="0"/>
                <a:cs typeface="Times New Roman" pitchFamily="18" charset="0"/>
              </a:rPr>
              <a:t>and</a:t>
            </a:r>
          </a:p>
          <a:p>
            <a:pPr marL="0" indent="0">
              <a:lnSpc>
                <a:spcPct val="150000"/>
              </a:lnSpc>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(ii) the fact that if y does not occur, its absence is noticed, and is commonly grounds for an inference (for example, if teachers fail to give feedback to learners' responses, this may be taken as implicitly rejecting them)</a:t>
            </a:r>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12/03/2019</a:t>
            </a:fld>
            <a:endParaRPr lang="en-GB" noProof="0" dirty="0"/>
          </a:p>
        </p:txBody>
      </p:sp>
    </p:spTree>
    <p:extLst>
      <p:ext uri="{BB962C8B-B14F-4D97-AF65-F5344CB8AC3E}">
        <p14:creationId xmlns:p14="http://schemas.microsoft.com/office/powerpoint/2010/main" val="194793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0" y="0"/>
            <a:ext cx="12287100" cy="6957392"/>
          </a:xfrm>
        </p:spPr>
        <p:txBody>
          <a:bodyPr/>
          <a:lstStyle/>
          <a:p>
            <a:pPr marL="0" indent="0">
              <a:lnSpc>
                <a:spcPct val="150000"/>
              </a:lnSpc>
              <a:buNone/>
            </a:pPr>
            <a:r>
              <a:rPr lang="en-US" b="1" dirty="0"/>
              <a:t>2. </a:t>
            </a:r>
            <a:r>
              <a:rPr lang="en-US" b="1" dirty="0" smtClean="0">
                <a:latin typeface="Times New Roman" pitchFamily="18" charset="0"/>
                <a:cs typeface="Times New Roman" pitchFamily="18" charset="0"/>
              </a:rPr>
              <a:t>Determine </a:t>
            </a:r>
            <a:r>
              <a:rPr lang="en-US" b="1" dirty="0">
                <a:latin typeface="Times New Roman" pitchFamily="18" charset="0"/>
                <a:cs typeface="Times New Roman" pitchFamily="18" charset="0"/>
              </a:rPr>
              <a:t>its </a:t>
            </a:r>
            <a:r>
              <a:rPr lang="en-US" b="1" dirty="0" smtClean="0">
                <a:latin typeface="Times New Roman" pitchFamily="18" charset="0"/>
                <a:cs typeface="Times New Roman" pitchFamily="18" charset="0"/>
              </a:rPr>
              <a:t>meaning</a:t>
            </a:r>
          </a:p>
          <a:p>
            <a:pPr marL="514350" indent="-514350">
              <a:lnSpc>
                <a:spcPct val="150000"/>
              </a:lnSpc>
              <a:buAutoNum type="romanLcParenBoth"/>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effects of sequence upon meaning vary according to discourse type, </a:t>
            </a:r>
            <a:r>
              <a:rPr lang="en-US" dirty="0" smtClean="0">
                <a:latin typeface="Times New Roman" pitchFamily="18" charset="0"/>
                <a:cs typeface="Times New Roman" pitchFamily="18" charset="0"/>
              </a:rPr>
              <a:t>and</a:t>
            </a:r>
          </a:p>
          <a:p>
            <a:pPr marL="514350" indent="-514350">
              <a:lnSpc>
                <a:spcPct val="150000"/>
              </a:lnSpc>
              <a:buAutoNum type="romanLcParenBoth"/>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(ii), as I suggested in discussing Sinclair and </a:t>
            </a:r>
            <a:r>
              <a:rPr lang="en-US" dirty="0" err="1">
                <a:latin typeface="Times New Roman" pitchFamily="18" charset="0"/>
                <a:cs typeface="Times New Roman" pitchFamily="18" charset="0"/>
              </a:rPr>
              <a:t>Coulthard</a:t>
            </a:r>
            <a:r>
              <a:rPr lang="en-US" dirty="0">
                <a:latin typeface="Times New Roman" pitchFamily="18" charset="0"/>
                <a:cs typeface="Times New Roman" pitchFamily="18" charset="0"/>
              </a:rPr>
              <a:t>, a variety of discourse types may be drawn upon during an interaction, with </a:t>
            </a:r>
            <a:r>
              <a:rPr lang="en-US" dirty="0" err="1">
                <a:latin typeface="Times New Roman" pitchFamily="18" charset="0"/>
                <a:cs typeface="Times New Roman" pitchFamily="18" charset="0"/>
              </a:rPr>
              <a:t>panicipants</a:t>
            </a:r>
            <a:r>
              <a:rPr lang="en-US" dirty="0">
                <a:latin typeface="Times New Roman" pitchFamily="18" charset="0"/>
                <a:cs typeface="Times New Roman" pitchFamily="18" charset="0"/>
              </a:rPr>
              <a:t> as producers and interpreters constantly having to negotiate their positions in relation to this repertoire</a:t>
            </a:r>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12/03/2019</a:t>
            </a:fld>
            <a:endParaRPr lang="en-GB" noProof="0" dirty="0"/>
          </a:p>
        </p:txBody>
      </p:sp>
    </p:spTree>
    <p:extLst>
      <p:ext uri="{BB962C8B-B14F-4D97-AF65-F5344CB8AC3E}">
        <p14:creationId xmlns:p14="http://schemas.microsoft.com/office/powerpoint/2010/main" val="25438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0" y="0"/>
            <a:ext cx="12188825" cy="6858000"/>
          </a:xfrm>
        </p:spPr>
        <p:txBody>
          <a:bodyPr/>
          <a:lstStyle/>
          <a:p>
            <a:pPr>
              <a:lnSpc>
                <a:spcPct val="150000"/>
              </a:lnSpc>
            </a:pPr>
            <a:r>
              <a:rPr lang="en-US" i="1" u="sng" dirty="0">
                <a:latin typeface="Times New Roman" pitchFamily="18" charset="0"/>
                <a:cs typeface="Times New Roman" pitchFamily="18" charset="0"/>
              </a:rPr>
              <a:t>Despite different disciplinary starting points and theoretical orientations, the Sinclair and </a:t>
            </a:r>
            <a:r>
              <a:rPr lang="en-US" i="1" u="sng" dirty="0" err="1">
                <a:latin typeface="Times New Roman" pitchFamily="18" charset="0"/>
                <a:cs typeface="Times New Roman" pitchFamily="18" charset="0"/>
              </a:rPr>
              <a:t>Coulthard</a:t>
            </a:r>
            <a:r>
              <a:rPr lang="en-US" i="1" u="sng" dirty="0">
                <a:latin typeface="Times New Roman" pitchFamily="18" charset="0"/>
                <a:cs typeface="Times New Roman" pitchFamily="18" charset="0"/>
              </a:rPr>
              <a:t> and CA approaches have rather similar strengths and limitations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457200" indent="-457200">
              <a:lnSpc>
                <a:spcPct val="150000"/>
              </a:lnSpc>
              <a:buFont typeface="+mj-lt"/>
              <a:buAutoNum type="arabicPeriod"/>
            </a:pPr>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have made important contributions to a new appreciation of the nature of structures in dialogue, </a:t>
            </a:r>
            <a:endParaRPr lang="en-US" dirty="0" smtClean="0">
              <a:latin typeface="Times New Roman" pitchFamily="18" charset="0"/>
              <a:cs typeface="Times New Roman" pitchFamily="18" charset="0"/>
            </a:endParaRPr>
          </a:p>
          <a:p>
            <a:pPr marL="457200" indent="-457200">
              <a:lnSpc>
                <a:spcPct val="150000"/>
              </a:lnSpc>
              <a:buFont typeface="+mj-lt"/>
              <a:buAutoNum type="arabicPeriod"/>
            </a:pPr>
            <a:r>
              <a:rPr lang="en-US" dirty="0" smtClean="0">
                <a:latin typeface="Times New Roman" pitchFamily="18" charset="0"/>
                <a:cs typeface="Times New Roman" pitchFamily="18" charset="0"/>
              </a:rPr>
              <a:t>but </a:t>
            </a:r>
            <a:r>
              <a:rPr lang="en-US" dirty="0">
                <a:latin typeface="Times New Roman" pitchFamily="18" charset="0"/>
                <a:cs typeface="Times New Roman" pitchFamily="18" charset="0"/>
              </a:rPr>
              <a:t>both have an undeveloped social orientation to discourse (in this respect CA suffers from the same inadequacies as Sinclair and </a:t>
            </a:r>
            <a:r>
              <a:rPr lang="en-US" dirty="0" err="1">
                <a:latin typeface="Times New Roman" pitchFamily="18" charset="0"/>
                <a:cs typeface="Times New Roman" pitchFamily="18" charset="0"/>
              </a:rPr>
              <a:t>Coulthard</a:t>
            </a:r>
            <a:r>
              <a:rPr lang="en-US" dirty="0" smtClean="0">
                <a:latin typeface="Times New Roman" pitchFamily="18" charset="0"/>
                <a:cs typeface="Times New Roman" pitchFamily="18" charset="0"/>
              </a:rPr>
              <a:t>),</a:t>
            </a:r>
          </a:p>
          <a:p>
            <a:pPr marL="457200" indent="-457200">
              <a:lnSpc>
                <a:spcPct val="150000"/>
              </a:lnSpc>
              <a:buFont typeface="+mj-lt"/>
              <a:buAutoNum type="arabicPeriod"/>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neither provides a satisfactory account of discourse processes and interpretation, though CA gives considerable insight into certain aspects of interpretation</a:t>
            </a:r>
          </a:p>
        </p:txBody>
      </p:sp>
      <p:sp>
        <p:nvSpPr>
          <p:cNvPr id="5" name="عنصر نائب للتاريخ 4"/>
          <p:cNvSpPr>
            <a:spLocks noGrp="1"/>
          </p:cNvSpPr>
          <p:nvPr>
            <p:ph type="dt" sz="half" idx="10"/>
          </p:nvPr>
        </p:nvSpPr>
        <p:spPr/>
        <p:txBody>
          <a:bodyPr/>
          <a:lstStyle/>
          <a:p>
            <a:fld id="{AF96DEFE-052F-4B34-8EAC-A263CB86F3A5}" type="datetime1">
              <a:rPr lang="en-GB" noProof="0" smtClean="0"/>
              <a:pPr/>
              <a:t>12/03/2019</a:t>
            </a:fld>
            <a:endParaRPr lang="en-GB" noProof="0" dirty="0"/>
          </a:p>
        </p:txBody>
      </p:sp>
    </p:spTree>
    <p:extLst>
      <p:ext uri="{BB962C8B-B14F-4D97-AF65-F5344CB8AC3E}">
        <p14:creationId xmlns:p14="http://schemas.microsoft.com/office/powerpoint/2010/main" val="384179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latin typeface="Times New Roman" pitchFamily="18" charset="0"/>
                <a:cs typeface="Times New Roman" pitchFamily="18" charset="0"/>
              </a:rPr>
              <a:t>References </a:t>
            </a:r>
            <a:endParaRPr lang="en-US"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dirty="0" err="1"/>
              <a:t>Fairclough,N</a:t>
            </a:r>
            <a:r>
              <a:rPr lang="en-US" dirty="0"/>
              <a:t>.(1993). Discourse and Social Change. Cambridge: Polity Press. </a:t>
            </a:r>
          </a:p>
          <a:p>
            <a:endParaRPr lang="en-US"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12/03/2019</a:t>
            </a:fld>
            <a:endParaRPr lang="en-GB" noProof="0" dirty="0"/>
          </a:p>
        </p:txBody>
      </p:sp>
    </p:spTree>
    <p:extLst>
      <p:ext uri="{BB962C8B-B14F-4D97-AF65-F5344CB8AC3E}">
        <p14:creationId xmlns:p14="http://schemas.microsoft.com/office/powerpoint/2010/main" val="9292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852" y="0"/>
            <a:ext cx="10153128" cy="4869160"/>
          </a:xfrm>
        </p:spPr>
      </p:pic>
      <p:sp>
        <p:nvSpPr>
          <p:cNvPr id="4" name="عنصر نائب للتاريخ 3"/>
          <p:cNvSpPr>
            <a:spLocks noGrp="1"/>
          </p:cNvSpPr>
          <p:nvPr>
            <p:ph type="dt" sz="half" idx="10"/>
          </p:nvPr>
        </p:nvSpPr>
        <p:spPr/>
        <p:txBody>
          <a:bodyPr/>
          <a:lstStyle/>
          <a:p>
            <a:fld id="{B43BBB81-C700-4083-8127-E310BD1DC13C}" type="datetime1">
              <a:rPr lang="en-GB" noProof="0" smtClean="0"/>
              <a:pPr/>
              <a:t>12/03/2019</a:t>
            </a:fld>
            <a:endParaRPr lang="en-GB" noProof="0" dirty="0"/>
          </a:p>
        </p:txBody>
      </p:sp>
    </p:spTree>
    <p:extLst>
      <p:ext uri="{BB962C8B-B14F-4D97-AF65-F5344CB8AC3E}">
        <p14:creationId xmlns:p14="http://schemas.microsoft.com/office/powerpoint/2010/main" val="6106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260648"/>
            <a:ext cx="10157354" cy="5911552"/>
          </a:xfrm>
        </p:spPr>
        <p:txBody>
          <a:bodyPr rtlCol="0">
            <a:normAutofit fontScale="62500" lnSpcReduction="20000"/>
          </a:bodyPr>
          <a:lstStyle/>
          <a:p>
            <a:endParaRPr lang="en-US" dirty="0" smtClean="0"/>
          </a:p>
          <a:p>
            <a:pPr>
              <a:lnSpc>
                <a:spcPct val="120000"/>
              </a:lnSpc>
            </a:pPr>
            <a:r>
              <a:rPr lang="en-US" sz="3400" dirty="0">
                <a:latin typeface="Times New Roman" pitchFamily="18" charset="0"/>
                <a:cs typeface="Times New Roman" pitchFamily="18" charset="0"/>
              </a:rPr>
              <a:t>The approaches surveyed can be divided into two groups according to the nature of their social orientation to </a:t>
            </a:r>
            <a:r>
              <a:rPr lang="en-US" sz="3400" dirty="0" smtClean="0">
                <a:latin typeface="Times New Roman" pitchFamily="18" charset="0"/>
                <a:cs typeface="Times New Roman" pitchFamily="18" charset="0"/>
              </a:rPr>
              <a:t>discourse</a:t>
            </a:r>
          </a:p>
          <a:p>
            <a:pPr>
              <a:lnSpc>
                <a:spcPct val="120000"/>
              </a:lnSpc>
            </a:pPr>
            <a:endParaRPr lang="en-US" sz="3400" dirty="0">
              <a:latin typeface="Times New Roman" pitchFamily="18" charset="0"/>
              <a:cs typeface="Times New Roman" pitchFamily="18" charset="0"/>
            </a:endParaRPr>
          </a:p>
          <a:p>
            <a:pPr>
              <a:lnSpc>
                <a:spcPct val="120000"/>
              </a:lnSpc>
            </a:pPr>
            <a:endParaRPr lang="en-US" sz="3400" dirty="0" smtClean="0">
              <a:latin typeface="Times New Roman" pitchFamily="18" charset="0"/>
              <a:cs typeface="Times New Roman" pitchFamily="18" charset="0"/>
            </a:endParaRPr>
          </a:p>
          <a:p>
            <a:pPr>
              <a:lnSpc>
                <a:spcPct val="120000"/>
              </a:lnSpc>
            </a:pPr>
            <a:endParaRPr lang="en-US" sz="3400" dirty="0">
              <a:latin typeface="Times New Roman" pitchFamily="18" charset="0"/>
              <a:cs typeface="Times New Roman" pitchFamily="18" charset="0"/>
            </a:endParaRPr>
          </a:p>
          <a:p>
            <a:pPr>
              <a:lnSpc>
                <a:spcPct val="120000"/>
              </a:lnSpc>
            </a:pPr>
            <a:r>
              <a:rPr lang="en-US" sz="3400" dirty="0" smtClean="0">
                <a:latin typeface="Times New Roman" pitchFamily="18" charset="0"/>
                <a:cs typeface="Times New Roman" pitchFamily="18" charset="0"/>
              </a:rPr>
              <a:t>          </a:t>
            </a:r>
            <a:r>
              <a:rPr lang="en-US" sz="3400" b="1" i="1" dirty="0" smtClean="0">
                <a:latin typeface="Times New Roman" pitchFamily="18" charset="0"/>
                <a:cs typeface="Times New Roman" pitchFamily="18" charset="0"/>
              </a:rPr>
              <a:t>Critical approach                                    non-critical approach   </a:t>
            </a:r>
          </a:p>
          <a:p>
            <a:pPr>
              <a:lnSpc>
                <a:spcPct val="120000"/>
              </a:lnSpc>
            </a:pPr>
            <a:r>
              <a:rPr lang="en-US" sz="3400" dirty="0" smtClean="0">
                <a:latin typeface="Times New Roman" pitchFamily="18" charset="0"/>
                <a:cs typeface="Times New Roman" pitchFamily="18" charset="0"/>
              </a:rPr>
              <a:t>Critical approach differ from  </a:t>
            </a:r>
            <a:r>
              <a:rPr lang="en-US" sz="3400" dirty="0">
                <a:latin typeface="Times New Roman" pitchFamily="18" charset="0"/>
                <a:cs typeface="Times New Roman" pitchFamily="18" charset="0"/>
              </a:rPr>
              <a:t>non-critical approach in </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describing discursive </a:t>
            </a:r>
            <a:r>
              <a:rPr lang="en-US" sz="3400" dirty="0" smtClean="0">
                <a:latin typeface="Times New Roman" pitchFamily="18" charset="0"/>
                <a:cs typeface="Times New Roman" pitchFamily="18" charset="0"/>
              </a:rPr>
              <a:t>practices</a:t>
            </a:r>
          </a:p>
          <a:p>
            <a:pPr>
              <a:lnSpc>
                <a:spcPct val="120000"/>
              </a:lnSpc>
            </a:pPr>
            <a:r>
              <a:rPr lang="en-US" sz="3400" dirty="0" smtClean="0">
                <a:latin typeface="Times New Roman" pitchFamily="18" charset="0"/>
                <a:cs typeface="Times New Roman" pitchFamily="18" charset="0"/>
              </a:rPr>
              <a:t>Critical approach differ from </a:t>
            </a:r>
            <a:r>
              <a:rPr lang="en-US" sz="3400" dirty="0">
                <a:latin typeface="Times New Roman" pitchFamily="18" charset="0"/>
                <a:cs typeface="Times New Roman" pitchFamily="18" charset="0"/>
              </a:rPr>
              <a:t>non-critical </a:t>
            </a:r>
            <a:r>
              <a:rPr lang="en-US" sz="3400" dirty="0" smtClean="0">
                <a:latin typeface="Times New Roman" pitchFamily="18" charset="0"/>
                <a:cs typeface="Times New Roman" pitchFamily="18" charset="0"/>
              </a:rPr>
              <a:t>approach in </a:t>
            </a:r>
            <a:r>
              <a:rPr lang="en-US" sz="3400" dirty="0">
                <a:latin typeface="Times New Roman" pitchFamily="18" charset="0"/>
                <a:cs typeface="Times New Roman" pitchFamily="18" charset="0"/>
              </a:rPr>
              <a:t>showing how discourse is shaped by </a:t>
            </a:r>
            <a:r>
              <a:rPr lang="en-US" sz="3400" b="1" dirty="0">
                <a:latin typeface="Times New Roman" pitchFamily="18" charset="0"/>
                <a:cs typeface="Times New Roman" pitchFamily="18" charset="0"/>
              </a:rPr>
              <a:t>relations of power and ideologies</a:t>
            </a:r>
            <a:r>
              <a:rPr lang="en-US" sz="3400" dirty="0">
                <a:latin typeface="Times New Roman" pitchFamily="18" charset="0"/>
                <a:cs typeface="Times New Roman" pitchFamily="18" charset="0"/>
              </a:rPr>
              <a:t>, and the </a:t>
            </a:r>
            <a:r>
              <a:rPr lang="en-US" sz="3400" b="1" dirty="0">
                <a:latin typeface="Times New Roman" pitchFamily="18" charset="0"/>
                <a:cs typeface="Times New Roman" pitchFamily="18" charset="0"/>
              </a:rPr>
              <a:t>constructive effects discourse has upon social identities</a:t>
            </a:r>
            <a:r>
              <a:rPr lang="en-US" sz="3400" dirty="0">
                <a:latin typeface="Times New Roman" pitchFamily="18" charset="0"/>
                <a:cs typeface="Times New Roman" pitchFamily="18" charset="0"/>
              </a:rPr>
              <a:t>, </a:t>
            </a:r>
            <a:r>
              <a:rPr lang="en-US" sz="3400" b="1" dirty="0">
                <a:latin typeface="Times New Roman" pitchFamily="18" charset="0"/>
                <a:cs typeface="Times New Roman" pitchFamily="18" charset="0"/>
              </a:rPr>
              <a:t>social relations and systems of knowledge and belief</a:t>
            </a:r>
            <a:r>
              <a:rPr lang="en-US" sz="3400" dirty="0">
                <a:latin typeface="Times New Roman" pitchFamily="18" charset="0"/>
                <a:cs typeface="Times New Roman" pitchFamily="18" charset="0"/>
              </a:rPr>
              <a:t>, neither of which is normally apparent to discourse </a:t>
            </a:r>
            <a:r>
              <a:rPr lang="en-US" sz="3400" dirty="0" smtClean="0">
                <a:latin typeface="Times New Roman" pitchFamily="18" charset="0"/>
                <a:cs typeface="Times New Roman" pitchFamily="18" charset="0"/>
              </a:rPr>
              <a:t>participants.</a:t>
            </a:r>
            <a:endParaRPr lang="en-US" sz="3400" dirty="0">
              <a:latin typeface="Times New Roman" pitchFamily="18" charset="0"/>
              <a:cs typeface="Times New Roman" pitchFamily="18" charset="0"/>
            </a:endParaRPr>
          </a:p>
        </p:txBody>
      </p:sp>
      <p:sp>
        <p:nvSpPr>
          <p:cNvPr id="2" name="سهم للأسفل 1"/>
          <p:cNvSpPr/>
          <p:nvPr/>
        </p:nvSpPr>
        <p:spPr>
          <a:xfrm>
            <a:off x="3371634" y="22971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سهم للأسفل 2"/>
          <p:cNvSpPr/>
          <p:nvPr/>
        </p:nvSpPr>
        <p:spPr>
          <a:xfrm>
            <a:off x="7174532" y="22768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756" y="1484784"/>
            <a:ext cx="2012299" cy="2012299"/>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3932" y="-171113"/>
            <a:ext cx="8204587" cy="1048544"/>
          </a:xfrm>
        </p:spPr>
        <p:txBody>
          <a:bodyPr/>
          <a:lstStyle/>
          <a:p>
            <a:pPr algn="ctr"/>
            <a:r>
              <a:rPr lang="en-US" b="1" i="1" dirty="0" smtClean="0">
                <a:latin typeface="Times New Roman" pitchFamily="18" charset="0"/>
                <a:cs typeface="Times New Roman" pitchFamily="18" charset="0"/>
              </a:rPr>
              <a:t>Sinclair and Coulthard</a:t>
            </a:r>
            <a:endParaRPr lang="en-US" b="1" i="1"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333772" y="836712"/>
            <a:ext cx="11695806" cy="6120680"/>
          </a:xfrm>
        </p:spPr>
        <p:txBody>
          <a:bodyPr>
            <a:noAutofit/>
          </a:bodyPr>
          <a:lstStyle/>
          <a:p>
            <a:pPr marL="457200" indent="-457200">
              <a:lnSpc>
                <a:spcPct val="150000"/>
              </a:lnSpc>
              <a:buFont typeface="+mj-lt"/>
              <a:buAutoNum type="arabicPeriod"/>
            </a:pPr>
            <a:r>
              <a:rPr lang="en-US" dirty="0" smtClean="0">
                <a:latin typeface="Times New Roman" pitchFamily="18" charset="0"/>
                <a:cs typeface="Times New Roman" pitchFamily="18" charset="0"/>
              </a:rPr>
              <a:t>worked </a:t>
            </a:r>
            <a:r>
              <a:rPr lang="en-US" dirty="0">
                <a:latin typeface="Times New Roman" pitchFamily="18" charset="0"/>
                <a:cs typeface="Times New Roman" pitchFamily="18" charset="0"/>
              </a:rPr>
              <a:t>towards a general descriptive system for </a:t>
            </a:r>
            <a:r>
              <a:rPr lang="en-US" dirty="0" smtClean="0">
                <a:latin typeface="Times New Roman" pitchFamily="18" charset="0"/>
                <a:cs typeface="Times New Roman" pitchFamily="18" charset="0"/>
              </a:rPr>
              <a:t>analyzing discourse </a:t>
            </a:r>
          </a:p>
          <a:p>
            <a:pPr marL="457200" indent="-457200">
              <a:lnSpc>
                <a:spcPct val="150000"/>
              </a:lnSpc>
              <a:buFont typeface="+mj-lt"/>
              <a:buAutoNum type="arabicPeriod"/>
            </a:pPr>
            <a:r>
              <a:rPr lang="en-US" dirty="0">
                <a:latin typeface="Times New Roman" pitchFamily="18" charset="0"/>
                <a:cs typeface="Times New Roman" pitchFamily="18" charset="0"/>
              </a:rPr>
              <a:t>decided to focus upon the classroom because it is a formal situation whose discourse practice is likely to be governed by clear rules</a:t>
            </a:r>
            <a:r>
              <a:rPr lang="en-US" dirty="0" smtClean="0">
                <a:latin typeface="Times New Roman" pitchFamily="18" charset="0"/>
                <a:cs typeface="Times New Roman" pitchFamily="18" charset="0"/>
              </a:rPr>
              <a:t>.</a:t>
            </a:r>
          </a:p>
          <a:p>
            <a:pPr marL="457200" indent="-457200">
              <a:lnSpc>
                <a:spcPct val="150000"/>
              </a:lnSpc>
              <a:buFont typeface="+mj-lt"/>
              <a:buAutoNum type="arabicPeriod"/>
            </a:pPr>
            <a:r>
              <a:rPr lang="en-US" dirty="0">
                <a:latin typeface="Times New Roman" pitchFamily="18" charset="0"/>
                <a:cs typeface="Times New Roman" pitchFamily="18" charset="0"/>
              </a:rPr>
              <a:t>Their descriptive system is based upon units which are assumed to be in the same relationship to each other as units in early forms of systemic grammar </a:t>
            </a:r>
            <a:endParaRPr lang="en-US" dirty="0" smtClean="0">
              <a:latin typeface="Times New Roman" pitchFamily="18" charset="0"/>
              <a:cs typeface="Times New Roman" pitchFamily="18" charset="0"/>
            </a:endParaRPr>
          </a:p>
          <a:p>
            <a:pPr marL="457200" indent="-457200">
              <a:lnSpc>
                <a:spcPct val="150000"/>
              </a:lnSpc>
              <a:buFont typeface="+mj-lt"/>
              <a:buAutoNum type="arabicPeriod"/>
            </a:pPr>
            <a:r>
              <a:rPr lang="en-US" dirty="0">
                <a:latin typeface="Times New Roman" pitchFamily="18" charset="0"/>
                <a:cs typeface="Times New Roman" pitchFamily="18" charset="0"/>
              </a:rPr>
              <a:t>there is a 'rank scale' of units, with </a:t>
            </a:r>
            <a:r>
              <a:rPr lang="en-US" dirty="0" smtClean="0">
                <a:latin typeface="Times New Roman" pitchFamily="18" charset="0"/>
                <a:cs typeface="Times New Roman" pitchFamily="18" charset="0"/>
              </a:rPr>
              <a:t>units of </a:t>
            </a:r>
            <a:r>
              <a:rPr lang="en-US" dirty="0">
                <a:latin typeface="Times New Roman" pitchFamily="18" charset="0"/>
                <a:cs typeface="Times New Roman" pitchFamily="18" charset="0"/>
              </a:rPr>
              <a:t>higher rank being made up of units of the rank below. So, in grammar a sentence is made up of clauses, which are made up of groups, and so forth. </a:t>
            </a:r>
            <a:endParaRPr lang="en-US" dirty="0" smtClean="0">
              <a:latin typeface="Times New Roman" pitchFamily="18" charset="0"/>
              <a:cs typeface="Times New Roman" pitchFamily="18" charset="0"/>
            </a:endParaRPr>
          </a:p>
          <a:p>
            <a:pPr marL="457200" indent="-457200">
              <a:lnSpc>
                <a:spcPct val="150000"/>
              </a:lnSpc>
              <a:buFont typeface="+mj-lt"/>
              <a:buAutoNum type="arabicPeriod"/>
            </a:pPr>
            <a:r>
              <a:rPr lang="en-US" dirty="0" smtClean="0">
                <a:latin typeface="Times New Roman" pitchFamily="18" charset="0"/>
                <a:cs typeface="Times New Roman" pitchFamily="18" charset="0"/>
              </a:rPr>
              <a:t>Likewise</a:t>
            </a:r>
            <a:r>
              <a:rPr lang="en-US" dirty="0">
                <a:latin typeface="Times New Roman" pitchFamily="18" charset="0"/>
                <a:cs typeface="Times New Roman" pitchFamily="18" charset="0"/>
              </a:rPr>
              <a:t>, in classroom discourse, there are five units of descending </a:t>
            </a:r>
            <a:r>
              <a:rPr lang="en-US" dirty="0" smtClean="0">
                <a:latin typeface="Times New Roman" pitchFamily="18" charset="0"/>
                <a:cs typeface="Times New Roman" pitchFamily="18" charset="0"/>
              </a:rPr>
              <a:t> rank </a:t>
            </a:r>
            <a:endParaRPr lang="en-US" dirty="0">
              <a:latin typeface="Times New Roman" pitchFamily="18" charset="0"/>
              <a:cs typeface="Times New Roman" pitchFamily="18" charset="0"/>
            </a:endParaRPr>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12/03/2019</a:t>
            </a:fld>
            <a:endParaRPr lang="en-GB" noProof="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72" y="-531440"/>
            <a:ext cx="2694806" cy="1769199"/>
          </a:xfrm>
          <a:prstGeom prst="rect">
            <a:avLst/>
          </a:prstGeom>
        </p:spPr>
      </p:pic>
    </p:spTree>
    <p:extLst>
      <p:ext uri="{BB962C8B-B14F-4D97-AF65-F5344CB8AC3E}">
        <p14:creationId xmlns:p14="http://schemas.microsoft.com/office/powerpoint/2010/main" val="397065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359108" cy="6172200"/>
          </a:xfrm>
        </p:spPr>
        <p:txBody>
          <a:bodyPr/>
          <a:lstStyle/>
          <a:p>
            <a:pPr marL="0" indent="0">
              <a:lnSpc>
                <a:spcPct val="150000"/>
              </a:lnSpc>
              <a:buNone/>
            </a:pPr>
            <a:r>
              <a:rPr lang="en-US" b="1" i="1" dirty="0">
                <a:latin typeface="Times New Roman" pitchFamily="18" charset="0"/>
                <a:cs typeface="Times New Roman" pitchFamily="18" charset="0"/>
              </a:rPr>
              <a:t>lesson, </a:t>
            </a:r>
            <a:r>
              <a:rPr lang="en-US" b="1" i="1" dirty="0" smtClean="0">
                <a:latin typeface="Times New Roman" pitchFamily="18" charset="0"/>
                <a:cs typeface="Times New Roman" pitchFamily="18" charset="0"/>
              </a:rPr>
              <a:t>      transaction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exchange</a:t>
            </a:r>
            <a:r>
              <a:rPr lang="en-US" dirty="0" smtClean="0">
                <a:latin typeface="Times New Roman" pitchFamily="18" charset="0"/>
                <a:cs typeface="Times New Roman" pitchFamily="18" charset="0"/>
              </a:rPr>
              <a:t>,              </a:t>
            </a:r>
            <a:r>
              <a:rPr lang="en-US" b="1" i="1" dirty="0">
                <a:latin typeface="Times New Roman" pitchFamily="18" charset="0"/>
                <a:cs typeface="Times New Roman" pitchFamily="18" charset="0"/>
              </a:rPr>
              <a:t>move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act </a:t>
            </a:r>
          </a:p>
          <a:p>
            <a:pPr marL="0" indent="0">
              <a:lnSpc>
                <a:spcPct val="150000"/>
              </a:lnSpc>
              <a:buNone/>
            </a:pPr>
            <a:r>
              <a:rPr lang="en-US" dirty="0">
                <a:latin typeface="Times New Roman" pitchFamily="18" charset="0"/>
                <a:cs typeface="Times New Roman" pitchFamily="18" charset="0"/>
              </a:rPr>
              <a:t> such that a lesson is made up of transactions, which are made up of exchanges, and so on</a:t>
            </a:r>
            <a:r>
              <a:rPr lang="en-US" dirty="0" smtClean="0">
                <a:latin typeface="Times New Roman" pitchFamily="18" charset="0"/>
                <a:cs typeface="Times New Roman" pitchFamily="18" charset="0"/>
              </a:rPr>
              <a:t>.</a:t>
            </a:r>
          </a:p>
          <a:p>
            <a:pPr marL="0" indent="0">
              <a:lnSpc>
                <a:spcPct val="150000"/>
              </a:lnSpc>
              <a:buNone/>
            </a:pPr>
            <a:r>
              <a:rPr lang="en-US" dirty="0">
                <a:latin typeface="Times New Roman" pitchFamily="18" charset="0"/>
                <a:cs typeface="Times New Roman" pitchFamily="18" charset="0"/>
              </a:rPr>
              <a:t>Sinclair and Coulthard have little to say about the </a:t>
            </a:r>
            <a:r>
              <a:rPr lang="en-US" b="1" dirty="0">
                <a:latin typeface="Times New Roman" pitchFamily="18" charset="0"/>
                <a:cs typeface="Times New Roman" pitchFamily="18" charset="0"/>
              </a:rPr>
              <a:t>'lesson', </a:t>
            </a:r>
            <a:r>
              <a:rPr lang="en-US" dirty="0">
                <a:latin typeface="Times New Roman" pitchFamily="18" charset="0"/>
                <a:cs typeface="Times New Roman" pitchFamily="18" charset="0"/>
              </a:rPr>
              <a:t>but they do suggest a clear structure for the '</a:t>
            </a:r>
            <a:r>
              <a:rPr lang="en-US" b="1" dirty="0">
                <a:latin typeface="Times New Roman" pitchFamily="18" charset="0"/>
                <a:cs typeface="Times New Roman" pitchFamily="18" charset="0"/>
              </a:rPr>
              <a:t>transaction</a:t>
            </a:r>
            <a:r>
              <a:rPr lang="en-US" dirty="0">
                <a:latin typeface="Times New Roman" pitchFamily="18" charset="0"/>
                <a:cs typeface="Times New Roman" pitchFamily="18" charset="0"/>
              </a:rPr>
              <a:t>'. Transactions consist of exchanges. They are opened and closed by 'boundary exchanges' which consist minimally of 'framing moves' with or without other moves</a:t>
            </a:r>
            <a:r>
              <a:rPr lang="en-US" dirty="0"/>
              <a:t>. </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988" y="3501008"/>
            <a:ext cx="7946328" cy="2987782"/>
          </a:xfrm>
          <a:prstGeom prst="rect">
            <a:avLst/>
          </a:prstGeom>
        </p:spPr>
      </p:pic>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2"/>
          </p:nvPr>
        </p:nvSpPr>
        <p:spPr>
          <a:xfrm>
            <a:off x="765820" y="332656"/>
            <a:ext cx="10945216" cy="5839544"/>
          </a:xfrm>
        </p:spPr>
        <p:txBody>
          <a:bodyPr/>
          <a:lstStyle/>
          <a:p>
            <a:pPr>
              <a:lnSpc>
                <a:spcPct val="150000"/>
              </a:lnSpc>
            </a:pPr>
            <a:r>
              <a:rPr lang="en-US" dirty="0"/>
              <a:t> </a:t>
            </a:r>
            <a:r>
              <a:rPr lang="en-US" dirty="0">
                <a:latin typeface="Times New Roman" pitchFamily="18" charset="0"/>
                <a:cs typeface="Times New Roman" pitchFamily="18" charset="0"/>
              </a:rPr>
              <a:t>For example, </a:t>
            </a:r>
            <a:r>
              <a:rPr lang="en-US" b="1" i="1" dirty="0">
                <a:latin typeface="Times New Roman" pitchFamily="18" charset="0"/>
                <a:cs typeface="Times New Roman" pitchFamily="18" charset="0"/>
              </a:rPr>
              <a:t>'Well, today I thought we'd do three quizzes</a:t>
            </a:r>
            <a:r>
              <a:rPr lang="en-US" dirty="0">
                <a:latin typeface="Times New Roman" pitchFamily="18" charset="0"/>
                <a:cs typeface="Times New Roman" pitchFamily="18" charset="0"/>
              </a:rPr>
              <a:t>' consists of a framing move ('well') and a 'focusing' move which tells the class what the transaction will be about. Between the boundary exchanges there is usually a sequence of </a:t>
            </a:r>
            <a:r>
              <a:rPr lang="en-US" b="1" i="1" dirty="0">
                <a:latin typeface="Times New Roman" pitchFamily="18" charset="0"/>
                <a:cs typeface="Times New Roman" pitchFamily="18" charset="0"/>
              </a:rPr>
              <a:t>'informing'</a:t>
            </a:r>
            <a:r>
              <a:rPr lang="en-US" dirty="0">
                <a:latin typeface="Times New Roman" pitchFamily="18" charset="0"/>
                <a:cs typeface="Times New Roman" pitchFamily="18" charset="0"/>
              </a:rPr>
              <a:t>, '</a:t>
            </a:r>
            <a:r>
              <a:rPr lang="en-US" b="1" i="1" dirty="0">
                <a:latin typeface="Times New Roman" pitchFamily="18" charset="0"/>
                <a:cs typeface="Times New Roman" pitchFamily="18" charset="0"/>
              </a:rPr>
              <a:t>directing</a:t>
            </a:r>
            <a:r>
              <a:rPr lang="en-US" dirty="0">
                <a:latin typeface="Times New Roman" pitchFamily="18" charset="0"/>
                <a:cs typeface="Times New Roman" pitchFamily="18" charset="0"/>
              </a:rPr>
              <a:t>' or </a:t>
            </a:r>
            <a:r>
              <a:rPr lang="en-US" b="1" i="1" dirty="0">
                <a:latin typeface="Times New Roman" pitchFamily="18" charset="0"/>
                <a:cs typeface="Times New Roman" pitchFamily="18" charset="0"/>
              </a:rPr>
              <a:t>'eliciting' </a:t>
            </a:r>
            <a:r>
              <a:rPr lang="en-US" b="1"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exchanges</a:t>
            </a:r>
            <a:r>
              <a:rPr lang="en-US" dirty="0">
                <a:latin typeface="Times New Roman" pitchFamily="18" charset="0"/>
                <a:cs typeface="Times New Roman" pitchFamily="18" charset="0"/>
              </a:rPr>
              <a:t>, in which respectively statements and requests (or commands) are made and questions are asked, usually by the </a:t>
            </a:r>
            <a:r>
              <a:rPr lang="en-US" dirty="0" smtClean="0">
                <a:latin typeface="Times New Roman" pitchFamily="18" charset="0"/>
                <a:cs typeface="Times New Roman" pitchFamily="18" charset="0"/>
              </a:rPr>
              <a:t>teacher </a:t>
            </a:r>
            <a:r>
              <a:rPr lang="en-US" b="1" i="1" dirty="0" smtClean="0">
                <a:latin typeface="Times New Roman" pitchFamily="18" charset="0"/>
                <a:cs typeface="Times New Roman" pitchFamily="18" charset="0"/>
              </a:rPr>
              <a:t>eliciting exchange</a:t>
            </a: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typically consists of three moves: </a:t>
            </a:r>
            <a:r>
              <a:rPr lang="en-US" b="1" i="1" dirty="0">
                <a:latin typeface="Times New Roman" pitchFamily="18" charset="0"/>
                <a:cs typeface="Times New Roman" pitchFamily="18" charset="0"/>
              </a:rPr>
              <a:t>'initiating'</a:t>
            </a:r>
            <a:r>
              <a:rPr lang="en-US" dirty="0">
                <a:latin typeface="Times New Roman" pitchFamily="18" charset="0"/>
                <a:cs typeface="Times New Roman" pitchFamily="18" charset="0"/>
              </a:rPr>
              <a:t>, </a:t>
            </a:r>
            <a:r>
              <a:rPr lang="en-US" b="1" i="1" dirty="0">
                <a:latin typeface="Times New Roman" pitchFamily="18" charset="0"/>
                <a:cs typeface="Times New Roman" pitchFamily="18" charset="0"/>
              </a:rPr>
              <a:t>'response</a:t>
            </a:r>
            <a:r>
              <a:rPr lang="en-US" dirty="0">
                <a:latin typeface="Times New Roman" pitchFamily="18" charset="0"/>
                <a:cs typeface="Times New Roman" pitchFamily="18" charset="0"/>
              </a:rPr>
              <a:t>' and '</a:t>
            </a:r>
            <a:r>
              <a:rPr lang="en-US" b="1" i="1" dirty="0">
                <a:latin typeface="Times New Roman" pitchFamily="18" charset="0"/>
                <a:cs typeface="Times New Roman" pitchFamily="18" charset="0"/>
              </a:rPr>
              <a:t>feedback</a:t>
            </a:r>
            <a:r>
              <a:rPr lang="en-US" dirty="0">
                <a:latin typeface="Times New Roman" pitchFamily="18" charset="0"/>
                <a:cs typeface="Times New Roman" pitchFamily="18" charset="0"/>
              </a:rPr>
              <a:t>'. For example:</a:t>
            </a:r>
          </a:p>
          <a:p>
            <a:pPr>
              <a:lnSpc>
                <a:spcPct val="150000"/>
              </a:lnSpc>
            </a:pPr>
            <a:endParaRPr lang="en-US" dirty="0">
              <a:latin typeface="Times New Roman" pitchFamily="18" charset="0"/>
              <a:cs typeface="Times New Roman" pitchFamily="18" charset="0"/>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83" y="4104308"/>
            <a:ext cx="5108657" cy="2753692"/>
          </a:xfrm>
          <a:prstGeom prst="rect">
            <a:avLst/>
          </a:prstGeo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1" y="0"/>
            <a:ext cx="12188825" cy="6858000"/>
          </a:xfrm>
        </p:spPr>
        <p:txBody>
          <a:bodyPr>
            <a:normAutofit lnSpcReduction="10000"/>
          </a:bodyPr>
          <a:lstStyle/>
          <a:p>
            <a:r>
              <a:rPr lang="en-US" dirty="0" smtClean="0">
                <a:latin typeface="Times New Roman" pitchFamily="18" charset="0"/>
                <a:cs typeface="Times New Roman" pitchFamily="18" charset="0"/>
              </a:rPr>
              <a:t>Teacher: </a:t>
            </a:r>
            <a:r>
              <a:rPr lang="en-US" dirty="0">
                <a:latin typeface="Times New Roman" pitchFamily="18" charset="0"/>
                <a:cs typeface="Times New Roman" pitchFamily="18" charset="0"/>
              </a:rPr>
              <a:t>Can you tell </a:t>
            </a:r>
            <a:r>
              <a:rPr lang="en-US" dirty="0" smtClean="0">
                <a:latin typeface="Times New Roman" pitchFamily="18" charset="0"/>
                <a:cs typeface="Times New Roman" pitchFamily="18" charset="0"/>
              </a:rPr>
              <a:t>me why </a:t>
            </a:r>
            <a:r>
              <a:rPr lang="en-US" dirty="0">
                <a:latin typeface="Times New Roman" pitchFamily="18" charset="0"/>
                <a:cs typeface="Times New Roman" pitchFamily="18" charset="0"/>
              </a:rPr>
              <a:t>do you eat all that </a:t>
            </a:r>
            <a:r>
              <a:rPr lang="en-US" dirty="0" smtClean="0">
                <a:latin typeface="Times New Roman" pitchFamily="18" charset="0"/>
                <a:cs typeface="Times New Roman" pitchFamily="18" charset="0"/>
              </a:rPr>
              <a:t>food?</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Yes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PUPIL: To keep you strong</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Teacher : </a:t>
            </a:r>
            <a:r>
              <a:rPr lang="en-US" dirty="0">
                <a:latin typeface="Times New Roman" pitchFamily="18" charset="0"/>
                <a:cs typeface="Times New Roman" pitchFamily="18" charset="0"/>
              </a:rPr>
              <a:t>To keep you strong. Yes. To keep you strong</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Why do </a:t>
            </a:r>
            <a:r>
              <a:rPr lang="en-US" dirty="0">
                <a:latin typeface="Times New Roman" pitchFamily="18" charset="0"/>
                <a:cs typeface="Times New Roman" pitchFamily="18" charset="0"/>
              </a:rPr>
              <a:t>you want to be strong</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The teacher's first contribution is an </a:t>
            </a:r>
            <a:r>
              <a:rPr lang="en-US" b="1" dirty="0">
                <a:latin typeface="Times New Roman" pitchFamily="18" charset="0"/>
                <a:cs typeface="Times New Roman" pitchFamily="18" charset="0"/>
              </a:rPr>
              <a:t>initiating </a:t>
            </a:r>
            <a:r>
              <a:rPr lang="en-US" b="1" dirty="0" smtClean="0">
                <a:latin typeface="Times New Roman" pitchFamily="18" charset="0"/>
                <a:cs typeface="Times New Roman" pitchFamily="18" charset="0"/>
              </a:rPr>
              <a:t>move,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pupil's </a:t>
            </a:r>
            <a:r>
              <a:rPr lang="en-US" b="1" dirty="0">
                <a:latin typeface="Times New Roman" pitchFamily="18" charset="0"/>
                <a:cs typeface="Times New Roman" pitchFamily="18" charset="0"/>
              </a:rPr>
              <a:t>contribution is a </a:t>
            </a:r>
            <a:r>
              <a:rPr lang="en-US" b="1" dirty="0" smtClean="0">
                <a:latin typeface="Times New Roman" pitchFamily="18" charset="0"/>
                <a:cs typeface="Times New Roman" pitchFamily="18" charset="0"/>
              </a:rPr>
              <a:t>response, </a:t>
            </a: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the first line of the teacher's second contribution is </a:t>
            </a:r>
            <a:r>
              <a:rPr lang="en-US" b="1" dirty="0">
                <a:latin typeface="Times New Roman" pitchFamily="18" charset="0"/>
                <a:cs typeface="Times New Roman" pitchFamily="18" charset="0"/>
              </a:rPr>
              <a:t>feedback;</a:t>
            </a:r>
            <a:r>
              <a:rPr lang="en-US" dirty="0">
                <a:latin typeface="Times New Roman" pitchFamily="18" charset="0"/>
                <a:cs typeface="Times New Roman" pitchFamily="18" charset="0"/>
              </a:rPr>
              <a:t> the second line is another </a:t>
            </a:r>
            <a:r>
              <a:rPr lang="en-US" b="1" dirty="0">
                <a:latin typeface="Times New Roman" pitchFamily="18" charset="0"/>
                <a:cs typeface="Times New Roman" pitchFamily="18" charset="0"/>
              </a:rPr>
              <a:t>initiating move</a:t>
            </a:r>
            <a:r>
              <a:rPr lang="en-US" b="1" dirty="0" smtClean="0">
                <a:latin typeface="Times New Roman" pitchFamily="18" charset="0"/>
                <a:cs typeface="Times New Roman" pitchFamily="18" charset="0"/>
              </a:rPr>
              <a:t>.</a:t>
            </a:r>
          </a:p>
          <a:p>
            <a:r>
              <a:rPr lang="en-US" dirty="0">
                <a:latin typeface="Times New Roman" pitchFamily="18" charset="0"/>
                <a:cs typeface="Times New Roman" pitchFamily="18" charset="0"/>
              </a:rPr>
              <a:t> The consistent presence of feedback presupposes that teachers have the power to evaluate pupils' contributions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shows that much of classroom discourse is concerned with testing what pupils </a:t>
            </a:r>
            <a:r>
              <a:rPr lang="en-US" dirty="0" smtClean="0">
                <a:latin typeface="Times New Roman" pitchFamily="18" charset="0"/>
                <a:cs typeface="Times New Roman" pitchFamily="18" charset="0"/>
              </a:rPr>
              <a:t>know</a:t>
            </a:r>
          </a:p>
          <a:p>
            <a:r>
              <a:rPr lang="en-US" dirty="0">
                <a:latin typeface="Times New Roman" pitchFamily="18" charset="0"/>
                <a:cs typeface="Times New Roman" pitchFamily="18" charset="0"/>
              </a:rPr>
              <a:t>and training them to say things which are relevant according to criteria laid down by the schools. </a:t>
            </a: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4852" y="548680"/>
            <a:ext cx="1278397" cy="2115797"/>
          </a:xfrm>
          <a:prstGeom prst="rect">
            <a:avLst/>
          </a:prstGeo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0"/>
            <a:ext cx="9118747" cy="6858000"/>
          </a:xfrm>
        </p:spPr>
        <p:txBody>
          <a:bodyPr>
            <a:normAutofit/>
          </a:bodyPr>
          <a:lstStyle/>
          <a:p>
            <a:pPr>
              <a:lnSpc>
                <a:spcPct val="150000"/>
              </a:lnSpc>
            </a:pPr>
            <a:r>
              <a:rPr lang="en-US" sz="2400" b="1" dirty="0">
                <a:latin typeface="Times New Roman" pitchFamily="18" charset="0"/>
                <a:cs typeface="Times New Roman" pitchFamily="18" charset="0"/>
              </a:rPr>
              <a:t>A move </a:t>
            </a:r>
            <a:r>
              <a:rPr lang="en-US" sz="2400" dirty="0">
                <a:latin typeface="Times New Roman" pitchFamily="18" charset="0"/>
                <a:cs typeface="Times New Roman" pitchFamily="18" charset="0"/>
              </a:rPr>
              <a:t>consists of one or more acts. Sinclair and </a:t>
            </a:r>
            <a:r>
              <a:rPr lang="en-US" sz="2400" dirty="0" err="1">
                <a:latin typeface="Times New Roman" pitchFamily="18" charset="0"/>
                <a:cs typeface="Times New Roman" pitchFamily="18" charset="0"/>
              </a:rPr>
              <a:t>Coulthard</a:t>
            </a:r>
            <a:r>
              <a:rPr lang="en-US" sz="2400" dirty="0">
                <a:latin typeface="Times New Roman" pitchFamily="18" charset="0"/>
                <a:cs typeface="Times New Roman" pitchFamily="18" charset="0"/>
              </a:rPr>
              <a:t> distinguish 22 acts for classroom discourse, some of which (such as 'bid', </a:t>
            </a:r>
            <a:r>
              <a:rPr lang="en-US" sz="2400" b="1" i="1" dirty="0">
                <a:latin typeface="Times New Roman" pitchFamily="18" charset="0"/>
                <a:cs typeface="Times New Roman" pitchFamily="18" charset="0"/>
              </a:rPr>
              <a:t>when a child asks for the right to respond</a:t>
            </a:r>
            <a:r>
              <a:rPr lang="en-US" sz="2400" dirty="0">
                <a:latin typeface="Times New Roman" pitchFamily="18" charset="0"/>
                <a:cs typeface="Times New Roman" pitchFamily="18" charset="0"/>
              </a:rPr>
              <a:t>, perhaps by raising a hand) are quite </a:t>
            </a:r>
            <a:r>
              <a:rPr lang="en-US" sz="2400" dirty="0" smtClean="0">
                <a:latin typeface="Times New Roman" pitchFamily="18" charset="0"/>
                <a:cs typeface="Times New Roman" pitchFamily="18" charset="0"/>
              </a:rPr>
              <a:t>specific to </a:t>
            </a:r>
            <a:r>
              <a:rPr lang="en-US" sz="2400" dirty="0">
                <a:latin typeface="Times New Roman" pitchFamily="18" charset="0"/>
                <a:cs typeface="Times New Roman" pitchFamily="18" charset="0"/>
              </a:rPr>
              <a:t>this discourse type. Others are less so: the initiating move of an eliciting exchange includes an '</a:t>
            </a:r>
            <a:r>
              <a:rPr lang="en-US" sz="2400" dirty="0" err="1">
                <a:latin typeface="Times New Roman" pitchFamily="18" charset="0"/>
                <a:cs typeface="Times New Roman" pitchFamily="18" charset="0"/>
              </a:rPr>
              <a:t>elicitarion</a:t>
            </a:r>
            <a:r>
              <a:rPr lang="en-US" sz="2400" dirty="0">
                <a:latin typeface="Times New Roman" pitchFamily="18" charset="0"/>
                <a:cs typeface="Times New Roman" pitchFamily="18" charset="0"/>
              </a:rPr>
              <a:t>', for example, while the initiating move of a directing exchange includes a 'directive'. </a:t>
            </a:r>
            <a:r>
              <a:rPr lang="en-US" sz="2400" dirty="0" smtClean="0"/>
              <a:t/>
            </a:r>
            <a:br>
              <a:rPr lang="en-US" sz="2400" dirty="0" smtClean="0"/>
            </a:br>
            <a:r>
              <a:rPr lang="en-US" sz="2400" dirty="0"/>
              <a:t/>
            </a:r>
            <a:br>
              <a:rPr lang="en-US" sz="2400" dirty="0"/>
            </a:br>
            <a:r>
              <a:rPr lang="en-US" sz="2400" b="1" dirty="0">
                <a:latin typeface="Times New Roman" pitchFamily="18" charset="0"/>
                <a:cs typeface="Times New Roman" pitchFamily="18" charset="0"/>
              </a:rPr>
              <a:t>Acts</a:t>
            </a:r>
            <a:r>
              <a:rPr lang="en-US" sz="2400" dirty="0">
                <a:latin typeface="Times New Roman" pitchFamily="18" charset="0"/>
                <a:cs typeface="Times New Roman" pitchFamily="18" charset="0"/>
              </a:rPr>
              <a:t> are </a:t>
            </a:r>
            <a:r>
              <a:rPr lang="en-US" sz="2400" dirty="0">
                <a:solidFill>
                  <a:srgbClr val="FF0000"/>
                </a:solidFill>
                <a:latin typeface="Times New Roman" pitchFamily="18" charset="0"/>
                <a:cs typeface="Times New Roman" pitchFamily="18" charset="0"/>
              </a:rPr>
              <a:t>functiona</a:t>
            </a:r>
            <a:r>
              <a:rPr lang="en-US" sz="2400" dirty="0">
                <a:latin typeface="Times New Roman" pitchFamily="18" charset="0"/>
                <a:cs typeface="Times New Roman" pitchFamily="18" charset="0"/>
              </a:rPr>
              <a:t>l rather than </a:t>
            </a:r>
            <a:r>
              <a:rPr lang="en-US" sz="2400" dirty="0">
                <a:solidFill>
                  <a:srgbClr val="FF0000"/>
                </a:solidFill>
                <a:latin typeface="Times New Roman" pitchFamily="18" charset="0"/>
                <a:cs typeface="Times New Roman" pitchFamily="18" charset="0"/>
              </a:rPr>
              <a:t>formal categories</a:t>
            </a:r>
            <a:r>
              <a:rPr lang="en-US" sz="2400" dirty="0">
                <a:latin typeface="Times New Roman" pitchFamily="18" charset="0"/>
                <a:cs typeface="Times New Roman" pitchFamily="18" charset="0"/>
              </a:rPr>
              <a:t>, and a major issue is the relationship between them and the formal categories of </a:t>
            </a:r>
            <a:r>
              <a:rPr lang="en-US" sz="2400" dirty="0" smtClean="0">
                <a:latin typeface="Times New Roman" pitchFamily="18" charset="0"/>
                <a:cs typeface="Times New Roman" pitchFamily="18" charset="0"/>
              </a:rPr>
              <a:t>grammar. It </a:t>
            </a:r>
            <a:r>
              <a:rPr lang="en-US" sz="2400" dirty="0">
                <a:latin typeface="Times New Roman" pitchFamily="18" charset="0"/>
                <a:cs typeface="Times New Roman" pitchFamily="18" charset="0"/>
              </a:rPr>
              <a:t>is well known that there are no simple correspondences. For example, an </a:t>
            </a:r>
            <a:r>
              <a:rPr lang="en-US" sz="2400" dirty="0">
                <a:solidFill>
                  <a:srgbClr val="FFFF00"/>
                </a:solidFill>
                <a:latin typeface="Times New Roman" pitchFamily="18" charset="0"/>
                <a:cs typeface="Times New Roman" pitchFamily="18" charset="0"/>
              </a:rPr>
              <a:t>interrogative sentence </a:t>
            </a:r>
            <a:r>
              <a:rPr lang="en-US" sz="2400" dirty="0">
                <a:latin typeface="Times New Roman" pitchFamily="18" charset="0"/>
                <a:cs typeface="Times New Roman" pitchFamily="18" charset="0"/>
              </a:rPr>
              <a:t>(a 'grammatical question') can be a </a:t>
            </a:r>
            <a:r>
              <a:rPr lang="en-US" sz="2400" b="1" dirty="0">
                <a:latin typeface="Times New Roman" pitchFamily="18" charset="0"/>
                <a:cs typeface="Times New Roman" pitchFamily="18" charset="0"/>
              </a:rPr>
              <a:t>directive</a:t>
            </a:r>
            <a:r>
              <a:rPr lang="en-US" sz="2400" dirty="0">
                <a:latin typeface="Times New Roman" pitchFamily="18" charset="0"/>
                <a:cs typeface="Times New Roman" pitchFamily="18" charset="0"/>
              </a:rPr>
              <a:t> as well as an </a:t>
            </a:r>
            <a:r>
              <a:rPr lang="en-US" sz="2400" b="1" dirty="0" err="1">
                <a:latin typeface="Times New Roman" pitchFamily="18" charset="0"/>
                <a:cs typeface="Times New Roman" pitchFamily="18" charset="0"/>
              </a:rPr>
              <a:t>elicitarion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(e.g. 'Can you close the curtains?'), </a:t>
            </a:r>
          </a:p>
        </p:txBody>
      </p:sp>
    </p:spTree>
    <p:extLst>
      <p:ext uri="{BB962C8B-B14F-4D97-AF65-F5344CB8AC3E}">
        <p14:creationId xmlns:p14="http://schemas.microsoft.com/office/powerpoint/2010/main" val="309500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0" y="0"/>
            <a:ext cx="12188825" cy="6858000"/>
          </a:xfrm>
        </p:spPr>
        <p:txBody>
          <a:bodyPr rtlCol="0">
            <a:normAutofit/>
          </a:bodyPr>
          <a:lstStyle/>
          <a:p>
            <a:pPr>
              <a:lnSpc>
                <a:spcPct val="150000"/>
              </a:lnSpc>
            </a:pPr>
            <a:r>
              <a:rPr lang="en-US" sz="2400" dirty="0"/>
              <a:t> </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declarative sentence can be either of these or </a:t>
            </a:r>
          </a:p>
          <a:p>
            <a:pPr marL="0" indent="0">
              <a:lnSpc>
                <a:spcPct val="150000"/>
              </a:lnSpc>
              <a:buNone/>
            </a:pPr>
            <a:r>
              <a:rPr lang="en-US" sz="2400" dirty="0">
                <a:latin typeface="Times New Roman" pitchFamily="18" charset="0"/>
                <a:cs typeface="Times New Roman" pitchFamily="18" charset="0"/>
              </a:rPr>
              <a:t>                    'informative' act (e.g. 'The curtains aren't closed' can be asking for confirmation, requesting someone to close them, or just giving </a:t>
            </a:r>
            <a:r>
              <a:rPr lang="en-US" sz="2400" dirty="0" smtClean="0">
                <a:latin typeface="Times New Roman" pitchFamily="18" charset="0"/>
                <a:cs typeface="Times New Roman" pitchFamily="18" charset="0"/>
              </a:rPr>
              <a:t>information).</a:t>
            </a:r>
          </a:p>
          <a:p>
            <a:pPr marL="0" indent="0">
              <a:lnSpc>
                <a:spcPct val="150000"/>
              </a:lnSpc>
              <a:buNone/>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Sinclair and </a:t>
            </a:r>
            <a:r>
              <a:rPr lang="en-US" sz="2400" b="1" dirty="0" err="1">
                <a:latin typeface="Times New Roman" pitchFamily="18" charset="0"/>
                <a:cs typeface="Times New Roman" pitchFamily="18" charset="0"/>
              </a:rPr>
              <a:t>Coulthard</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refer to what they call '</a:t>
            </a:r>
            <a:r>
              <a:rPr lang="en-US" sz="2400" b="1" dirty="0">
                <a:latin typeface="Times New Roman" pitchFamily="18" charset="0"/>
                <a:cs typeface="Times New Roman" pitchFamily="18" charset="0"/>
              </a:rPr>
              <a:t>situation</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'tactics'</a:t>
            </a:r>
            <a:r>
              <a:rPr lang="en-US" sz="2400" dirty="0">
                <a:latin typeface="Times New Roman" pitchFamily="18" charset="0"/>
                <a:cs typeface="Times New Roman" pitchFamily="18" charset="0"/>
              </a:rPr>
              <a:t> for determining what function a sentence has in a particular piece of discourse. The former brings in situational factors which are </a:t>
            </a:r>
            <a:r>
              <a:rPr lang="en-US" sz="2400" dirty="0" smtClean="0">
                <a:latin typeface="Times New Roman" pitchFamily="18" charset="0"/>
                <a:cs typeface="Times New Roman" pitchFamily="18" charset="0"/>
              </a:rPr>
              <a:t>relevant.</a:t>
            </a:r>
          </a:p>
          <a:p>
            <a:pPr marL="0" indent="0">
              <a:lnSpc>
                <a:spcPct val="150000"/>
              </a:lnSpc>
              <a:buNone/>
            </a:pPr>
            <a:r>
              <a:rPr lang="en-US" sz="2400" dirty="0" smtClean="0">
                <a:latin typeface="Times New Roman" pitchFamily="18" charset="0"/>
                <a:cs typeface="Times New Roman" pitchFamily="18" charset="0"/>
              </a:rPr>
              <a:t>For example(Situational)                </a:t>
            </a:r>
            <a:r>
              <a:rPr lang="en-US" sz="2400" dirty="0">
                <a:latin typeface="Times New Roman" pitchFamily="18" charset="0"/>
                <a:cs typeface="Times New Roman" pitchFamily="18" charset="0"/>
              </a:rPr>
              <a:t>if children know talking </a:t>
            </a:r>
            <a:r>
              <a:rPr lang="en-US" sz="2400" dirty="0" smtClean="0">
                <a:latin typeface="Times New Roman" pitchFamily="18" charset="0"/>
                <a:cs typeface="Times New Roman" pitchFamily="18" charset="0"/>
              </a:rPr>
              <a:t>is not allowed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declarative sentence </a:t>
            </a:r>
            <a:r>
              <a:rPr lang="en-US" sz="2400" dirty="0">
                <a:latin typeface="Times New Roman" pitchFamily="18" charset="0"/>
                <a:cs typeface="Times New Roman" pitchFamily="18" charset="0"/>
              </a:rPr>
              <a:t>from the teacher ( You re talking) will probably be interpreted as a command to </a:t>
            </a:r>
            <a:r>
              <a:rPr lang="en-US" sz="2400" dirty="0" smtClean="0">
                <a:latin typeface="Times New Roman" pitchFamily="18" charset="0"/>
                <a:cs typeface="Times New Roman" pitchFamily="18" charset="0"/>
              </a:rPr>
              <a:t>stop</a:t>
            </a:r>
          </a:p>
          <a:p>
            <a:pPr marL="0" indent="0">
              <a:lnSpc>
                <a:spcPct val="150000"/>
              </a:lnSpc>
              <a:buNone/>
            </a:pPr>
            <a:r>
              <a:rPr lang="en-US" sz="2400" b="1" dirty="0">
                <a:latin typeface="Times New Roman" pitchFamily="18" charset="0"/>
                <a:cs typeface="Times New Roman" pitchFamily="18" charset="0"/>
              </a:rPr>
              <a:t>'Tactics' </a:t>
            </a:r>
            <a:r>
              <a:rPr lang="en-US" sz="2400" dirty="0">
                <a:latin typeface="Times New Roman" pitchFamily="18" charset="0"/>
                <a:cs typeface="Times New Roman" pitchFamily="18" charset="0"/>
              </a:rPr>
              <a:t>deals with the influence of the sequential position of a sentence </a:t>
            </a:r>
            <a:r>
              <a:rPr lang="en-US" sz="2400" dirty="0" smtClean="0">
                <a:latin typeface="Times New Roman" pitchFamily="18" charset="0"/>
                <a:cs typeface="Times New Roman" pitchFamily="18" charset="0"/>
              </a:rPr>
              <a:t>in the </a:t>
            </a:r>
            <a:r>
              <a:rPr lang="en-US" sz="2400" dirty="0">
                <a:latin typeface="Times New Roman" pitchFamily="18" charset="0"/>
                <a:cs typeface="Times New Roman" pitchFamily="18" charset="0"/>
              </a:rPr>
              <a:t>discourse </a:t>
            </a:r>
            <a:r>
              <a:rPr lang="en-US" sz="2400" dirty="0" smtClean="0">
                <a:latin typeface="Times New Roman" pitchFamily="18" charset="0"/>
                <a:cs typeface="Times New Roman" pitchFamily="18" charset="0"/>
              </a:rPr>
              <a:t>upon </a:t>
            </a:r>
            <a:r>
              <a:rPr lang="en-US" sz="2400" dirty="0">
                <a:latin typeface="Times New Roman" pitchFamily="18" charset="0"/>
                <a:cs typeface="Times New Roman" pitchFamily="18" charset="0"/>
              </a:rPr>
              <a:t>its </a:t>
            </a:r>
            <a:r>
              <a:rPr lang="en-US" sz="2400" dirty="0" smtClean="0">
                <a:latin typeface="Times New Roman" pitchFamily="18" charset="0"/>
                <a:cs typeface="Times New Roman" pitchFamily="18" charset="0"/>
              </a:rPr>
              <a:t>interpretation. </a:t>
            </a:r>
            <a:r>
              <a:rPr lang="en-US" sz="2400" dirty="0">
                <a:latin typeface="Times New Roman" pitchFamily="18" charset="0"/>
                <a:cs typeface="Times New Roman" pitchFamily="18" charset="0"/>
              </a:rPr>
              <a:t>E.g. </a:t>
            </a:r>
            <a:r>
              <a:rPr lang="en-US" sz="2400" b="1" dirty="0">
                <a:latin typeface="Times New Roman" pitchFamily="18" charset="0"/>
                <a:cs typeface="Times New Roman" pitchFamily="18" charset="0"/>
              </a:rPr>
              <a:t>Perhaps It s different from the woman's point of </a:t>
            </a:r>
            <a:r>
              <a:rPr lang="en-US" sz="2400" b="1" dirty="0" smtClean="0">
                <a:latin typeface="Times New Roman" pitchFamily="18" charset="0"/>
                <a:cs typeface="Times New Roman" pitchFamily="18" charset="0"/>
              </a:rPr>
              <a:t>view‘</a:t>
            </a:r>
          </a:p>
          <a:p>
            <a:pPr marL="0" indent="0">
              <a:lnSpc>
                <a:spcPct val="150000"/>
              </a:lnSpc>
              <a:buNone/>
            </a:pPr>
            <a:endParaRPr lang="en-US" sz="2400" b="1" dirty="0" smtClean="0"/>
          </a:p>
        </p:txBody>
      </p:sp>
      <p:sp>
        <p:nvSpPr>
          <p:cNvPr id="8" name="سهم إلى اليمين 7"/>
          <p:cNvSpPr/>
          <p:nvPr/>
        </p:nvSpPr>
        <p:spPr>
          <a:xfrm>
            <a:off x="541286" y="1052736"/>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سهم مسنن إلى اليمين 8"/>
          <p:cNvSpPr/>
          <p:nvPr/>
        </p:nvSpPr>
        <p:spPr>
          <a:xfrm>
            <a:off x="3286327" y="4221088"/>
            <a:ext cx="978408"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عنصر نائب للنص 18"/>
          <p:cNvSpPr>
            <a:spLocks noGrp="1"/>
          </p:cNvSpPr>
          <p:nvPr>
            <p:ph type="body" idx="1"/>
          </p:nvPr>
        </p:nvSpPr>
        <p:spPr>
          <a:xfrm>
            <a:off x="549796" y="404664"/>
            <a:ext cx="10441160" cy="512064"/>
          </a:xfrm>
        </p:spPr>
        <p:txBody>
          <a:bodyPr/>
          <a:lstStyle/>
          <a:p>
            <a:r>
              <a:rPr lang="en-US" b="0" dirty="0" smtClean="0">
                <a:latin typeface="Times New Roman" pitchFamily="18" charset="0"/>
                <a:cs typeface="Times New Roman" pitchFamily="18" charset="0"/>
              </a:rPr>
              <a:t>In short, </a:t>
            </a:r>
            <a:r>
              <a:rPr lang="en-US" b="0" dirty="0" err="1" smtClean="0">
                <a:latin typeface="Times New Roman" pitchFamily="18" charset="0"/>
                <a:cs typeface="Times New Roman" pitchFamily="18" charset="0"/>
              </a:rPr>
              <a:t>sinclair</a:t>
            </a:r>
            <a:r>
              <a:rPr lang="en-US" b="0" dirty="0" smtClean="0">
                <a:latin typeface="Times New Roman" pitchFamily="18" charset="0"/>
                <a:cs typeface="Times New Roman" pitchFamily="18" charset="0"/>
              </a:rPr>
              <a:t> and </a:t>
            </a:r>
            <a:r>
              <a:rPr lang="en-US" b="0" dirty="0" err="1" smtClean="0">
                <a:latin typeface="Times New Roman" pitchFamily="18" charset="0"/>
                <a:cs typeface="Times New Roman" pitchFamily="18" charset="0"/>
              </a:rPr>
              <a:t>Coulthard</a:t>
            </a:r>
            <a:r>
              <a:rPr lang="en-US" b="0" dirty="0" smtClean="0">
                <a:latin typeface="Times New Roman" pitchFamily="18" charset="0"/>
                <a:cs typeface="Times New Roman" pitchFamily="18" charset="0"/>
              </a:rPr>
              <a:t> approach </a:t>
            </a:r>
            <a:endParaRPr lang="en-US" b="0" dirty="0">
              <a:latin typeface="Times New Roman" pitchFamily="18" charset="0"/>
              <a:cs typeface="Times New Roman" pitchFamily="18" charset="0"/>
            </a:endParaRPr>
          </a:p>
        </p:txBody>
      </p:sp>
      <p:sp>
        <p:nvSpPr>
          <p:cNvPr id="5" name="عنصر نائب للمحتوى 4"/>
          <p:cNvSpPr>
            <a:spLocks noGrp="1"/>
          </p:cNvSpPr>
          <p:nvPr>
            <p:ph sz="half" idx="2"/>
          </p:nvPr>
        </p:nvSpPr>
        <p:spPr>
          <a:xfrm>
            <a:off x="693812" y="1124744"/>
            <a:ext cx="4977104" cy="5400600"/>
          </a:xfrm>
        </p:spPr>
        <p:txBody>
          <a:bodyPr>
            <a:normAutofit lnSpcReduction="10000"/>
          </a:bodyPr>
          <a:lstStyle/>
          <a:p>
            <a:pPr marL="457200" indent="-457200">
              <a:lnSpc>
                <a:spcPct val="150000"/>
              </a:lnSpc>
              <a:buFont typeface="+mj-lt"/>
              <a:buAutoNum type="arabicPeriod"/>
            </a:pPr>
            <a:r>
              <a:rPr lang="en-US" dirty="0">
                <a:latin typeface="Times New Roman" pitchFamily="18" charset="0"/>
                <a:cs typeface="Times New Roman" pitchFamily="18" charset="0"/>
              </a:rPr>
              <a:t>lacks a developed social orientation in failing to consider how relations of power have shaped discourse </a:t>
            </a:r>
            <a:r>
              <a:rPr lang="en-US" dirty="0" smtClean="0">
                <a:latin typeface="Times New Roman" pitchFamily="18" charset="0"/>
                <a:cs typeface="Times New Roman" pitchFamily="18" charset="0"/>
              </a:rPr>
              <a:t>practices</a:t>
            </a:r>
          </a:p>
          <a:p>
            <a:pPr marL="457200" indent="-457200">
              <a:lnSpc>
                <a:spcPct val="150000"/>
              </a:lnSpc>
              <a:buFont typeface="+mj-lt"/>
              <a:buAutoNum type="arabicPeriod"/>
            </a:pPr>
            <a:r>
              <a:rPr lang="en-US" dirty="0">
                <a:latin typeface="Times New Roman" pitchFamily="18" charset="0"/>
                <a:cs typeface="Times New Roman" pitchFamily="18" charset="0"/>
              </a:rPr>
              <a:t> in failing to situate classroom discourse historically in processes of social struggle and </a:t>
            </a:r>
            <a:r>
              <a:rPr lang="en-US" dirty="0" smtClean="0">
                <a:latin typeface="Times New Roman" pitchFamily="18" charset="0"/>
                <a:cs typeface="Times New Roman" pitchFamily="18" charset="0"/>
              </a:rPr>
              <a:t>change</a:t>
            </a:r>
          </a:p>
          <a:p>
            <a:pPr marL="457200" indent="-457200">
              <a:lnSpc>
                <a:spcPct val="150000"/>
              </a:lnSpc>
              <a:buFont typeface="+mj-lt"/>
              <a:buAutoNum type="arabicPeriod"/>
            </a:pPr>
            <a:r>
              <a:rPr lang="en-US" dirty="0">
                <a:latin typeface="Times New Roman" pitchFamily="18" charset="0"/>
                <a:cs typeface="Times New Roman" pitchFamily="18" charset="0"/>
              </a:rPr>
              <a:t> A striking characteristic of contemporary classroom practice is its diversity; one wants to know why the traditional classroom discourse they describe is under pressure, and what is at stake. </a:t>
            </a:r>
          </a:p>
        </p:txBody>
      </p:sp>
      <p:sp>
        <p:nvSpPr>
          <p:cNvPr id="21" name="عنصر نائب للمحتوى 20"/>
          <p:cNvSpPr>
            <a:spLocks noGrp="1"/>
          </p:cNvSpPr>
          <p:nvPr>
            <p:ph sz="quarter" idx="4"/>
          </p:nvPr>
        </p:nvSpPr>
        <p:spPr>
          <a:xfrm>
            <a:off x="6310436" y="260648"/>
            <a:ext cx="4977104" cy="6192688"/>
          </a:xfrm>
        </p:spPr>
        <p:txBody>
          <a:bodyPr>
            <a:normAutofit fontScale="92500" lnSpcReduction="20000"/>
          </a:bodyPr>
          <a:lstStyle/>
          <a:p>
            <a:pPr>
              <a:lnSpc>
                <a:spcPct val="160000"/>
              </a:lnSpc>
            </a:pPr>
            <a:r>
              <a:rPr lang="en-US" dirty="0">
                <a:latin typeface="Times New Roman" pitchFamily="18" charset="0"/>
                <a:cs typeface="Times New Roman" pitchFamily="18" charset="0"/>
              </a:rPr>
              <a:t>The homogeneity of the data also draws attention away from the ambivalence of classroom discourse, and the diversity of possible </a:t>
            </a:r>
            <a:r>
              <a:rPr lang="en-US" dirty="0" smtClean="0">
                <a:latin typeface="Times New Roman" pitchFamily="18" charset="0"/>
                <a:cs typeface="Times New Roman" pitchFamily="18" charset="0"/>
              </a:rPr>
              <a:t>interpretations </a:t>
            </a:r>
          </a:p>
          <a:p>
            <a:endParaRPr lang="en-US" dirty="0"/>
          </a:p>
          <a:p>
            <a:endParaRPr lang="en-US" dirty="0" smtClean="0"/>
          </a:p>
          <a:p>
            <a:endParaRPr lang="en-US" dirty="0"/>
          </a:p>
          <a:p>
            <a:endParaRPr lang="en-US" dirty="0" smtClean="0"/>
          </a:p>
          <a:p>
            <a:pPr>
              <a:lnSpc>
                <a:spcPct val="170000"/>
              </a:lnSpc>
            </a:pPr>
            <a:r>
              <a:rPr lang="en-US" dirty="0">
                <a:latin typeface="Times New Roman" pitchFamily="18" charset="0"/>
                <a:cs typeface="Times New Roman" pitchFamily="18" charset="0"/>
              </a:rPr>
              <a:t>their position as analysts problematical, since analysts interpret texts rather than just describe them. In claiming to describe their data are not Sinclair and </a:t>
            </a:r>
            <a:r>
              <a:rPr lang="en-US" dirty="0" err="1">
                <a:latin typeface="Times New Roman" pitchFamily="18" charset="0"/>
                <a:cs typeface="Times New Roman" pitchFamily="18" charset="0"/>
              </a:rPr>
              <a:t>Coulthard</a:t>
            </a:r>
            <a:r>
              <a:rPr lang="en-US" dirty="0">
                <a:latin typeface="Times New Roman" pitchFamily="18" charset="0"/>
                <a:cs typeface="Times New Roman" pitchFamily="18" charset="0"/>
              </a:rPr>
              <a:t> actually interpreting it in </a:t>
            </a:r>
            <a:r>
              <a:rPr lang="en-US" b="1" i="1" dirty="0">
                <a:latin typeface="Times New Roman" pitchFamily="18" charset="0"/>
                <a:cs typeface="Times New Roman" pitchFamily="18" charset="0"/>
              </a:rPr>
              <a:t>a teacher-oriented </a:t>
            </a:r>
            <a:r>
              <a:rPr lang="en-US" dirty="0">
                <a:latin typeface="Times New Roman" pitchFamily="18" charset="0"/>
                <a:cs typeface="Times New Roman" pitchFamily="18" charset="0"/>
              </a:rPr>
              <a:t>way,</a:t>
            </a:r>
          </a:p>
        </p:txBody>
      </p:sp>
      <p:pic>
        <p:nvPicPr>
          <p:cNvPr id="22" name="صورة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27" y="2060848"/>
            <a:ext cx="5105400" cy="1872208"/>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1486</Words>
  <Application>Microsoft Office PowerPoint</Application>
  <PresentationFormat>مخصص</PresentationFormat>
  <Paragraphs>89</Paragraphs>
  <Slides>17</Slides>
  <Notes>8</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TF02787940</vt:lpstr>
      <vt:lpstr>Approaches to Discourse Analysis </vt:lpstr>
      <vt:lpstr>عرض تقديمي في PowerPoint</vt:lpstr>
      <vt:lpstr>Sinclair and Coulthard</vt:lpstr>
      <vt:lpstr>عرض تقديمي في PowerPoint</vt:lpstr>
      <vt:lpstr>عرض تقديمي في PowerPoint</vt:lpstr>
      <vt:lpstr>عرض تقديمي في PowerPoint</vt:lpstr>
      <vt:lpstr>A move consists of one or more acts. Sinclair and Coulthard distinguish 22 acts for classroom discourse, some of which (such as 'bid', when a child asks for the right to respond, perhaps by raising a hand) are quite specific to this discourse type. Others are less so: the initiating move of an eliciting exchange includes an 'elicitarion', for example, while the initiating move of a directing exchange includes a 'directive'.   Acts are functional rather than formal categories, and a major issue is the relationship between them and the formal categories of grammar. It is well known that there are no simple correspondences. For example, an interrogative sentence (a 'grammatical question') can be a directive as well as an elicitarion (e.g. 'Can you close the curtains?'), </vt:lpstr>
      <vt:lpstr>عرض تقديمي في PowerPoint</vt:lpstr>
      <vt:lpstr>عرض تقديمي في PowerPoint</vt:lpstr>
      <vt:lpstr>عرض تقديمي في PowerPoint</vt:lpstr>
      <vt:lpstr>Conversational Analyses  </vt:lpstr>
      <vt:lpstr> Sacks  propose a simple but powerful set of turn-taking rules: </vt:lpstr>
      <vt:lpstr>'sequential implicativeness'</vt:lpstr>
      <vt:lpstr>عرض تقديمي في PowerPoint</vt:lpstr>
      <vt:lpstr>عرض تقديمي في PowerPoint</vt:lpstr>
      <vt:lpstr>References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2019-03-05T21:02:09Z</dcterms:created>
  <dcterms:modified xsi:type="dcterms:W3CDTF">2019-03-12T05:15:05Z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