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notesMasterIdLst>
    <p:notesMasterId r:id="rId20"/>
  </p:notesMasterIdLst>
  <p:handoutMasterIdLst>
    <p:handoutMasterId r:id="rId21"/>
  </p:handoutMasterIdLst>
  <p:sldIdLst>
    <p:sldId id="264" r:id="rId6"/>
    <p:sldId id="279" r:id="rId7"/>
    <p:sldId id="274" r:id="rId8"/>
    <p:sldId id="267" r:id="rId9"/>
    <p:sldId id="268" r:id="rId10"/>
    <p:sldId id="270" r:id="rId11"/>
    <p:sldId id="280" r:id="rId12"/>
    <p:sldId id="271" r:id="rId13"/>
    <p:sldId id="272" r:id="rId14"/>
    <p:sldId id="275" r:id="rId15"/>
    <p:sldId id="276" r:id="rId16"/>
    <p:sldId id="277" r:id="rId17"/>
    <p:sldId id="281" r:id="rId18"/>
    <p:sldId id="278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DD7BD"/>
    <a:srgbClr val="66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86496" autoAdjust="0"/>
  </p:normalViewPr>
  <p:slideViewPr>
    <p:cSldViewPr showGuides="1">
      <p:cViewPr varScale="1">
        <p:scale>
          <a:sx n="69" d="100"/>
          <a:sy n="69" d="100"/>
        </p:scale>
        <p:origin x="78" y="16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3/13/2019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529" y="1267730"/>
            <a:ext cx="9573768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424" y="1411615"/>
            <a:ext cx="9293979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4543" y="1267730"/>
            <a:ext cx="19197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48813" y="1267731"/>
            <a:ext cx="1691199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301" y="2091263"/>
            <a:ext cx="9066224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198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693" y="4682063"/>
            <a:ext cx="906848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 sz="1600"/>
            </a:lvl2pPr>
            <a:lvl3pPr marL="914126" indent="0" algn="ctr">
              <a:buNone/>
              <a:defRPr sz="16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7375" y="1341256"/>
            <a:ext cx="1554075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517" y="5211060"/>
            <a:ext cx="5903962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4678" y="5212080"/>
            <a:ext cx="211133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2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1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529" y="1267730"/>
            <a:ext cx="9573768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423" y="1411615"/>
            <a:ext cx="9293979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4543" y="1267730"/>
            <a:ext cx="19197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48813" y="1267731"/>
            <a:ext cx="1691199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216" y="2094309"/>
            <a:ext cx="906848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198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217" y="4682062"/>
            <a:ext cx="906848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0422" y="1344502"/>
            <a:ext cx="1554075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174" y="5211060"/>
            <a:ext cx="5905486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2263" y="5211060"/>
            <a:ext cx="211171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2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522" y="2103120"/>
            <a:ext cx="4753642" cy="374904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661" y="2103120"/>
            <a:ext cx="4753642" cy="374904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6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074334"/>
            <a:ext cx="4753642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99" b="0">
                <a:solidFill>
                  <a:schemeClr val="tx2"/>
                </a:solidFill>
                <a:latin typeface="+mn-lt"/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55898"/>
            <a:ext cx="4753642" cy="320040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1708" y="2074334"/>
            <a:ext cx="4753642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99" b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1708" y="2756581"/>
            <a:ext cx="4753642" cy="320040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6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7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465" y="237744"/>
            <a:ext cx="852913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18037" y="237744"/>
            <a:ext cx="2925318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979" y="607392"/>
            <a:ext cx="2430147" cy="1645920"/>
          </a:xfrm>
        </p:spPr>
        <p:txBody>
          <a:bodyPr anchor="b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1" y="609600"/>
            <a:ext cx="7770376" cy="533400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3979" y="2286000"/>
            <a:ext cx="2430147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0970" y="6223002"/>
            <a:ext cx="1462659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5161" y="374904"/>
            <a:ext cx="2651069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930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3/13/2019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18037" y="237744"/>
            <a:ext cx="2925318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979" y="603504"/>
            <a:ext cx="2431671" cy="1645920"/>
          </a:xfrm>
        </p:spPr>
        <p:txBody>
          <a:bodyPr anchor="b">
            <a:noAutofit/>
          </a:bodyPr>
          <a:lstStyle>
            <a:lvl1pPr algn="l">
              <a:defRPr sz="2799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40" y="237744"/>
            <a:ext cx="8529130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3979" y="2286000"/>
            <a:ext cx="2431671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126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4021" y="6227064"/>
            <a:ext cx="1462659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5161" y="374904"/>
            <a:ext cx="2651069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9285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42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258" y="762000"/>
            <a:ext cx="236158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762000"/>
            <a:ext cx="8075097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35" y="237744"/>
            <a:ext cx="11719555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522" y="642594"/>
            <a:ext cx="1005578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103120"/>
            <a:ext cx="10055781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248" y="6307672"/>
            <a:ext cx="2742486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051" y="6307672"/>
            <a:ext cx="5210723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6307672"/>
            <a:ext cx="1462659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9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lang="en-US" sz="47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25" indent="-182825" algn="l" defTabSz="914126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4354"/>
            <a:ext cx="7008574" cy="3298825"/>
          </a:xfrm>
        </p:spPr>
        <p:txBody>
          <a:bodyPr/>
          <a:lstStyle/>
          <a:p>
            <a:r>
              <a:rPr lang="en-US" dirty="0" smtClean="0"/>
              <a:t>Approached to Discourse Analysis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4012" y="3338013"/>
            <a:ext cx="5105400" cy="990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Represented by: Shahad Osama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7309" y="304800"/>
            <a:ext cx="10157354" cy="6477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The first part of the procedure is a linguistic analysis of the </a:t>
            </a:r>
            <a:r>
              <a:rPr lang="en-US" dirty="0" smtClean="0">
                <a:latin typeface="Times New Roman" panose="02020603050405020304" pitchFamily="18" charset="0"/>
              </a:rPr>
              <a:t>text into </a:t>
            </a:r>
            <a:r>
              <a:rPr lang="en-US" dirty="0">
                <a:latin typeface="Times New Roman" panose="02020603050405020304" pitchFamily="18" charset="0"/>
              </a:rPr>
              <a:t>clauses </a:t>
            </a:r>
            <a:r>
              <a:rPr lang="en-US" dirty="0" smtClean="0">
                <a:latin typeface="Times New Roman" panose="02020603050405020304" pitchFamily="18" charset="0"/>
              </a:rPr>
              <a:t>using </a:t>
            </a:r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</a:rPr>
              <a:t>'transformational‘ procedures, For </a:t>
            </a:r>
            <a:r>
              <a:rPr lang="en-US" dirty="0">
                <a:latin typeface="Times New Roman" panose="02020603050405020304" pitchFamily="18" charset="0"/>
              </a:rPr>
              <a:t>example, </a:t>
            </a:r>
            <a:r>
              <a:rPr lang="en-US" dirty="0" smtClean="0">
                <a:latin typeface="Times New Roman" panose="02020603050405020304" pitchFamily="18" charset="0"/>
              </a:rPr>
              <a:t>'I regret </a:t>
            </a:r>
            <a:r>
              <a:rPr lang="en-US" dirty="0">
                <a:latin typeface="Times New Roman" panose="02020603050405020304" pitchFamily="18" charset="0"/>
              </a:rPr>
              <a:t>her departure' would be analysed as two clauses, 'I regret</a:t>
            </a:r>
            <a:r>
              <a:rPr lang="en-US" dirty="0" smtClean="0">
                <a:latin typeface="Times New Roman" panose="02020603050405020304" pitchFamily="18" charset="0"/>
              </a:rPr>
              <a:t>', '(</a:t>
            </a:r>
            <a:r>
              <a:rPr lang="en-US" dirty="0">
                <a:latin typeface="Times New Roman" panose="02020603050405020304" pitchFamily="18" charset="0"/>
              </a:rPr>
              <a:t>that) she has departed</a:t>
            </a:r>
            <a:r>
              <a:rPr lang="en-US" dirty="0" smtClean="0">
                <a:latin typeface="Times New Roman" panose="02020603050405020304" pitchFamily="18" charset="0"/>
              </a:rPr>
              <a:t>'.</a:t>
            </a:r>
          </a:p>
          <a:p>
            <a:endParaRPr lang="en-US" dirty="0" smtClean="0"/>
          </a:p>
          <a:p>
            <a:pPr algn="ctr"/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 are produced which show 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sort 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relationships there are between the 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clauses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graphs are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subjected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second, computerized, procedure to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which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 are in a relationship of 'substitution', For example, 'militants'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'subversives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'We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watch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for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militants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disrupt industry', 'The nation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guard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subversives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undermine our institutions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 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the analytical procedures need to be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interpreted, though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attention is given to problems associated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interpretation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method seems rather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hoc(arranged) 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998628" y="1447800"/>
            <a:ext cx="394716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98628" y="2546604"/>
            <a:ext cx="394716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998628" y="4495800"/>
            <a:ext cx="394716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5613" y="304800"/>
            <a:ext cx="2819399" cy="838200"/>
          </a:xfrm>
          <a:solidFill>
            <a:srgbClr val="3DD7BD"/>
          </a:solidFill>
        </p:spPr>
        <p:txBody>
          <a:bodyPr/>
          <a:lstStyle/>
          <a:p>
            <a:r>
              <a:rPr lang="en-US" dirty="0" smtClean="0"/>
              <a:t>Pecheux’s strength points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5612" y="1197356"/>
            <a:ext cx="2819400" cy="1850644"/>
          </a:xfrm>
          <a:solidFill>
            <a:srgbClr val="3DD7BD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marries a Marxist theory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methods of text analysis.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3808412" y="152400"/>
            <a:ext cx="7924800" cy="838200"/>
          </a:xfrm>
        </p:spPr>
        <p:txBody>
          <a:bodyPr/>
          <a:lstStyle/>
          <a:p>
            <a:r>
              <a:rPr lang="en-US" dirty="0"/>
              <a:t>Pecheux’s </a:t>
            </a:r>
            <a:r>
              <a:rPr lang="en-US" dirty="0" smtClean="0"/>
              <a:t>weak points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275012" y="1197356"/>
            <a:ext cx="8458200" cy="550824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The treatment of texts </a:t>
            </a:r>
            <a:r>
              <a:rPr lang="en-US" sz="1400" dirty="0" smtClean="0">
                <a:latin typeface="HiddenHorzOCR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</a:rPr>
              <a:t>unsatisfactory, they </a:t>
            </a:r>
            <a:r>
              <a:rPr lang="en-US" dirty="0">
                <a:latin typeface="Times New Roman" panose="02020603050405020304" pitchFamily="18" charset="0"/>
              </a:rPr>
              <a:t>are </a:t>
            </a:r>
            <a:r>
              <a:rPr lang="en-US" b="1" dirty="0" smtClean="0">
                <a:latin typeface="Times New Roman" panose="02020603050405020304" pitchFamily="18" charset="0"/>
              </a:rPr>
              <a:t>homogenized</a:t>
            </a:r>
            <a:r>
              <a:rPr lang="en-US" dirty="0" smtClean="0">
                <a:latin typeface="Times New Roman" panose="02020603050405020304" pitchFamily="18" charset="0"/>
              </a:rPr>
              <a:t> before </a:t>
            </a:r>
            <a:r>
              <a:rPr lang="en-US" dirty="0">
                <a:latin typeface="Times New Roman" panose="02020603050405020304" pitchFamily="18" charset="0"/>
              </a:rPr>
              <a:t>analysis through the way the corpus is </a:t>
            </a:r>
            <a:r>
              <a:rPr lang="en-US" dirty="0" smtClean="0">
                <a:latin typeface="Times New Roman" panose="02020603050405020304" pitchFamily="18" charset="0"/>
              </a:rPr>
              <a:t>constituted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</a:rPr>
              <a:t>effect of </a:t>
            </a:r>
            <a:r>
              <a:rPr lang="en-US" dirty="0" smtClean="0">
                <a:latin typeface="Times New Roman" panose="02020603050405020304" pitchFamily="18" charset="0"/>
              </a:rPr>
              <a:t>applying transformational </a:t>
            </a:r>
            <a:r>
              <a:rPr lang="en-US" dirty="0">
                <a:latin typeface="Times New Roman" panose="02020603050405020304" pitchFamily="18" charset="0"/>
              </a:rPr>
              <a:t>procedures to </a:t>
            </a:r>
            <a:r>
              <a:rPr lang="en-US" dirty="0" err="1">
                <a:latin typeface="Times New Roman" panose="02020603050405020304" pitchFamily="18" charset="0"/>
              </a:rPr>
              <a:t>analyse</a:t>
            </a:r>
            <a:r>
              <a:rPr lang="en-US" dirty="0">
                <a:latin typeface="Times New Roman" panose="02020603050405020304" pitchFamily="18" charset="0"/>
              </a:rPr>
              <a:t> texts into separate </a:t>
            </a:r>
            <a:r>
              <a:rPr lang="en-US" dirty="0" smtClean="0">
                <a:latin typeface="Times New Roman" panose="02020603050405020304" pitchFamily="18" charset="0"/>
              </a:rPr>
              <a:t>clauses is </a:t>
            </a:r>
            <a:r>
              <a:rPr lang="en-US" b="1" dirty="0" smtClean="0">
                <a:latin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</a:rPr>
              <a:t>obliterate </a:t>
            </a:r>
            <a:r>
              <a:rPr lang="en-US" dirty="0">
                <a:latin typeface="Times New Roman" panose="02020603050405020304" pitchFamily="18" charset="0"/>
              </a:rPr>
              <a:t>distinctive features of textual organization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</a:rPr>
              <a:t>entences </a:t>
            </a:r>
            <a:r>
              <a:rPr lang="en-US" dirty="0" smtClean="0">
                <a:latin typeface="Times New Roman" panose="02020603050405020304" pitchFamily="18" charset="0"/>
              </a:rPr>
              <a:t> are effectively </a:t>
            </a:r>
            <a:r>
              <a:rPr lang="en-US" dirty="0">
                <a:latin typeface="Times New Roman" panose="02020603050405020304" pitchFamily="18" charset="0"/>
              </a:rPr>
              <a:t>the objects of analysis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</a:rPr>
              <a:t>Texts </a:t>
            </a:r>
            <a:r>
              <a:rPr lang="en-US" dirty="0" smtClean="0">
                <a:latin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</a:rPr>
              <a:t>treated as </a:t>
            </a:r>
            <a:r>
              <a:rPr lang="en-US" b="1" dirty="0" smtClean="0">
                <a:latin typeface="Times New Roman" panose="02020603050405020304" pitchFamily="18" charset="0"/>
              </a:rPr>
              <a:t>products.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Interpersonal </a:t>
            </a:r>
            <a:r>
              <a:rPr lang="en-US" dirty="0">
                <a:latin typeface="Times New Roman" panose="02020603050405020304" pitchFamily="18" charset="0"/>
              </a:rPr>
              <a:t>dimensions which have to </a:t>
            </a:r>
            <a:r>
              <a:rPr lang="en-US" dirty="0" smtClean="0">
                <a:latin typeface="Times New Roman" panose="02020603050405020304" pitchFamily="18" charset="0"/>
              </a:rPr>
              <a:t>do with social </a:t>
            </a:r>
            <a:r>
              <a:rPr lang="en-US" dirty="0">
                <a:latin typeface="Times New Roman" panose="02020603050405020304" pitchFamily="18" charset="0"/>
              </a:rPr>
              <a:t>relations and social identities are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</a:rPr>
              <a:t>not </a:t>
            </a:r>
            <a:r>
              <a:rPr lang="en-US" dirty="0" smtClean="0">
                <a:latin typeface="Times New Roman" panose="02020603050405020304" pitchFamily="18" charset="0"/>
              </a:rPr>
              <a:t>attended to.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 The properties of the meaning </a:t>
            </a:r>
            <a:r>
              <a:rPr lang="en-US" dirty="0">
                <a:latin typeface="Times New Roman" panose="02020603050405020304" pitchFamily="18" charset="0"/>
              </a:rPr>
              <a:t>of utterances in context are </a:t>
            </a:r>
            <a:r>
              <a:rPr lang="en-US" b="1" dirty="0" smtClean="0">
                <a:latin typeface="Times New Roman" panose="02020603050405020304" pitchFamily="18" charset="0"/>
              </a:rPr>
              <a:t>neglected.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endParaRPr lang="ar-IQ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Many </a:t>
            </a:r>
            <a:r>
              <a:rPr lang="en-US" dirty="0">
                <a:latin typeface="Times New Roman" panose="02020603050405020304" pitchFamily="18" charset="0"/>
              </a:rPr>
              <a:t>aspects of the form </a:t>
            </a:r>
            <a:r>
              <a:rPr lang="en-US" dirty="0" smtClean="0">
                <a:latin typeface="Times New Roman" panose="02020603050405020304" pitchFamily="18" charset="0"/>
              </a:rPr>
              <a:t>and organization </a:t>
            </a:r>
            <a:r>
              <a:rPr lang="en-US" dirty="0">
                <a:latin typeface="Times New Roman" panose="02020603050405020304" pitchFamily="18" charset="0"/>
              </a:rPr>
              <a:t>of texts </a:t>
            </a:r>
            <a:r>
              <a:rPr lang="en-US" dirty="0" smtClean="0">
                <a:latin typeface="Times New Roman" panose="02020603050405020304" pitchFamily="18" charset="0"/>
              </a:rPr>
              <a:t> are ignored.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Texts </a:t>
            </a:r>
            <a:r>
              <a:rPr lang="en-US" dirty="0">
                <a:latin typeface="Times New Roman" panose="02020603050405020304" pitchFamily="18" charset="0"/>
              </a:rPr>
              <a:t>are treated as evidence for a priori hypotheses </a:t>
            </a:r>
            <a:r>
              <a:rPr lang="en-US" dirty="0" smtClean="0">
                <a:latin typeface="Times New Roman" panose="02020603050405020304" pitchFamily="18" charset="0"/>
              </a:rPr>
              <a:t>about DFs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9412" y="838200"/>
            <a:ext cx="11809413" cy="58674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the linguistically-oriented tradition </a:t>
            </a:r>
            <a:r>
              <a:rPr lang="en-US" sz="2600" dirty="0" smtClean="0">
                <a:latin typeface="Times New Roman" panose="02020603050405020304" pitchFamily="18" charset="0"/>
              </a:rPr>
              <a:t>of discourse </a:t>
            </a:r>
            <a:r>
              <a:rPr lang="en-US" sz="2600" dirty="0">
                <a:latin typeface="Times New Roman" panose="02020603050405020304" pitchFamily="18" charset="0"/>
              </a:rPr>
              <a:t>analysis reviewed in this chapter is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weak </a:t>
            </a:r>
            <a:r>
              <a:rPr lang="en-US" sz="2600" dirty="0">
                <a:latin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underdeveloped</a:t>
            </a:r>
            <a:r>
              <a:rPr lang="en-US" sz="2600" dirty="0" smtClean="0">
                <a:latin typeface="Times New Roman" panose="02020603050405020304" pitchFamily="18" charset="0"/>
              </a:rPr>
              <a:t>, and </a:t>
            </a:r>
            <a:r>
              <a:rPr lang="en-US" sz="2600" dirty="0">
                <a:latin typeface="Times New Roman" panose="02020603050405020304" pitchFamily="18" charset="0"/>
              </a:rPr>
              <a:t>in which it needs to be strengthened by </a:t>
            </a:r>
            <a:r>
              <a:rPr lang="en-US" sz="2600" dirty="0" smtClean="0">
                <a:latin typeface="Times New Roman" panose="02020603050405020304" pitchFamily="18" charset="0"/>
              </a:rPr>
              <a:t>drawing upon </a:t>
            </a:r>
            <a:r>
              <a:rPr lang="en-US" sz="2600" dirty="0">
                <a:latin typeface="Times New Roman" panose="02020603050405020304" pitchFamily="18" charset="0"/>
              </a:rPr>
              <a:t>accounts of language and discourse in social theory</a:t>
            </a:r>
            <a:r>
              <a:rPr lang="en-US" sz="26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The object of analysis is linguistic texts, which are </a:t>
            </a:r>
            <a:r>
              <a:rPr lang="en-US" sz="2600" dirty="0" smtClean="0">
                <a:latin typeface="Times New Roman" panose="02020603050405020304" pitchFamily="18" charset="0"/>
              </a:rPr>
              <a:t>analysed in terms </a:t>
            </a:r>
            <a:r>
              <a:rPr lang="en-US" sz="2600" dirty="0">
                <a:latin typeface="Times New Roman" panose="02020603050405020304" pitchFamily="18" charset="0"/>
              </a:rPr>
              <a:t>of their own </a:t>
            </a:r>
            <a:r>
              <a:rPr lang="en-US" sz="2600" dirty="0" smtClean="0">
                <a:latin typeface="Times New Roman" panose="02020603050405020304" pitchFamily="18" charset="0"/>
              </a:rPr>
              <a:t>specificity.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In addition to texts as 'products' of processes of text </a:t>
            </a:r>
            <a:r>
              <a:rPr lang="en-US" sz="2600" dirty="0" smtClean="0">
                <a:latin typeface="Times New Roman" panose="02020603050405020304" pitchFamily="18" charset="0"/>
              </a:rPr>
              <a:t>production and </a:t>
            </a:r>
            <a:r>
              <a:rPr lang="en-US" sz="2600" dirty="0">
                <a:latin typeface="Times New Roman" panose="02020603050405020304" pitchFamily="18" charset="0"/>
              </a:rPr>
              <a:t>interpretation, these processes themselves are </a:t>
            </a:r>
            <a:r>
              <a:rPr lang="en-US" sz="2600" dirty="0" smtClean="0">
                <a:latin typeface="Times New Roman" panose="02020603050405020304" pitchFamily="18" charset="0"/>
              </a:rPr>
              <a:t>analysed.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Texts may be heterogeneous and </a:t>
            </a:r>
            <a:r>
              <a:rPr lang="en-US" sz="2600" dirty="0" smtClean="0">
                <a:latin typeface="Times New Roman" panose="02020603050405020304" pitchFamily="18" charset="0"/>
              </a:rPr>
              <a:t>ambiguous. 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Discourse is studied historically and </a:t>
            </a:r>
            <a:r>
              <a:rPr lang="en-US" sz="2600" dirty="0" smtClean="0">
                <a:latin typeface="Times New Roman" panose="02020603050405020304" pitchFamily="18" charset="0"/>
              </a:rPr>
              <a:t>dynamically.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Discourse is socially </a:t>
            </a:r>
            <a:r>
              <a:rPr lang="en-US" sz="2600" dirty="0" smtClean="0">
                <a:latin typeface="Times New Roman" panose="02020603050405020304" pitchFamily="18" charset="0"/>
              </a:rPr>
              <a:t>constructive.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Discourse analysis is concerned </a:t>
            </a:r>
            <a:r>
              <a:rPr lang="en-US" sz="2600" dirty="0" smtClean="0">
                <a:latin typeface="Times New Roman" panose="02020603050405020304" pitchFamily="18" charset="0"/>
              </a:rPr>
              <a:t>with </a:t>
            </a:r>
            <a:r>
              <a:rPr lang="en-US" sz="2600" dirty="0">
                <a:latin typeface="Times New Roman" panose="02020603050405020304" pitchFamily="18" charset="0"/>
              </a:rPr>
              <a:t>power relations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Analysis of discourse attends </a:t>
            </a:r>
            <a:r>
              <a:rPr lang="en-US" sz="2800" dirty="0">
                <a:latin typeface="Times New Roman" panose="02020603050405020304" pitchFamily="18" charset="0"/>
              </a:rPr>
              <a:t>to</a:t>
            </a:r>
            <a:r>
              <a:rPr lang="en-US" sz="1500" dirty="0">
                <a:latin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</a:rPr>
              <a:t>its functioning in the </a:t>
            </a:r>
            <a:r>
              <a:rPr lang="en-US" sz="2600" dirty="0" smtClean="0">
                <a:latin typeface="Times New Roman" panose="02020603050405020304" pitchFamily="18" charset="0"/>
              </a:rPr>
              <a:t>creative transformation </a:t>
            </a:r>
            <a:r>
              <a:rPr lang="en-US" sz="2600" dirty="0">
                <a:latin typeface="Times New Roman" panose="02020603050405020304" pitchFamily="18" charset="0"/>
              </a:rPr>
              <a:t>of ideologies and </a:t>
            </a:r>
            <a:r>
              <a:rPr lang="en-US" sz="2600" dirty="0" smtClean="0">
                <a:latin typeface="Times New Roman" panose="02020603050405020304" pitchFamily="18" charset="0"/>
              </a:rPr>
              <a:t>practices</a:t>
            </a:r>
          </a:p>
          <a:p>
            <a:r>
              <a:rPr lang="en-US" sz="2600" dirty="0">
                <a:latin typeface="Times New Roman" panose="02020603050405020304" pitchFamily="18" charset="0"/>
              </a:rPr>
              <a:t>Texts are analysed in terms of a diverse range of features </a:t>
            </a:r>
            <a:r>
              <a:rPr lang="en-US" sz="2600" dirty="0" smtClean="0">
                <a:latin typeface="Times New Roman" panose="02020603050405020304" pitchFamily="18" charset="0"/>
              </a:rPr>
              <a:t>of form </a:t>
            </a:r>
            <a:r>
              <a:rPr lang="en-US" sz="2600" dirty="0">
                <a:latin typeface="Times New Roman" panose="02020603050405020304" pitchFamily="18" charset="0"/>
              </a:rPr>
              <a:t>and meaning</a:t>
            </a:r>
            <a:endParaRPr lang="en-US" sz="2600" dirty="0" smtClean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Fairclough,N.(1993). Discourse and Social Change. Cambridge: Polity Press.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838200"/>
            <a:ext cx="10157354" cy="5334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Thank you…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120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0223" y="-41017"/>
            <a:ext cx="28194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lvl="0"/>
            <a:endParaRPr lang="en-US" dirty="0">
              <a:solidFill>
                <a:srgbClr val="374C81"/>
              </a:solidFill>
            </a:endParaRPr>
          </a:p>
          <a:p>
            <a:pPr lvl="0"/>
            <a:endParaRPr lang="en-US" dirty="0">
              <a:solidFill>
                <a:srgbClr val="374C8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9412" y="1203067"/>
            <a:ext cx="2819400" cy="2683133"/>
          </a:xfrm>
          <a:solidFill>
            <a:srgbClr val="3DD7BD"/>
          </a:solidFill>
        </p:spPr>
        <p:txBody>
          <a:bodyPr/>
          <a:lstStyle/>
          <a:p>
            <a:pPr marL="182880" lvl="0" indent="-182880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 of clause grammar which have to do with its interpersonal meanings ( a focus on the way social relations and social identities are marked in clauses)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633324" y="354568"/>
            <a:ext cx="4919529" cy="512064"/>
          </a:xfrm>
        </p:spPr>
        <p:txBody>
          <a:bodyPr/>
          <a:lstStyle/>
          <a:p>
            <a:r>
              <a:rPr lang="en-US" dirty="0" smtClean="0"/>
              <a:t>Limitations of Critical Linguistics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633324" y="1000899"/>
            <a:ext cx="7795088" cy="5628501"/>
          </a:xfrm>
        </p:spPr>
        <p:txBody>
          <a:bodyPr>
            <a:normAutofit/>
          </a:bodyPr>
          <a:lstStyle/>
          <a:p>
            <a:pPr marL="182880" lvl="0" indent="-182880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upon the text as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little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emphasis upon the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producing and interpreting texts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places a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one-sided emphasis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the effects of discourse in the social reproduction of existing social relations and structures, and correspondingly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discourse as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domain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social struggles take place, and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discourse as a dimension of wider social and cultural change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011" y="354568"/>
            <a:ext cx="232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grammar of modality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the language-ideology interface is too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narrowly conceived in critical linguistics.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Firstly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aspects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texts other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grammar and vocabulary may be of ideological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significance,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the overall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argumentative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narrative structure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 text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Secondly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critical linguistics has dealt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mainly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monologue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has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relatively little to say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ideologically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aspects of the organization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spoken dialogue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as turn-taking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because of the relative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neglect of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processes of interpretation, the emphasis is heavily upon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realization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ideologies in texts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Pecheux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6196303" cy="4470400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</a:rPr>
              <a:t>Michel Pecheux and his collaborators </a:t>
            </a:r>
            <a:r>
              <a:rPr lang="fr-FR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have </a:t>
            </a:r>
            <a:r>
              <a:rPr lang="en-US" dirty="0">
                <a:latin typeface="Times New Roman" panose="02020603050405020304" pitchFamily="18" charset="0"/>
              </a:rPr>
              <a:t>developed a </a:t>
            </a:r>
            <a:r>
              <a:rPr lang="en-US" b="1" dirty="0">
                <a:latin typeface="Times New Roman" panose="02020603050405020304" pitchFamily="18" charset="0"/>
              </a:rPr>
              <a:t>critical approach </a:t>
            </a:r>
            <a:r>
              <a:rPr lang="en-US" dirty="0">
                <a:latin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discourse analysis </a:t>
            </a:r>
            <a:r>
              <a:rPr lang="en-US" dirty="0">
                <a:latin typeface="Times New Roman" panose="02020603050405020304" pitchFamily="18" charset="0"/>
              </a:rPr>
              <a:t>which, like critical linguistics,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attempts to combine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social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theory of discourse with a method of text analysis,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working mainly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on written political discourse. </a:t>
            </a:r>
            <a:r>
              <a:rPr lang="en-US" dirty="0">
                <a:latin typeface="Times New Roman" panose="02020603050405020304" pitchFamily="18" charset="0"/>
              </a:rPr>
              <a:t>Their research has </a:t>
            </a:r>
            <a:r>
              <a:rPr lang="en-US" dirty="0" smtClean="0">
                <a:latin typeface="Times New Roman" panose="02020603050405020304" pitchFamily="18" charset="0"/>
              </a:rPr>
              <a:t>been consciously </a:t>
            </a:r>
            <a:r>
              <a:rPr lang="en-US" dirty="0">
                <a:latin typeface="Times New Roman" panose="02020603050405020304" pitchFamily="18" charset="0"/>
              </a:rPr>
              <a:t>linked to political developments in </a:t>
            </a:r>
            <a:r>
              <a:rPr lang="en-US" dirty="0" smtClean="0">
                <a:latin typeface="Times New Roman" panose="02020603050405020304" pitchFamily="18" charset="0"/>
              </a:rPr>
              <a:t>France.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2" y="1295400"/>
            <a:ext cx="3581400" cy="35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228600"/>
            <a:ext cx="5257800" cy="5943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</a:rPr>
              <a:t>The major source for Pecheux's approach in social theory was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Althusser's Marxist theory of ideology</a:t>
            </a:r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</a:rPr>
              <a:t> (1971). Althusser emphasized the following: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</a:rPr>
              <a:t>1. the relative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autonomy</a:t>
            </a:r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</a:rPr>
              <a:t> of ideology from the economic base;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</a:rPr>
              <a:t>2. and the significant </a:t>
            </a:r>
            <a:r>
              <a:rPr lang="en-US" b="1" dirty="0" smtClean="0">
                <a:solidFill>
                  <a:srgbClr val="374C81"/>
                </a:solidFill>
                <a:latin typeface="Times New Roman" panose="02020603050405020304" pitchFamily="18" charset="0"/>
              </a:rPr>
              <a:t>contribution</a:t>
            </a:r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</a:rPr>
              <a:t> of ideology to reproducing or transforming economic relations.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42012" y="228600"/>
            <a:ext cx="5791199" cy="5943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ideology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Marxist 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 through constituting persons as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subjects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fixing them in subject 'positions‘ while at the same time giving them the illusion of being free agents.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processes take place within various institutions and organizations such as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family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the law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in A1thusser's view function as ideological dimensions of the state what he called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'ideological state apparatuses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(ISAs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012" y="76200"/>
            <a:ext cx="6477000" cy="1625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Pecheux’s contribution to Marxist theory of ideology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2" y="1701801"/>
            <a:ext cx="6477000" cy="5080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 the</a:t>
            </a:r>
            <a:r>
              <a:rPr lang="en-US" i="1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of language 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one crucially important material form of ideology.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 the term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'discourse'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ideological nature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language use.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'shows the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ideological struggle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functioning of language, and, conversely,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linguistic materiality within ideology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012" y="76201"/>
            <a:ext cx="497681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2813" y="228600"/>
            <a:ext cx="7467599" cy="59436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b="1" dirty="0">
                <a:solidFill>
                  <a:srgbClr val="374C8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</a:t>
            </a:r>
            <a:r>
              <a:rPr lang="en-US" b="1" dirty="0">
                <a:solidFill>
                  <a:srgbClr val="374C8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conceived of as a complex of interrelated 'ideological formations', each corresponding roughly to a class position within the ISA.</a:t>
            </a:r>
          </a:p>
          <a:p>
            <a:pPr lvl="0"/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position incorporates a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'discursive formation‘ 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(DF). </a:t>
            </a:r>
          </a:p>
          <a:p>
            <a:pPr lvl="0"/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'that which in a given ideological formation ... determines "</a:t>
            </a:r>
            <a:r>
              <a:rPr lang="en-US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and should be said" ,  </a:t>
            </a:r>
            <a:r>
              <a:rPr lang="en-US" u="sng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semantic terms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words 'change their meaning according to the positions of those who "use" them‘</a:t>
            </a:r>
          </a:p>
          <a:p>
            <a:pPr lvl="0"/>
            <a:r>
              <a:rPr lang="en-US" b="1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'militant‘ 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different things in trade-union discourse (where it might be a synonym of '</a:t>
            </a:r>
            <a:r>
              <a:rPr lang="en-US" b="1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activist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and an antonym of </a:t>
            </a:r>
            <a:r>
              <a:rPr lang="en-US" b="1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'apathetic</a:t>
            </a:r>
            <a:r>
              <a:rPr lang="en-US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12" y="1295400"/>
            <a:ext cx="2971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228600"/>
            <a:ext cx="4648200" cy="512064"/>
          </a:xfrm>
        </p:spPr>
        <p:txBody>
          <a:bodyPr/>
          <a:lstStyle/>
          <a:p>
            <a:r>
              <a:rPr lang="en-US" dirty="0" smtClean="0"/>
              <a:t>Interdiscourse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08749" y="755904"/>
            <a:ext cx="4957063" cy="534009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DFs are positioned within complexes of related DFs referred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'interdiscourse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and the specific meanings of one DF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'from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outside' by its relationship to others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interdiscourse</a:t>
            </a:r>
            <a:r>
              <a:rPr lang="en-US" sz="2400" dirty="0" smtClean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27811" y="243840"/>
            <a:ext cx="4363442" cy="512064"/>
          </a:xfrm>
        </p:spPr>
        <p:txBody>
          <a:bodyPr/>
          <a:lstStyle/>
          <a:p>
            <a:r>
              <a:rPr lang="en-US" dirty="0"/>
              <a:t>preconstructeds'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724051" y="740664"/>
            <a:ext cx="5029201" cy="53553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</a:rPr>
              <a:t>A</a:t>
            </a:r>
            <a:r>
              <a:rPr lang="en-US" sz="2600" dirty="0" smtClean="0">
                <a:latin typeface="Times New Roman" panose="02020603050405020304" pitchFamily="18" charset="0"/>
              </a:rPr>
              <a:t>re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ready-formed 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</a:rPr>
              <a:t>elements </a:t>
            </a:r>
            <a:r>
              <a:rPr lang="en-US" sz="2600" dirty="0">
                <a:latin typeface="Times New Roman" panose="02020603050405020304" pitchFamily="18" charset="0"/>
              </a:rPr>
              <a:t>which circulate between DFs, which </a:t>
            </a:r>
            <a:r>
              <a:rPr lang="en-US" sz="2600" dirty="0" smtClean="0">
                <a:latin typeface="Times New Roman" panose="02020603050405020304" pitchFamily="18" charset="0"/>
              </a:rPr>
              <a:t>are perceived </a:t>
            </a:r>
            <a:r>
              <a:rPr lang="en-US" sz="2600" dirty="0">
                <a:latin typeface="Times New Roman" panose="02020603050405020304" pitchFamily="18" charset="0"/>
              </a:rPr>
              <a:t>as what is 'given' or known to or already said </a:t>
            </a:r>
            <a:r>
              <a:rPr lang="en-US" sz="2600" dirty="0" smtClean="0">
                <a:latin typeface="Times New Roman" panose="02020603050405020304" pitchFamily="18" charset="0"/>
              </a:rPr>
              <a:t>by participants</a:t>
            </a:r>
            <a:r>
              <a:rPr lang="en-US" sz="2600" dirty="0">
                <a:latin typeface="Times New Roman" panose="02020603050405020304" pitchFamily="18" charset="0"/>
              </a:rPr>
              <a:t>, whereas they actually originate outside subjects, </a:t>
            </a:r>
            <a:r>
              <a:rPr lang="en-US" sz="2600" dirty="0" smtClean="0">
                <a:latin typeface="Times New Roman" panose="02020603050405020304" pitchFamily="18" charset="0"/>
              </a:rPr>
              <a:t>in interdiscourse.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</a:rPr>
              <a:t>An example would be expressions like 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</a:rPr>
              <a:t>'the </a:t>
            </a:r>
            <a:r>
              <a:rPr lang="en-US" sz="2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post war 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</a:rPr>
              <a:t>increase in living standards', </a:t>
            </a:r>
            <a:r>
              <a:rPr lang="en-US" sz="2600" dirty="0">
                <a:latin typeface="Times New Roman" panose="02020603050405020304" pitchFamily="18" charset="0"/>
              </a:rPr>
              <a:t>or '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the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Soviet 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threat</a:t>
            </a:r>
            <a:r>
              <a:rPr lang="en-US" sz="2600" dirty="0" smtClean="0">
                <a:latin typeface="Times New Roman" panose="02020603050405020304" pitchFamily="18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5829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721" y="473891"/>
            <a:ext cx="3656091" cy="821509"/>
          </a:xfrm>
          <a:solidFill>
            <a:srgbClr val="66FF66"/>
          </a:solidFill>
        </p:spPr>
        <p:txBody>
          <a:bodyPr>
            <a:noAutofit/>
          </a:bodyPr>
          <a:lstStyle/>
          <a:p>
            <a:r>
              <a:rPr lang="en-US" sz="2400" b="0" dirty="0" smtClean="0">
                <a:latin typeface="Times New Roman" panose="02020603050405020304" pitchFamily="18" charset="0"/>
              </a:rPr>
              <a:t>‘</a:t>
            </a:r>
            <a:r>
              <a:rPr lang="en-US" sz="2800" b="0" dirty="0" smtClean="0">
                <a:latin typeface="Times New Roman" panose="02020603050405020304" pitchFamily="18" charset="0"/>
              </a:rPr>
              <a:t>Counter-Identification</a:t>
            </a:r>
            <a:r>
              <a:rPr lang="en-US" sz="2400" b="0" dirty="0">
                <a:latin typeface="Times New Roman" panose="02020603050405020304" pitchFamily="18" charset="0"/>
              </a:rPr>
              <a:t>'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721" y="1447800"/>
            <a:ext cx="3656091" cy="2133600"/>
          </a:xfrm>
          <a:solidFill>
            <a:srgbClr val="66FF66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istancing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oneself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practices without replacing them with new ones.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0812" y="473891"/>
            <a:ext cx="8077200" cy="5892800"/>
          </a:xfrm>
        </p:spPr>
        <p:txBody>
          <a:bodyPr>
            <a:no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of analysis: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'automatic analysis of discourse‘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//because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procedure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DFs in a corpus of texts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composition of a corpus itself embodies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'a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one or more DFs' which 'dominate'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constituent texts.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a corpus together on the basis of a hypothesis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imposing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upon the domain of texts,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is further homogenized through the exclusion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texts whose 'conditions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the main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0" y="3581400"/>
            <a:ext cx="3554752" cy="24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700</TotalTime>
  <Words>1181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Garamond</vt:lpstr>
      <vt:lpstr>HiddenHorzOCR</vt:lpstr>
      <vt:lpstr>Tahoma</vt:lpstr>
      <vt:lpstr>Times New Roman</vt:lpstr>
      <vt:lpstr>Books 16x9</vt:lpstr>
      <vt:lpstr>Savon</vt:lpstr>
      <vt:lpstr>Approached to Discourse Analysis </vt:lpstr>
      <vt:lpstr>PowerPoint Presentation</vt:lpstr>
      <vt:lpstr>the language-ideology interface is too narrowly conceived in critical linguistics.</vt:lpstr>
      <vt:lpstr>Pecheux</vt:lpstr>
      <vt:lpstr>PowerPoint Presentation</vt:lpstr>
      <vt:lpstr>Pecheux’s contribution to Marxist theory of ideology </vt:lpstr>
      <vt:lpstr>PowerPoint Presentation</vt:lpstr>
      <vt:lpstr>PowerPoint Presentation</vt:lpstr>
      <vt:lpstr>‘Counter-Identification'</vt:lpstr>
      <vt:lpstr>PowerPoint Presentation</vt:lpstr>
      <vt:lpstr>PowerPoint Presentation</vt:lpstr>
      <vt:lpstr>Conclusion </vt:lpstr>
      <vt:lpstr>References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Approached to Discourse Analysis</dc:title>
  <dc:creator>Maher</dc:creator>
  <cp:lastModifiedBy>Maher</cp:lastModifiedBy>
  <cp:revision>79</cp:revision>
  <dcterms:created xsi:type="dcterms:W3CDTF">2019-03-06T14:56:28Z</dcterms:created>
  <dcterms:modified xsi:type="dcterms:W3CDTF">2019-03-13T15:55:08Z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