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61" r:id="rId5"/>
    <p:sldId id="259" r:id="rId6"/>
    <p:sldId id="260" r:id="rId7"/>
    <p:sldId id="265" r:id="rId8"/>
    <p:sldId id="263" r:id="rId9"/>
    <p:sldId id="264" r:id="rId10"/>
    <p:sldId id="266" r:id="rId11"/>
    <p:sldId id="258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635"/>
    <a:srgbClr val="005856"/>
    <a:srgbClr val="9EFF29"/>
    <a:srgbClr val="007033"/>
    <a:srgbClr val="5EEC3C"/>
    <a:srgbClr val="F1C88B"/>
    <a:srgbClr val="FE9202"/>
    <a:srgbClr val="FF2549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212" y="1961536"/>
            <a:ext cx="8203575" cy="151908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097" y="4091428"/>
            <a:ext cx="8188953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212" y="1961536"/>
            <a:ext cx="8203575" cy="151908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097" y="4091428"/>
            <a:ext cx="8188953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87546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6858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6852"/>
            <a:ext cx="8246070" cy="350547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52491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863" y="391788"/>
            <a:ext cx="63506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863" y="1155313"/>
            <a:ext cx="635068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61508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05914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2546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34539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2925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0165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2925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165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29625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3513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6858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6852"/>
            <a:ext cx="8246070" cy="350547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05801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0777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3756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70775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3595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863" y="391788"/>
            <a:ext cx="63506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863" y="1155313"/>
            <a:ext cx="635068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34539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2925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0165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2925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165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4561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discourse-language-term-169046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deshare.net/KeishaParris/discourse-types" TargetMode="External"/><Relationship Id="rId5" Type="http://schemas.openxmlformats.org/officeDocument/2006/relationships/hyperlink" Target="http://iteslj.org/Lessons/Poppleton-Purpose.html" TargetMode="External"/><Relationship Id="rId4" Type="http://schemas.openxmlformats.org/officeDocument/2006/relationships/hyperlink" Target="https://www.tesionline.it/appunto/859/1/Discourse,-text-and-the-notion-of-textur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4934845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2" y="2204440"/>
            <a:ext cx="8203575" cy="151045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Discourse and Text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Umnia </a:t>
            </a:r>
            <a:r>
              <a:rPr lang="en-US" sz="2200" dirty="0" smtClean="0"/>
              <a:t>Jamal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www.thoughtco.com/discourse-language-term-1690464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www.tesionline.it/appunto/859/1/Discourse%2C-text-and-the-notion-of-texture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iteslj.org/Lessons/Poppleton-Purpose.html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www.slideshare.net/KeishaParris/discourse-types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://slideplayer.com/slide/4934845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/>
          </a:p>
          <a:p>
            <a:r>
              <a:rPr lang="en-US" sz="2400" dirty="0" smtClean="0">
                <a:solidFill>
                  <a:srgbClr val="0000CC"/>
                </a:solidFill>
              </a:rPr>
              <a:t>(</a:t>
            </a:r>
            <a:r>
              <a:rPr lang="en-US" sz="2400" dirty="0" err="1">
                <a:solidFill>
                  <a:srgbClr val="0000CC"/>
                </a:solidFill>
              </a:rPr>
              <a:t>Meriel</a:t>
            </a:r>
            <a:r>
              <a:rPr lang="en-US" sz="2400" dirty="0">
                <a:solidFill>
                  <a:srgbClr val="0000CC"/>
                </a:solidFill>
              </a:rPr>
              <a:t> Bloor and Thomas Bloor, </a:t>
            </a:r>
            <a:r>
              <a:rPr lang="en-US" sz="2400" i="1" dirty="0">
                <a:solidFill>
                  <a:srgbClr val="0000CC"/>
                </a:solidFill>
              </a:rPr>
              <a:t>The Practice of Critical Discourse Analysis: an Introduction</a:t>
            </a:r>
            <a:r>
              <a:rPr lang="en-US" sz="2400" dirty="0">
                <a:solidFill>
                  <a:srgbClr val="0000CC"/>
                </a:solidFill>
              </a:rPr>
              <a:t>. Routledge, 2013</a:t>
            </a:r>
            <a:r>
              <a:rPr lang="en-US" sz="2400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sz="2400" dirty="0">
                <a:solidFill>
                  <a:srgbClr val="0000CC"/>
                </a:solidFill>
              </a:rPr>
              <a:t>(Eli </a:t>
            </a:r>
            <a:r>
              <a:rPr lang="en-US" sz="2400" dirty="0" err="1">
                <a:solidFill>
                  <a:srgbClr val="0000CC"/>
                </a:solidFill>
              </a:rPr>
              <a:t>Hinkel</a:t>
            </a:r>
            <a:r>
              <a:rPr lang="en-US" sz="2400" dirty="0">
                <a:solidFill>
                  <a:srgbClr val="0000CC"/>
                </a:solidFill>
              </a:rPr>
              <a:t> and Sandra </a:t>
            </a:r>
            <a:r>
              <a:rPr lang="en-US" sz="2400" dirty="0" err="1">
                <a:solidFill>
                  <a:srgbClr val="0000CC"/>
                </a:solidFill>
              </a:rPr>
              <a:t>Fotos</a:t>
            </a:r>
            <a:r>
              <a:rPr lang="en-US" sz="2400" dirty="0">
                <a:solidFill>
                  <a:srgbClr val="0000CC"/>
                </a:solidFill>
              </a:rPr>
              <a:t>, </a:t>
            </a:r>
            <a:r>
              <a:rPr lang="en-US" sz="2400" i="1" dirty="0">
                <a:solidFill>
                  <a:srgbClr val="0000CC"/>
                </a:solidFill>
              </a:rPr>
              <a:t>New Perspectives on Grammar Teaching in Second Language Classrooms</a:t>
            </a:r>
            <a:r>
              <a:rPr lang="en-US" sz="2400" dirty="0">
                <a:solidFill>
                  <a:srgbClr val="0000CC"/>
                </a:solidFill>
              </a:rPr>
              <a:t>. Lawrence Erlbaum, 2002)</a:t>
            </a:r>
          </a:p>
          <a:p>
            <a:endParaRPr lang="en-US" sz="2400" dirty="0">
              <a:solidFill>
                <a:srgbClr val="0000CC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27023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purpose is to </a:t>
            </a:r>
            <a:r>
              <a:rPr lang="en-US" sz="2000" dirty="0"/>
              <a:t>illustrate via the students' own words how language changes when we consider </a:t>
            </a:r>
            <a:r>
              <a:rPr lang="en-US" sz="2000" b="1" dirty="0">
                <a:solidFill>
                  <a:srgbClr val="FFFF00"/>
                </a:solidFill>
              </a:rPr>
              <a:t>purpose</a:t>
            </a:r>
            <a:r>
              <a:rPr lang="en-US" sz="2000" dirty="0"/>
              <a:t> and </a:t>
            </a:r>
            <a:r>
              <a:rPr lang="en-US" sz="2000" b="1" dirty="0">
                <a:solidFill>
                  <a:srgbClr val="FFFF00"/>
                </a:solidFill>
              </a:rPr>
              <a:t>audience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four primary aims of </a:t>
            </a:r>
            <a:r>
              <a:rPr lang="en-US" sz="2000" b="1" dirty="0"/>
              <a:t>discourse</a:t>
            </a:r>
            <a:r>
              <a:rPr lang="en-US" sz="2000" dirty="0"/>
              <a:t> </a:t>
            </a:r>
            <a:r>
              <a:rPr lang="en-US" sz="2000" dirty="0" smtClean="0"/>
              <a:t>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</a:t>
            </a:r>
            <a:r>
              <a:rPr lang="en-US" sz="2000" dirty="0" smtClean="0"/>
              <a:t>o persuade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To inform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discover for one's own </a:t>
            </a:r>
            <a:r>
              <a:rPr lang="en-US" sz="2000" dirty="0" smtClean="0"/>
              <a:t>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create.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Discourse </a:t>
            </a:r>
            <a:r>
              <a:rPr lang="en-US" b="1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Discourse </a:t>
            </a:r>
            <a:r>
              <a:rPr lang="en-US" sz="2000" dirty="0"/>
              <a:t>types, also known as </a:t>
            </a:r>
            <a:r>
              <a:rPr lang="en-US" sz="2000" dirty="0">
                <a:solidFill>
                  <a:srgbClr val="FFFF00"/>
                </a:solidFill>
              </a:rPr>
              <a:t>rhetorical modes</a:t>
            </a:r>
            <a:r>
              <a:rPr lang="en-US" sz="2000" dirty="0"/>
              <a:t>, are types of speaking and writing.</a:t>
            </a:r>
          </a:p>
          <a:p>
            <a:pPr marL="0" indent="0">
              <a:buNone/>
            </a:pPr>
            <a:r>
              <a:rPr lang="en-US" sz="2000" dirty="0"/>
              <a:t>There are five main types of discourse: 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Narrative: involves </a:t>
            </a:r>
            <a:r>
              <a:rPr lang="en-US" sz="2000" dirty="0"/>
              <a:t>telling a story (narrating</a:t>
            </a:r>
            <a:r>
              <a:rPr lang="en-US" sz="2000" dirty="0" smtClean="0"/>
              <a:t>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Descriptive 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Persuasive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Argumentative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Expository.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8053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Discourse and Text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 </a:t>
            </a:r>
            <a:r>
              <a:rPr lang="en-US" sz="2000" b="1" dirty="0"/>
              <a:t>difference between text and discourse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discourse </a:t>
            </a:r>
            <a:r>
              <a:rPr lang="en-US" sz="2000" dirty="0" smtClean="0"/>
              <a:t>'includes</a:t>
            </a:r>
            <a:r>
              <a:rPr lang="en-US" sz="2000" dirty="0"/>
              <a:t>' </a:t>
            </a:r>
            <a:r>
              <a:rPr lang="en-US" sz="2000" b="1" dirty="0"/>
              <a:t>TEXT</a:t>
            </a:r>
            <a:r>
              <a:rPr lang="en-US" sz="2000" dirty="0"/>
              <a:t> </a:t>
            </a:r>
            <a:r>
              <a:rPr lang="en-US" sz="2000" dirty="0" smtClean="0"/>
              <a:t>, </a:t>
            </a:r>
            <a:r>
              <a:rPr lang="en-US" sz="2000" dirty="0"/>
              <a:t>but the two terms are not always easily </a:t>
            </a:r>
            <a:r>
              <a:rPr lang="en-US" sz="2000" dirty="0" smtClean="0"/>
              <a:t>distinguished, and </a:t>
            </a:r>
            <a:r>
              <a:rPr lang="en-US" sz="2000" dirty="0"/>
              <a:t>are often used synonymously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Pragmatics </a:t>
            </a:r>
            <a:r>
              <a:rPr lang="en-US" sz="2000" dirty="0"/>
              <a:t>is a broad approach to </a:t>
            </a:r>
            <a:r>
              <a:rPr lang="en-US" sz="2000" b="1" dirty="0"/>
              <a:t>discourse</a:t>
            </a:r>
            <a:r>
              <a:rPr lang="en-US" sz="2000" dirty="0"/>
              <a:t> that deals with the widely vast concepts of meaning, context and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Discourse, text and texture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aim of the </a:t>
            </a:r>
            <a:r>
              <a:rPr lang="en-US" sz="2000" b="1" dirty="0"/>
              <a:t>DISCOURSE </a:t>
            </a:r>
            <a:r>
              <a:rPr lang="en-US" sz="2000" b="1" dirty="0" smtClean="0"/>
              <a:t>ANALYSIS </a:t>
            </a:r>
            <a:r>
              <a:rPr lang="en-US" sz="2000" dirty="0" smtClean="0"/>
              <a:t>is </a:t>
            </a:r>
            <a:r>
              <a:rPr lang="en-US" sz="2000" dirty="0"/>
              <a:t>to </a:t>
            </a:r>
            <a:r>
              <a:rPr lang="en-US" sz="2000" b="1" dirty="0" smtClean="0"/>
              <a:t>analyze</a:t>
            </a:r>
            <a:r>
              <a:rPr lang="en-US" sz="2000" dirty="0"/>
              <a:t> the way </a:t>
            </a:r>
            <a:r>
              <a:rPr lang="en-US" sz="2000" b="1" dirty="0"/>
              <a:t>texts</a:t>
            </a:r>
            <a:r>
              <a:rPr lang="en-US" sz="2000" dirty="0"/>
              <a:t> work across the boundaries of single sentences or utterances to form whole stretches of language (rather than a collection of unrelated sentences).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word </a:t>
            </a:r>
            <a:r>
              <a:rPr lang="en-US" sz="2000" b="1" dirty="0"/>
              <a:t>TEXT</a:t>
            </a:r>
            <a:r>
              <a:rPr lang="en-US" sz="2000" dirty="0"/>
              <a:t> and </a:t>
            </a:r>
            <a:r>
              <a:rPr lang="en-US" sz="2000" b="1" dirty="0"/>
              <a:t>DISCOURSE</a:t>
            </a:r>
            <a:r>
              <a:rPr lang="en-US" sz="2000" dirty="0"/>
              <a:t> mean different things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880118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0863" y="672029"/>
            <a:ext cx="6350685" cy="3994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The existence of CONNECTIONS between sentences is an essential </a:t>
            </a:r>
            <a:r>
              <a:rPr lang="en-US" sz="1600" dirty="0" smtClean="0"/>
              <a:t>feature </a:t>
            </a:r>
            <a:r>
              <a:rPr lang="en-US" sz="1600" dirty="0"/>
              <a:t>of discourse: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 </a:t>
            </a:r>
            <a:r>
              <a:rPr lang="en-US" sz="1600" dirty="0"/>
              <a:t>text connections give its texture and distinguish it from a random string of unconnected sentences. </a:t>
            </a:r>
            <a:br>
              <a:rPr lang="en-US" sz="1600" dirty="0"/>
            </a:br>
            <a:r>
              <a:rPr lang="en-US" sz="1600" dirty="0"/>
              <a:t>To this texture to be </a:t>
            </a:r>
            <a:r>
              <a:rPr lang="en-US" sz="1600" dirty="0" smtClean="0"/>
              <a:t>achieved </a:t>
            </a:r>
            <a:r>
              <a:rPr lang="en-US" sz="1600" dirty="0"/>
              <a:t>two main concepts are used: 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Cohesion</a:t>
            </a:r>
            <a:r>
              <a:rPr lang="en-US" sz="1600" dirty="0"/>
              <a:t>: </a:t>
            </a:r>
            <a:r>
              <a:rPr lang="en-US" sz="1600" dirty="0" smtClean="0"/>
              <a:t>the </a:t>
            </a:r>
            <a:r>
              <a:rPr lang="en-US" sz="1600" dirty="0"/>
              <a:t>connections </a:t>
            </a:r>
            <a:r>
              <a:rPr lang="en-US" sz="1600" dirty="0" smtClean="0"/>
              <a:t>which their </a:t>
            </a:r>
            <a:r>
              <a:rPr lang="en-US" sz="1600" dirty="0"/>
              <a:t>manifestation in the discourse </a:t>
            </a:r>
            <a:r>
              <a:rPr lang="en-US" sz="1600" dirty="0" smtClean="0"/>
              <a:t>itself.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Coherence</a:t>
            </a:r>
            <a:r>
              <a:rPr lang="en-US" sz="1600" dirty="0"/>
              <a:t>: r</a:t>
            </a:r>
            <a:r>
              <a:rPr lang="en-US" sz="1600" dirty="0" smtClean="0"/>
              <a:t>efers </a:t>
            </a:r>
            <a:r>
              <a:rPr lang="en-US" sz="1600" dirty="0"/>
              <a:t>to the connections can be made by the listener </a:t>
            </a:r>
            <a:r>
              <a:rPr lang="en-US" sz="1600" dirty="0" smtClean="0"/>
              <a:t>or </a:t>
            </a:r>
            <a:r>
              <a:rPr lang="en-US" sz="1600" dirty="0"/>
              <a:t>the reader on the basis of </a:t>
            </a:r>
            <a:r>
              <a:rPr lang="en-US" sz="1600" dirty="0" smtClean="0"/>
              <a:t>their </a:t>
            </a:r>
            <a:r>
              <a:rPr lang="en-US" sz="1600" dirty="0"/>
              <a:t>knowledge outside the discourse.</a:t>
            </a:r>
          </a:p>
        </p:txBody>
      </p:sp>
    </p:spTree>
    <p:extLst>
      <p:ext uri="{BB962C8B-B14F-4D97-AF65-F5344CB8AC3E}">
        <p14:creationId xmlns:p14="http://schemas.microsoft.com/office/powerpoint/2010/main" val="2999528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386" y="1034127"/>
            <a:ext cx="6350685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Discourse </a:t>
            </a:r>
            <a:r>
              <a:rPr lang="en-US" sz="1600" dirty="0"/>
              <a:t>in context may </a:t>
            </a:r>
            <a:r>
              <a:rPr lang="en-US" sz="1600" dirty="0" smtClean="0"/>
              <a:t>be one </a:t>
            </a:r>
            <a:r>
              <a:rPr lang="en-US" sz="1600" dirty="0"/>
              <a:t>or two </a:t>
            </a:r>
            <a:r>
              <a:rPr lang="en-US" sz="1600" dirty="0" smtClean="0"/>
              <a:t>words: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stop</a:t>
            </a:r>
            <a:r>
              <a:rPr lang="en-US" sz="1600" dirty="0"/>
              <a:t> 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i="1" dirty="0" smtClean="0"/>
              <a:t>no smoking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 smtClean="0"/>
              <a:t>It can </a:t>
            </a:r>
            <a:r>
              <a:rPr lang="en-US" sz="1600" dirty="0"/>
              <a:t>be hundreds of thousands of words in </a:t>
            </a:r>
            <a:r>
              <a:rPr lang="en-US" sz="1600" dirty="0" smtClean="0"/>
              <a:t>length:</a:t>
            </a:r>
          </a:p>
          <a:p>
            <a:pPr marL="0" indent="0">
              <a:buNone/>
            </a:pPr>
            <a:r>
              <a:rPr lang="en-US" sz="1600" dirty="0" smtClean="0"/>
              <a:t> some novels.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A </a:t>
            </a:r>
            <a:r>
              <a:rPr lang="en-US" sz="1600" dirty="0"/>
              <a:t>typical piece of discourse is somewhere between these two extremes."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2091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Discourse </a:t>
            </a:r>
            <a:r>
              <a:rPr lang="en-US" sz="1800" dirty="0"/>
              <a:t>is sometimes used in contrast with </a:t>
            </a:r>
            <a:r>
              <a:rPr lang="en-US" sz="1800" dirty="0" smtClean="0"/>
              <a:t>‘text,' </a:t>
            </a:r>
            <a:r>
              <a:rPr lang="en-US" sz="1800" dirty="0"/>
              <a:t>where 'text' refers to actual written or spoken data, and 'discourse' refers to the whole act of communication involving production and comprehension, not necessarily entirely </a:t>
            </a:r>
            <a:r>
              <a:rPr lang="en-US" sz="1800" dirty="0" smtClean="0"/>
              <a:t>verbal</a:t>
            </a:r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study of discourse</a:t>
            </a:r>
            <a:r>
              <a:rPr lang="en-US" sz="1800" dirty="0" smtClean="0"/>
              <a:t>, </a:t>
            </a:r>
            <a:r>
              <a:rPr lang="en-US" sz="1800" dirty="0"/>
              <a:t>can involve matters like </a:t>
            </a:r>
            <a:r>
              <a:rPr lang="en-US" sz="1800" dirty="0">
                <a:solidFill>
                  <a:srgbClr val="FFFF00"/>
                </a:solidFill>
              </a:rPr>
              <a:t>context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FFFF00"/>
                </a:solidFill>
              </a:rPr>
              <a:t>background information </a:t>
            </a:r>
            <a:r>
              <a:rPr lang="en-US" sz="1800" dirty="0"/>
              <a:t>or </a:t>
            </a:r>
            <a:r>
              <a:rPr lang="en-US" sz="1800" dirty="0">
                <a:solidFill>
                  <a:srgbClr val="FFFF00"/>
                </a:solidFill>
              </a:rPr>
              <a:t>knowledge </a:t>
            </a:r>
            <a:r>
              <a:rPr lang="en-US" sz="1800" dirty="0"/>
              <a:t>shared between a speaker and hearer</a:t>
            </a:r>
            <a:r>
              <a:rPr lang="en-US" sz="1800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803607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Widdowson </a:t>
            </a:r>
            <a:r>
              <a:rPr lang="en-US" sz="1800" dirty="0"/>
              <a:t>(1973) </a:t>
            </a:r>
            <a:r>
              <a:rPr lang="en-US" sz="1800" dirty="0" smtClean="0"/>
              <a:t>Text:</a:t>
            </a:r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text is made up of sentences having the property of grammatical cohesion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         Text </a:t>
            </a:r>
            <a:r>
              <a:rPr lang="en-US" sz="2000" dirty="0"/>
              <a:t>Analysis: deals with </a:t>
            </a:r>
            <a:r>
              <a:rPr lang="en-US" sz="2000" dirty="0" smtClean="0">
                <a:solidFill>
                  <a:srgbClr val="FFFF00"/>
                </a:solidFill>
              </a:rPr>
              <a:t>cohesion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</a:p>
          <a:p>
            <a:pPr marL="0" indent="0">
              <a:buNone/>
            </a:pPr>
            <a:r>
              <a:rPr lang="en-US" sz="2000" dirty="0" smtClean="0"/>
              <a:t>Discourse</a:t>
            </a:r>
            <a:r>
              <a:rPr lang="en-US" sz="2000" dirty="0"/>
              <a:t>: is the use of such </a:t>
            </a:r>
            <a:r>
              <a:rPr lang="en-US" sz="2000" dirty="0" smtClean="0"/>
              <a:t>sentences, a discourse </a:t>
            </a:r>
            <a:r>
              <a:rPr lang="en-US" sz="2000" dirty="0"/>
              <a:t>is made up of utterances having the property of coherence. - Discourse analysis: investigates </a:t>
            </a:r>
            <a:r>
              <a:rPr lang="en-US" sz="2000" dirty="0">
                <a:solidFill>
                  <a:srgbClr val="FFFF00"/>
                </a:solidFill>
              </a:rPr>
              <a:t>coherence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2436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On-screen Show (16:9)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Discourse and Text  Umnia Jamal</vt:lpstr>
      <vt:lpstr>The purpose</vt:lpstr>
      <vt:lpstr>Discourse types</vt:lpstr>
      <vt:lpstr>Discourse and Text</vt:lpstr>
      <vt:lpstr>Discourse, text and texture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2019-02-19T21:41:01Z</dcterms:modified>
</cp:coreProperties>
</file>