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7971F4B-6B6F-4B4B-8CA5-A3E5A59A74D7}" type="datetimeFigureOut">
              <a:rPr lang="ar-IQ" smtClean="0"/>
              <a:t>29/06/1440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6D374A1-2C6F-4EC8-AE74-97EA8933CAAD}" type="slidenum">
              <a:rPr lang="ar-IQ" smtClean="0"/>
              <a:t>‹#›</a:t>
            </a:fld>
            <a:endParaRPr lang="ar-IQ"/>
          </a:p>
        </p:txBody>
      </p:sp>
    </p:spTree>
    <p:extLst>
      <p:ext uri="{BB962C8B-B14F-4D97-AF65-F5344CB8AC3E}">
        <p14:creationId xmlns:p14="http://schemas.microsoft.com/office/powerpoint/2010/main" val="1852201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a:t>
            </a:fld>
            <a:endParaRPr lang="ar-IQ"/>
          </a:p>
        </p:txBody>
      </p:sp>
    </p:spTree>
    <p:extLst>
      <p:ext uri="{BB962C8B-B14F-4D97-AF65-F5344CB8AC3E}">
        <p14:creationId xmlns:p14="http://schemas.microsoft.com/office/powerpoint/2010/main" val="2456764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10</a:t>
            </a:fld>
            <a:endParaRPr lang="ar-IQ"/>
          </a:p>
        </p:txBody>
      </p:sp>
    </p:spTree>
    <p:extLst>
      <p:ext uri="{BB962C8B-B14F-4D97-AF65-F5344CB8AC3E}">
        <p14:creationId xmlns:p14="http://schemas.microsoft.com/office/powerpoint/2010/main" val="1924572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11</a:t>
            </a:fld>
            <a:endParaRPr lang="ar-IQ"/>
          </a:p>
        </p:txBody>
      </p:sp>
    </p:spTree>
    <p:extLst>
      <p:ext uri="{BB962C8B-B14F-4D97-AF65-F5344CB8AC3E}">
        <p14:creationId xmlns:p14="http://schemas.microsoft.com/office/powerpoint/2010/main" val="1561515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12</a:t>
            </a:fld>
            <a:endParaRPr lang="ar-IQ"/>
          </a:p>
        </p:txBody>
      </p:sp>
    </p:spTree>
    <p:extLst>
      <p:ext uri="{BB962C8B-B14F-4D97-AF65-F5344CB8AC3E}">
        <p14:creationId xmlns:p14="http://schemas.microsoft.com/office/powerpoint/2010/main" val="2211179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13</a:t>
            </a:fld>
            <a:endParaRPr lang="ar-IQ"/>
          </a:p>
        </p:txBody>
      </p:sp>
    </p:spTree>
    <p:extLst>
      <p:ext uri="{BB962C8B-B14F-4D97-AF65-F5344CB8AC3E}">
        <p14:creationId xmlns:p14="http://schemas.microsoft.com/office/powerpoint/2010/main" val="4270633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14</a:t>
            </a:fld>
            <a:endParaRPr lang="ar-IQ"/>
          </a:p>
        </p:txBody>
      </p:sp>
    </p:spTree>
    <p:extLst>
      <p:ext uri="{BB962C8B-B14F-4D97-AF65-F5344CB8AC3E}">
        <p14:creationId xmlns:p14="http://schemas.microsoft.com/office/powerpoint/2010/main" val="594657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2</a:t>
            </a:fld>
            <a:endParaRPr lang="ar-IQ"/>
          </a:p>
        </p:txBody>
      </p:sp>
    </p:spTree>
    <p:extLst>
      <p:ext uri="{BB962C8B-B14F-4D97-AF65-F5344CB8AC3E}">
        <p14:creationId xmlns:p14="http://schemas.microsoft.com/office/powerpoint/2010/main" val="1545279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3</a:t>
            </a:fld>
            <a:endParaRPr lang="ar-IQ"/>
          </a:p>
        </p:txBody>
      </p:sp>
    </p:spTree>
    <p:extLst>
      <p:ext uri="{BB962C8B-B14F-4D97-AF65-F5344CB8AC3E}">
        <p14:creationId xmlns:p14="http://schemas.microsoft.com/office/powerpoint/2010/main" val="1233871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4</a:t>
            </a:fld>
            <a:endParaRPr lang="ar-IQ"/>
          </a:p>
        </p:txBody>
      </p:sp>
    </p:spTree>
    <p:extLst>
      <p:ext uri="{BB962C8B-B14F-4D97-AF65-F5344CB8AC3E}">
        <p14:creationId xmlns:p14="http://schemas.microsoft.com/office/powerpoint/2010/main" val="3201990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5</a:t>
            </a:fld>
            <a:endParaRPr lang="ar-IQ"/>
          </a:p>
        </p:txBody>
      </p:sp>
    </p:spTree>
    <p:extLst>
      <p:ext uri="{BB962C8B-B14F-4D97-AF65-F5344CB8AC3E}">
        <p14:creationId xmlns:p14="http://schemas.microsoft.com/office/powerpoint/2010/main" val="2249361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6</a:t>
            </a:fld>
            <a:endParaRPr lang="ar-IQ"/>
          </a:p>
        </p:txBody>
      </p:sp>
    </p:spTree>
    <p:extLst>
      <p:ext uri="{BB962C8B-B14F-4D97-AF65-F5344CB8AC3E}">
        <p14:creationId xmlns:p14="http://schemas.microsoft.com/office/powerpoint/2010/main" val="3638215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7</a:t>
            </a:fld>
            <a:endParaRPr lang="ar-IQ"/>
          </a:p>
        </p:txBody>
      </p:sp>
    </p:spTree>
    <p:extLst>
      <p:ext uri="{BB962C8B-B14F-4D97-AF65-F5344CB8AC3E}">
        <p14:creationId xmlns:p14="http://schemas.microsoft.com/office/powerpoint/2010/main" val="360602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8</a:t>
            </a:fld>
            <a:endParaRPr lang="ar-IQ"/>
          </a:p>
        </p:txBody>
      </p:sp>
    </p:spTree>
    <p:extLst>
      <p:ext uri="{BB962C8B-B14F-4D97-AF65-F5344CB8AC3E}">
        <p14:creationId xmlns:p14="http://schemas.microsoft.com/office/powerpoint/2010/main" val="2797572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06D374A1-2C6F-4EC8-AE74-97EA8933CAAD}" type="slidenum">
              <a:rPr lang="ar-IQ" smtClean="0"/>
              <a:t>9</a:t>
            </a:fld>
            <a:endParaRPr lang="ar-IQ"/>
          </a:p>
        </p:txBody>
      </p:sp>
    </p:spTree>
    <p:extLst>
      <p:ext uri="{BB962C8B-B14F-4D97-AF65-F5344CB8AC3E}">
        <p14:creationId xmlns:p14="http://schemas.microsoft.com/office/powerpoint/2010/main" val="268806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780ABD5-DC75-4CE9-88B3-68E3CFB33DB1}"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391801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780ABD5-DC75-4CE9-88B3-68E3CFB33DB1}"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420597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780ABD5-DC75-4CE9-88B3-68E3CFB33DB1}"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210661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780ABD5-DC75-4CE9-88B3-68E3CFB33DB1}"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332240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0ABD5-DC75-4CE9-88B3-68E3CFB33DB1}" type="datetimeFigureOut">
              <a:rPr lang="ar-IQ" smtClean="0"/>
              <a:t>29/06/1440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102834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780ABD5-DC75-4CE9-88B3-68E3CFB33DB1}"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44807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780ABD5-DC75-4CE9-88B3-68E3CFB33DB1}" type="datetimeFigureOut">
              <a:rPr lang="ar-IQ" smtClean="0"/>
              <a:t>29/06/1440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294144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780ABD5-DC75-4CE9-88B3-68E3CFB33DB1}" type="datetimeFigureOut">
              <a:rPr lang="ar-IQ" smtClean="0"/>
              <a:t>29/06/1440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427431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0ABD5-DC75-4CE9-88B3-68E3CFB33DB1}" type="datetimeFigureOut">
              <a:rPr lang="ar-IQ" smtClean="0"/>
              <a:t>29/06/1440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157940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0ABD5-DC75-4CE9-88B3-68E3CFB33DB1}"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256234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0ABD5-DC75-4CE9-88B3-68E3CFB33DB1}" type="datetimeFigureOut">
              <a:rPr lang="ar-IQ" smtClean="0"/>
              <a:t>29/06/1440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CB0645-C546-48EF-8F7E-6B2B2F74435A}" type="slidenum">
              <a:rPr lang="ar-IQ" smtClean="0"/>
              <a:t>‹#›</a:t>
            </a:fld>
            <a:endParaRPr lang="ar-IQ"/>
          </a:p>
        </p:txBody>
      </p:sp>
    </p:spTree>
    <p:extLst>
      <p:ext uri="{BB962C8B-B14F-4D97-AF65-F5344CB8AC3E}">
        <p14:creationId xmlns:p14="http://schemas.microsoft.com/office/powerpoint/2010/main" val="154294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780ABD5-DC75-4CE9-88B3-68E3CFB33DB1}" type="datetimeFigureOut">
              <a:rPr lang="ar-IQ" smtClean="0"/>
              <a:t>29/06/1440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CB0645-C546-48EF-8F7E-6B2B2F74435A}" type="slidenum">
              <a:rPr lang="ar-IQ" smtClean="0"/>
              <a:t>‹#›</a:t>
            </a:fld>
            <a:endParaRPr lang="ar-IQ"/>
          </a:p>
        </p:txBody>
      </p:sp>
    </p:spTree>
    <p:extLst>
      <p:ext uri="{BB962C8B-B14F-4D97-AF65-F5344CB8AC3E}">
        <p14:creationId xmlns:p14="http://schemas.microsoft.com/office/powerpoint/2010/main" val="146801549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8002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rtl="0"/>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rPr>
              <a:t>Approaches to Discourse Analysis </a:t>
            </a:r>
            <a:endParaRPr lang="ar-IQ"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endParaRPr>
          </a:p>
        </p:txBody>
      </p:sp>
      <p:sp>
        <p:nvSpPr>
          <p:cNvPr id="3" name="Subtitle 2"/>
          <p:cNvSpPr>
            <a:spLocks noGrp="1"/>
          </p:cNvSpPr>
          <p:nvPr>
            <p:ph type="subTitle" idx="1"/>
          </p:nvPr>
        </p:nvSpPr>
        <p:spPr/>
        <p:txBody>
          <a:bodyPr/>
          <a:lstStyle/>
          <a:p>
            <a:pPr rtl="0"/>
            <a:r>
              <a:rPr lang="en-US" dirty="0" smtClean="0">
                <a:solidFill>
                  <a:srgbClr val="002060"/>
                </a:solidFill>
              </a:rPr>
              <a:t>Presented by</a:t>
            </a:r>
          </a:p>
          <a:p>
            <a:pPr rtl="0"/>
            <a:r>
              <a:rPr lang="en-US" dirty="0" smtClean="0">
                <a:solidFill>
                  <a:srgbClr val="002060"/>
                </a:solidFill>
              </a:rPr>
              <a:t>M.A. Student </a:t>
            </a:r>
          </a:p>
          <a:p>
            <a:pPr rtl="0"/>
            <a:r>
              <a:rPr lang="en-US" dirty="0" smtClean="0">
                <a:solidFill>
                  <a:srgbClr val="002060"/>
                </a:solidFill>
              </a:rPr>
              <a:t>RANA SAMEER ABDULRAHMAN </a:t>
            </a:r>
            <a:endParaRPr lang="ar-IQ" dirty="0">
              <a:solidFill>
                <a:srgbClr val="002060"/>
              </a:solidFill>
            </a:endParaRPr>
          </a:p>
        </p:txBody>
      </p:sp>
    </p:spTree>
    <p:extLst>
      <p:ext uri="{BB962C8B-B14F-4D97-AF65-F5344CB8AC3E}">
        <p14:creationId xmlns:p14="http://schemas.microsoft.com/office/powerpoint/2010/main" val="2390244981"/>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pPr rtl="0"/>
            <a:r>
              <a:rPr lang="en-US" dirty="0"/>
              <a:t>Critical </a:t>
            </a:r>
            <a:r>
              <a:rPr lang="en-US" dirty="0">
                <a:latin typeface="Baskerville Old Face" pitchFamily="18" charset="0"/>
              </a:rPr>
              <a:t>Linguistics</a:t>
            </a:r>
            <a:endParaRPr lang="ar-IQ" dirty="0">
              <a:latin typeface="Baskerville Old Face" pitchFamily="18" charset="0"/>
            </a:endParaRPr>
          </a:p>
        </p:txBody>
      </p:sp>
      <p:sp>
        <p:nvSpPr>
          <p:cNvPr id="3" name="Content Placeholder 2"/>
          <p:cNvSpPr>
            <a:spLocks noGrp="1"/>
          </p:cNvSpPr>
          <p:nvPr>
            <p:ph idx="1"/>
          </p:nvPr>
        </p:nvSpPr>
        <p:spPr>
          <a:xfrm>
            <a:off x="0" y="764704"/>
            <a:ext cx="9144000" cy="6093296"/>
          </a:xfrm>
        </p:spPr>
        <p:txBody>
          <a:bodyPr>
            <a:normAutofit/>
          </a:bodyPr>
          <a:lstStyle/>
          <a:p>
            <a:pPr algn="l" rtl="0">
              <a:buFont typeface="Wingdings" pitchFamily="2" charset="2"/>
              <a:buChar char="ü"/>
            </a:pPr>
            <a:r>
              <a:rPr lang="en-US" sz="2400" b="1" dirty="0">
                <a:latin typeface="Arial Narrow" pitchFamily="34" charset="0"/>
              </a:rPr>
              <a:t>'Critical linguistics' was the approach developed by a group based at the University of East Anglia in the </a:t>
            </a:r>
            <a:r>
              <a:rPr lang="en-US" sz="2400" b="1" dirty="0" smtClean="0">
                <a:latin typeface="Arial Narrow" pitchFamily="34" charset="0"/>
              </a:rPr>
              <a:t>1970s(Fowler </a:t>
            </a:r>
            <a:r>
              <a:rPr lang="en-US" sz="2400" b="1" dirty="0">
                <a:latin typeface="Arial Narrow" pitchFamily="34" charset="0"/>
              </a:rPr>
              <a:t>et al. 1979; Kress and Hodge 1979</a:t>
            </a:r>
            <a:r>
              <a:rPr lang="en-US" sz="2400" b="1" dirty="0" smtClean="0">
                <a:latin typeface="Arial Narrow" pitchFamily="34" charset="0"/>
              </a:rPr>
              <a:t>). </a:t>
            </a:r>
            <a:r>
              <a:rPr lang="en-US" sz="2400" b="1" dirty="0">
                <a:latin typeface="Arial Narrow" pitchFamily="34" charset="0"/>
              </a:rPr>
              <a:t>They tried to marry a method of linguistic text analysis with a social theory of the </a:t>
            </a:r>
            <a:r>
              <a:rPr lang="en-US" sz="2400" b="1" dirty="0" smtClean="0">
                <a:latin typeface="Arial Narrow" pitchFamily="34" charset="0"/>
              </a:rPr>
              <a:t>functioning </a:t>
            </a:r>
            <a:r>
              <a:rPr lang="en-US" sz="2400" b="1" dirty="0">
                <a:latin typeface="Arial Narrow" pitchFamily="34" charset="0"/>
              </a:rPr>
              <a:t>of language in political and ideological processes, </a:t>
            </a:r>
            <a:r>
              <a:rPr lang="en-US" sz="2400" b="1" dirty="0" smtClean="0">
                <a:latin typeface="Arial Narrow" pitchFamily="34" charset="0"/>
              </a:rPr>
              <a:t>drawing </a:t>
            </a:r>
            <a:r>
              <a:rPr lang="en-US" sz="2400" b="1" dirty="0">
                <a:latin typeface="Arial Narrow" pitchFamily="34" charset="0"/>
              </a:rPr>
              <a:t>upon the functionalist linguistic theory associated with Michael </a:t>
            </a:r>
            <a:r>
              <a:rPr lang="en-US" sz="2400" b="1" dirty="0" err="1" smtClean="0">
                <a:latin typeface="Arial Narrow" pitchFamily="34" charset="0"/>
              </a:rPr>
              <a:t>Halliday</a:t>
            </a:r>
            <a:r>
              <a:rPr lang="en-US" sz="2400" b="1" dirty="0" smtClean="0">
                <a:latin typeface="Arial Narrow" pitchFamily="34" charset="0"/>
              </a:rPr>
              <a:t>.</a:t>
            </a:r>
          </a:p>
          <a:p>
            <a:pPr algn="l" rtl="0">
              <a:buFont typeface="Wingdings" pitchFamily="2" charset="2"/>
              <a:buChar char="ü"/>
            </a:pPr>
            <a:r>
              <a:rPr lang="en-US" sz="2400" b="1" dirty="0" smtClean="0">
                <a:latin typeface="Arial Narrow" pitchFamily="34" charset="0"/>
              </a:rPr>
              <a:t>Critical </a:t>
            </a:r>
            <a:r>
              <a:rPr lang="en-US" sz="2400" b="1" dirty="0">
                <a:latin typeface="Arial Narrow" pitchFamily="34" charset="0"/>
              </a:rPr>
              <a:t>linguistics was eager to distinguish itself from mainstream linguistics and </a:t>
            </a:r>
            <a:r>
              <a:rPr lang="en-US" sz="2400" b="1" dirty="0" smtClean="0">
                <a:latin typeface="Arial Narrow" pitchFamily="34" charset="0"/>
              </a:rPr>
              <a:t>sociolinguistics.</a:t>
            </a:r>
          </a:p>
          <a:p>
            <a:pPr algn="l" rtl="0">
              <a:buFont typeface="Wingdings" pitchFamily="2" charset="2"/>
              <a:buChar char="ü"/>
            </a:pPr>
            <a:r>
              <a:rPr lang="en-US" sz="2400" b="1" dirty="0" smtClean="0">
                <a:solidFill>
                  <a:schemeClr val="accent1">
                    <a:lumMod val="75000"/>
                  </a:schemeClr>
                </a:solidFill>
                <a:latin typeface="Arial Narrow" pitchFamily="34" charset="0"/>
              </a:rPr>
              <a:t> The </a:t>
            </a:r>
            <a:r>
              <a:rPr lang="en-US" sz="2400" b="1" dirty="0" smtClean="0">
                <a:solidFill>
                  <a:schemeClr val="accent5">
                    <a:lumMod val="50000"/>
                  </a:schemeClr>
                </a:solidFill>
                <a:latin typeface="Arial Narrow" pitchFamily="34" charset="0"/>
              </a:rPr>
              <a:t>two </a:t>
            </a:r>
            <a:r>
              <a:rPr lang="en-US" sz="2400" b="1" dirty="0">
                <a:solidFill>
                  <a:schemeClr val="accent5">
                    <a:lumMod val="50000"/>
                  </a:schemeClr>
                </a:solidFill>
                <a:latin typeface="Arial Narrow" pitchFamily="34" charset="0"/>
              </a:rPr>
              <a:t>'prevalent and related dualisms' in linguistic </a:t>
            </a:r>
            <a:r>
              <a:rPr lang="en-US" sz="2400" b="1" dirty="0" smtClean="0">
                <a:solidFill>
                  <a:schemeClr val="accent5">
                    <a:lumMod val="50000"/>
                  </a:schemeClr>
                </a:solidFill>
                <a:latin typeface="Arial Narrow" pitchFamily="34" charset="0"/>
              </a:rPr>
              <a:t>theory:</a:t>
            </a:r>
          </a:p>
          <a:p>
            <a:pPr marL="457200" indent="-457200" algn="l" rtl="0">
              <a:buAutoNum type="arabicPeriod"/>
            </a:pPr>
            <a:r>
              <a:rPr lang="en-US" sz="2400" b="1" dirty="0" smtClean="0">
                <a:solidFill>
                  <a:srgbClr val="C00000"/>
                </a:solidFill>
                <a:latin typeface="Arial Narrow" pitchFamily="34" charset="0"/>
              </a:rPr>
              <a:t>The </a:t>
            </a:r>
            <a:r>
              <a:rPr lang="en-US" sz="2400" b="1" dirty="0">
                <a:solidFill>
                  <a:srgbClr val="C00000"/>
                </a:solidFill>
                <a:latin typeface="Arial Narrow" pitchFamily="34" charset="0"/>
              </a:rPr>
              <a:t>treatment of language systems as autonomous and independent of the 'use' of </a:t>
            </a:r>
            <a:r>
              <a:rPr lang="en-US" sz="2400" b="1" dirty="0" smtClean="0">
                <a:solidFill>
                  <a:srgbClr val="C00000"/>
                </a:solidFill>
                <a:latin typeface="Arial Narrow" pitchFamily="34" charset="0"/>
              </a:rPr>
              <a:t>language</a:t>
            </a:r>
            <a:r>
              <a:rPr lang="en-US" sz="2400" b="1" dirty="0" smtClean="0">
                <a:latin typeface="Arial Narrow" pitchFamily="34" charset="0"/>
              </a:rPr>
              <a:t>. </a:t>
            </a:r>
          </a:p>
          <a:p>
            <a:pPr marL="457200" indent="-457200" algn="l" rtl="0">
              <a:buAutoNum type="arabicPeriod"/>
            </a:pPr>
            <a:r>
              <a:rPr lang="en-US" sz="2400" b="1" dirty="0" smtClean="0">
                <a:solidFill>
                  <a:srgbClr val="C00000"/>
                </a:solidFill>
                <a:latin typeface="Arial Narrow" pitchFamily="34" charset="0"/>
              </a:rPr>
              <a:t>The </a:t>
            </a:r>
            <a:r>
              <a:rPr lang="en-US" sz="2400" b="1" dirty="0">
                <a:solidFill>
                  <a:srgbClr val="C00000"/>
                </a:solidFill>
                <a:latin typeface="Arial Narrow" pitchFamily="34" charset="0"/>
              </a:rPr>
              <a:t>separation of 'meaning' from 'style' or 'expression' (or 'content' from 'form</a:t>
            </a:r>
            <a:r>
              <a:rPr lang="en-US" sz="2400" b="1" dirty="0" smtClean="0">
                <a:solidFill>
                  <a:srgbClr val="C00000"/>
                </a:solidFill>
                <a:latin typeface="Arial Narrow" pitchFamily="34" charset="0"/>
              </a:rPr>
              <a:t>').  </a:t>
            </a:r>
          </a:p>
          <a:p>
            <a:pPr marL="457200" indent="-457200" algn="l" rtl="0">
              <a:buAutoNum type="arabicPeriod"/>
            </a:pPr>
            <a:endParaRPr lang="en-US" sz="2400" b="1" dirty="0" smtClean="0">
              <a:solidFill>
                <a:srgbClr val="C00000"/>
              </a:solidFill>
              <a:latin typeface="Arial Narrow" pitchFamily="34" charset="0"/>
            </a:endParaRPr>
          </a:p>
        </p:txBody>
      </p:sp>
    </p:spTree>
    <p:extLst>
      <p:ext uri="{BB962C8B-B14F-4D97-AF65-F5344CB8AC3E}">
        <p14:creationId xmlns:p14="http://schemas.microsoft.com/office/powerpoint/2010/main" val="4091338289"/>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08720"/>
          </a:xfrm>
        </p:spPr>
        <p:txBody>
          <a:bodyPr>
            <a:noAutofit/>
          </a:bodyPr>
          <a:lstStyle/>
          <a:p>
            <a:pPr rtl="0"/>
            <a:r>
              <a:rPr lang="en-US" sz="3600" dirty="0">
                <a:latin typeface="Baskerville Old Face" pitchFamily="18" charset="0"/>
              </a:rPr>
              <a:t>T</a:t>
            </a:r>
            <a:r>
              <a:rPr lang="en-US" sz="3600" dirty="0" smtClean="0">
                <a:latin typeface="Baskerville Old Face" pitchFamily="18" charset="0"/>
              </a:rPr>
              <a:t>he rejection of the two dualisms </a:t>
            </a:r>
            <a:endParaRPr lang="ar-IQ" sz="3600" dirty="0">
              <a:latin typeface="Baskerville Old Face" pitchFamily="18" charset="0"/>
            </a:endParaRPr>
          </a:p>
        </p:txBody>
      </p:sp>
      <p:sp>
        <p:nvSpPr>
          <p:cNvPr id="5" name="Content Placeholder 4"/>
          <p:cNvSpPr>
            <a:spLocks noGrp="1"/>
          </p:cNvSpPr>
          <p:nvPr>
            <p:ph sz="half" idx="1"/>
          </p:nvPr>
        </p:nvSpPr>
        <p:spPr>
          <a:xfrm>
            <a:off x="0" y="980728"/>
            <a:ext cx="4495800" cy="5877272"/>
          </a:xfrm>
        </p:spPr>
        <p:txBody>
          <a:bodyPr>
            <a:normAutofit/>
          </a:bodyPr>
          <a:lstStyle/>
          <a:p>
            <a:pPr algn="l" rtl="0"/>
            <a:r>
              <a:rPr lang="en-US" b="1" dirty="0">
                <a:solidFill>
                  <a:srgbClr val="002060"/>
                </a:solidFill>
                <a:latin typeface="Arial Narrow" pitchFamily="34" charset="0"/>
              </a:rPr>
              <a:t>Against the first dualism, critical linguistics asserts with </a:t>
            </a:r>
            <a:r>
              <a:rPr lang="en-US" b="1" dirty="0" err="1">
                <a:solidFill>
                  <a:srgbClr val="002060"/>
                </a:solidFill>
                <a:latin typeface="Arial Narrow" pitchFamily="34" charset="0"/>
              </a:rPr>
              <a:t>Halliday</a:t>
            </a:r>
            <a:r>
              <a:rPr lang="en-US" b="1" dirty="0">
                <a:solidFill>
                  <a:srgbClr val="002060"/>
                </a:solidFill>
                <a:latin typeface="Arial Narrow" pitchFamily="34" charset="0"/>
              </a:rPr>
              <a:t> that 'language is as it is because of its function in social structure' </a:t>
            </a:r>
            <a:r>
              <a:rPr lang="en-US" b="1" dirty="0" smtClean="0">
                <a:solidFill>
                  <a:srgbClr val="002060"/>
                </a:solidFill>
                <a:latin typeface="Arial Narrow" pitchFamily="34" charset="0"/>
              </a:rPr>
              <a:t>and </a:t>
            </a:r>
            <a:r>
              <a:rPr lang="en-US" b="1" dirty="0">
                <a:solidFill>
                  <a:srgbClr val="002060"/>
                </a:solidFill>
                <a:latin typeface="Arial Narrow" pitchFamily="34" charset="0"/>
              </a:rPr>
              <a:t>argues that the language that people </a:t>
            </a:r>
            <a:r>
              <a:rPr lang="en-US" b="1" dirty="0" smtClean="0">
                <a:solidFill>
                  <a:srgbClr val="002060"/>
                </a:solidFill>
                <a:latin typeface="Arial Narrow" pitchFamily="34" charset="0"/>
              </a:rPr>
              <a:t>have </a:t>
            </a:r>
            <a:r>
              <a:rPr lang="en-US" b="1" dirty="0">
                <a:solidFill>
                  <a:srgbClr val="002060"/>
                </a:solidFill>
                <a:latin typeface="Arial Narrow" pitchFamily="34" charset="0"/>
              </a:rPr>
              <a:t>access </a:t>
            </a:r>
            <a:r>
              <a:rPr lang="en-US" b="1" dirty="0" smtClean="0">
                <a:solidFill>
                  <a:srgbClr val="002060"/>
                </a:solidFill>
                <a:latin typeface="Arial Narrow" pitchFamily="34" charset="0"/>
              </a:rPr>
              <a:t>to, depends </a:t>
            </a:r>
            <a:r>
              <a:rPr lang="en-US" b="1" dirty="0">
                <a:solidFill>
                  <a:srgbClr val="002060"/>
                </a:solidFill>
                <a:latin typeface="Arial Narrow" pitchFamily="34" charset="0"/>
              </a:rPr>
              <a:t>upon their position in the social system.</a:t>
            </a:r>
            <a:endParaRPr lang="ar-IQ" b="1" dirty="0">
              <a:solidFill>
                <a:srgbClr val="002060"/>
              </a:solidFill>
              <a:latin typeface="Arial Narrow" pitchFamily="34" charset="0"/>
            </a:endParaRPr>
          </a:p>
        </p:txBody>
      </p:sp>
      <p:sp>
        <p:nvSpPr>
          <p:cNvPr id="6" name="Content Placeholder 5"/>
          <p:cNvSpPr>
            <a:spLocks noGrp="1"/>
          </p:cNvSpPr>
          <p:nvPr>
            <p:ph sz="half" idx="2"/>
          </p:nvPr>
        </p:nvSpPr>
        <p:spPr>
          <a:xfrm>
            <a:off x="4648200" y="980728"/>
            <a:ext cx="4495800" cy="5877272"/>
          </a:xfrm>
        </p:spPr>
        <p:txBody>
          <a:bodyPr>
            <a:normAutofit/>
          </a:bodyPr>
          <a:lstStyle/>
          <a:p>
            <a:pPr algn="l" rtl="0"/>
            <a:r>
              <a:rPr lang="en-US" b="1" dirty="0">
                <a:solidFill>
                  <a:schemeClr val="accent2">
                    <a:lumMod val="75000"/>
                  </a:schemeClr>
                </a:solidFill>
                <a:latin typeface="Arial Narrow" pitchFamily="34" charset="0"/>
              </a:rPr>
              <a:t>Against the second dualism, critical linguistics supports </a:t>
            </a:r>
            <a:r>
              <a:rPr lang="en-US" b="1" dirty="0" err="1">
                <a:solidFill>
                  <a:schemeClr val="accent2">
                    <a:lumMod val="75000"/>
                  </a:schemeClr>
                </a:solidFill>
                <a:latin typeface="Arial Narrow" pitchFamily="34" charset="0"/>
              </a:rPr>
              <a:t>Halliday's</a:t>
            </a:r>
            <a:r>
              <a:rPr lang="en-US" b="1" dirty="0">
                <a:solidFill>
                  <a:schemeClr val="accent2">
                    <a:lumMod val="75000"/>
                  </a:schemeClr>
                </a:solidFill>
                <a:latin typeface="Arial Narrow" pitchFamily="34" charset="0"/>
              </a:rPr>
              <a:t> view of the grammar of a language as systems of 'options' amongst which speakers make 'selections' according to social circumstances, assuming that formal options have contrasting meanings, and that choices of forms are </a:t>
            </a:r>
            <a:r>
              <a:rPr lang="en-US" b="1" dirty="0" smtClean="0">
                <a:solidFill>
                  <a:schemeClr val="accent2">
                    <a:lumMod val="75000"/>
                  </a:schemeClr>
                </a:solidFill>
                <a:latin typeface="Arial Narrow" pitchFamily="34" charset="0"/>
              </a:rPr>
              <a:t>always meaningful.</a:t>
            </a:r>
            <a:endParaRPr lang="ar-IQ" b="1" dirty="0">
              <a:solidFill>
                <a:schemeClr val="accent2">
                  <a:lumMod val="75000"/>
                </a:schemeClr>
              </a:solidFill>
              <a:latin typeface="Arial Narrow" pitchFamily="34" charset="0"/>
            </a:endParaRPr>
          </a:p>
        </p:txBody>
      </p:sp>
    </p:spTree>
    <p:extLst>
      <p:ext uri="{BB962C8B-B14F-4D97-AF65-F5344CB8AC3E}">
        <p14:creationId xmlns:p14="http://schemas.microsoft.com/office/powerpoint/2010/main" val="1531467199"/>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45719"/>
          </a:xfrm>
        </p:spPr>
        <p:txBody>
          <a:bodyPr>
            <a:normAutofit fontScale="90000"/>
          </a:bodyPr>
          <a:lstStyle/>
          <a:p>
            <a:endParaRPr lang="ar-IQ" dirty="0"/>
          </a:p>
        </p:txBody>
      </p:sp>
      <p:sp>
        <p:nvSpPr>
          <p:cNvPr id="6" name="Content Placeholder 5"/>
          <p:cNvSpPr>
            <a:spLocks noGrp="1"/>
          </p:cNvSpPr>
          <p:nvPr>
            <p:ph idx="1"/>
          </p:nvPr>
        </p:nvSpPr>
        <p:spPr>
          <a:xfrm>
            <a:off x="0" y="260648"/>
            <a:ext cx="9144000" cy="6597352"/>
          </a:xfrm>
        </p:spPr>
        <p:txBody>
          <a:bodyPr>
            <a:normAutofit/>
          </a:bodyPr>
          <a:lstStyle/>
          <a:p>
            <a:pPr algn="l" rtl="0">
              <a:buFont typeface="Wingdings" pitchFamily="2" charset="2"/>
              <a:buChar char="q"/>
            </a:pPr>
            <a:r>
              <a:rPr lang="en-US" sz="2400" b="1" dirty="0" smtClean="0">
                <a:latin typeface="Arial Narrow" pitchFamily="34" charset="0"/>
              </a:rPr>
              <a:t>Nevertheless, there is not an absolute agreement between </a:t>
            </a:r>
            <a:r>
              <a:rPr lang="en-US" sz="2400" b="1" dirty="0" err="1" smtClean="0">
                <a:latin typeface="Arial Narrow" pitchFamily="34" charset="0"/>
              </a:rPr>
              <a:t>Halliday</a:t>
            </a:r>
            <a:r>
              <a:rPr lang="en-US" sz="2400" b="1" dirty="0" smtClean="0">
                <a:latin typeface="Arial Narrow" pitchFamily="34" charset="0"/>
              </a:rPr>
              <a:t> and Kress about the exact meaning of critical linguistics.</a:t>
            </a:r>
          </a:p>
          <a:p>
            <a:pPr algn="l" rtl="0">
              <a:buFont typeface="Wingdings" pitchFamily="2" charset="2"/>
              <a:buChar char="q"/>
            </a:pPr>
            <a:r>
              <a:rPr lang="en-US" sz="2400" b="1" dirty="0" smtClean="0">
                <a:latin typeface="Arial Narrow" pitchFamily="34" charset="0"/>
              </a:rPr>
              <a:t>There is to some extent a similarity between </a:t>
            </a:r>
            <a:r>
              <a:rPr lang="en-US" sz="2400" b="1" dirty="0">
                <a:latin typeface="Arial Narrow" pitchFamily="34" charset="0"/>
              </a:rPr>
              <a:t>'Sapir-Whorf hypothesis' that languages embody particular </a:t>
            </a:r>
            <a:r>
              <a:rPr lang="en-US" sz="2400" b="1" dirty="0" smtClean="0">
                <a:latin typeface="Arial Narrow" pitchFamily="34" charset="0"/>
              </a:rPr>
              <a:t>world-views</a:t>
            </a:r>
            <a:r>
              <a:rPr lang="en-US" sz="2400" dirty="0" smtClean="0"/>
              <a:t> </a:t>
            </a:r>
            <a:r>
              <a:rPr lang="en-US" sz="2400" b="1" dirty="0">
                <a:latin typeface="Arial Narrow" pitchFamily="34" charset="0"/>
              </a:rPr>
              <a:t>is extended to varieties within a language</a:t>
            </a:r>
            <a:r>
              <a:rPr lang="en-US" sz="2400" b="1" dirty="0" smtClean="0">
                <a:latin typeface="Arial Narrow" pitchFamily="34" charset="0"/>
              </a:rPr>
              <a:t> and </a:t>
            </a:r>
            <a:r>
              <a:rPr lang="en-US" sz="2400" b="1" dirty="0">
                <a:latin typeface="Arial Narrow" pitchFamily="34" charset="0"/>
              </a:rPr>
              <a:t>the </a:t>
            </a:r>
            <a:r>
              <a:rPr lang="en-US" sz="2400" b="1" dirty="0" smtClean="0">
                <a:latin typeface="Arial Narrow" pitchFamily="34" charset="0"/>
              </a:rPr>
              <a:t>aim of </a:t>
            </a:r>
            <a:r>
              <a:rPr lang="en-US" sz="2400" b="1" dirty="0">
                <a:latin typeface="Arial Narrow" pitchFamily="34" charset="0"/>
              </a:rPr>
              <a:t>the 'critical interpretation' of texts: 'recovering the social </a:t>
            </a:r>
            <a:r>
              <a:rPr lang="en-US" sz="2400" b="1" dirty="0" smtClean="0">
                <a:latin typeface="Arial Narrow" pitchFamily="34" charset="0"/>
              </a:rPr>
              <a:t>meanings expressed in discourse. </a:t>
            </a:r>
          </a:p>
          <a:p>
            <a:pPr algn="l" rtl="0">
              <a:buFont typeface="Wingdings" pitchFamily="2" charset="2"/>
              <a:buChar char="q"/>
            </a:pPr>
            <a:r>
              <a:rPr lang="en-US" sz="2400" b="1" dirty="0">
                <a:latin typeface="Arial Narrow" pitchFamily="34" charset="0"/>
              </a:rPr>
              <a:t>Critical linguistics differs from other approaches in </a:t>
            </a:r>
            <a:r>
              <a:rPr lang="en-US" sz="2400" b="1" dirty="0" smtClean="0">
                <a:latin typeface="Arial Narrow" pitchFamily="34" charset="0"/>
              </a:rPr>
              <a:t>the attention </a:t>
            </a:r>
            <a:r>
              <a:rPr lang="en-US" sz="2400" b="1" dirty="0">
                <a:latin typeface="Arial Narrow" pitchFamily="34" charset="0"/>
              </a:rPr>
              <a:t>it gives to the grammar and vocabulary of texts</a:t>
            </a:r>
            <a:r>
              <a:rPr lang="en-US" sz="2400" b="1" dirty="0" smtClean="0">
                <a:latin typeface="Arial Narrow" pitchFamily="34" charset="0"/>
              </a:rPr>
              <a:t>. For example a Communist newspaper says that </a:t>
            </a:r>
            <a:r>
              <a:rPr lang="en-US" sz="2400" b="1" dirty="0" smtClean="0">
                <a:solidFill>
                  <a:srgbClr val="C00000"/>
                </a:solidFill>
                <a:latin typeface="Arial Narrow" pitchFamily="34" charset="0"/>
              </a:rPr>
              <a:t>Parliament </a:t>
            </a:r>
            <a:r>
              <a:rPr lang="en-US" sz="2400" b="1" dirty="0">
                <a:solidFill>
                  <a:srgbClr val="C00000"/>
                </a:solidFill>
                <a:latin typeface="Arial Narrow" pitchFamily="34" charset="0"/>
              </a:rPr>
              <a:t>was hit by hundreds of </a:t>
            </a:r>
            <a:r>
              <a:rPr lang="en-US" sz="2400" b="1" dirty="0" smtClean="0">
                <a:solidFill>
                  <a:srgbClr val="C00000"/>
                </a:solidFill>
                <a:latin typeface="Arial Narrow" pitchFamily="34" charset="0"/>
              </a:rPr>
              <a:t>northerners </a:t>
            </a:r>
            <a:r>
              <a:rPr lang="en-US" sz="2400" b="1" dirty="0" smtClean="0">
                <a:latin typeface="Arial Narrow" pitchFamily="34" charset="0"/>
              </a:rPr>
              <a:t>rather than </a:t>
            </a:r>
            <a:r>
              <a:rPr lang="en-US" sz="2400" b="1" dirty="0" smtClean="0">
                <a:solidFill>
                  <a:srgbClr val="C00000"/>
                </a:solidFill>
                <a:latin typeface="Arial Narrow" pitchFamily="34" charset="0"/>
              </a:rPr>
              <a:t>workers taking action, </a:t>
            </a:r>
            <a:r>
              <a:rPr lang="en-US" sz="2400" b="1" dirty="0" smtClean="0">
                <a:latin typeface="Arial Narrow" pitchFamily="34" charset="0"/>
              </a:rPr>
              <a:t>which is less prominent. </a:t>
            </a:r>
          </a:p>
          <a:p>
            <a:pPr algn="l" rtl="0">
              <a:buFont typeface="Wingdings" pitchFamily="2" charset="2"/>
              <a:buChar char="q"/>
            </a:pPr>
            <a:r>
              <a:rPr lang="en-US" sz="2400" b="1" dirty="0" smtClean="0">
                <a:latin typeface="Arial Narrow" pitchFamily="34" charset="0"/>
              </a:rPr>
              <a:t>Or the headline </a:t>
            </a:r>
            <a:r>
              <a:rPr lang="en-US" sz="2400" b="1" dirty="0" smtClean="0">
                <a:solidFill>
                  <a:srgbClr val="0070C0"/>
                </a:solidFill>
                <a:latin typeface="Arial Narrow" pitchFamily="34" charset="0"/>
              </a:rPr>
              <a:t>'Demonstrators </a:t>
            </a:r>
            <a:r>
              <a:rPr lang="en-US" sz="2400" b="1" dirty="0">
                <a:solidFill>
                  <a:srgbClr val="0070C0"/>
                </a:solidFill>
                <a:latin typeface="Arial Narrow" pitchFamily="34" charset="0"/>
              </a:rPr>
              <a:t>are Shot (by Police)" rather than 'Police Shoot </a:t>
            </a:r>
            <a:r>
              <a:rPr lang="en-US" sz="2400" b="1" dirty="0" smtClean="0">
                <a:solidFill>
                  <a:srgbClr val="0070C0"/>
                </a:solidFill>
                <a:latin typeface="Arial Narrow" pitchFamily="34" charset="0"/>
              </a:rPr>
              <a:t>Demonstrators’, </a:t>
            </a:r>
            <a:r>
              <a:rPr lang="en-US" sz="2400" b="1" dirty="0" smtClean="0">
                <a:latin typeface="Arial Narrow" pitchFamily="34" charset="0"/>
              </a:rPr>
              <a:t>which includes a transformation from an active voice into a </a:t>
            </a:r>
            <a:r>
              <a:rPr lang="en-US" sz="2400" b="1" dirty="0">
                <a:latin typeface="Arial Narrow" pitchFamily="34" charset="0"/>
              </a:rPr>
              <a:t>passive voice, due to ideologically significant features of texts such as the systematic mystification of agency: both allow the agent of a clause to be deleted.</a:t>
            </a:r>
            <a:endParaRPr lang="en-US" sz="2400" b="1" dirty="0" smtClean="0">
              <a:latin typeface="Arial Narrow" pitchFamily="34" charset="0"/>
            </a:endParaRPr>
          </a:p>
          <a:p>
            <a:pPr algn="l" rtl="0">
              <a:buFont typeface="Wingdings" pitchFamily="2" charset="2"/>
              <a:buChar char="q"/>
            </a:pPr>
            <a:endParaRPr lang="ar-IQ" sz="2400" b="1" dirty="0">
              <a:solidFill>
                <a:srgbClr val="0070C0"/>
              </a:solidFill>
              <a:latin typeface="Arial Narrow" pitchFamily="34" charset="0"/>
            </a:endParaRPr>
          </a:p>
        </p:txBody>
      </p:sp>
    </p:spTree>
    <p:extLst>
      <p:ext uri="{BB962C8B-B14F-4D97-AF65-F5344CB8AC3E}">
        <p14:creationId xmlns:p14="http://schemas.microsoft.com/office/powerpoint/2010/main" val="3045374669"/>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latin typeface="Baskerville Old Face" pitchFamily="18" charset="0"/>
              </a:rPr>
              <a:t>References </a:t>
            </a:r>
            <a:endParaRPr lang="ar-IQ" dirty="0">
              <a:latin typeface="Baskerville Old Face" pitchFamily="18" charset="0"/>
            </a:endParaRPr>
          </a:p>
        </p:txBody>
      </p:sp>
      <p:sp>
        <p:nvSpPr>
          <p:cNvPr id="3" name="Content Placeholder 2"/>
          <p:cNvSpPr>
            <a:spLocks noGrp="1"/>
          </p:cNvSpPr>
          <p:nvPr>
            <p:ph idx="1"/>
          </p:nvPr>
        </p:nvSpPr>
        <p:spPr/>
        <p:txBody>
          <a:bodyPr/>
          <a:lstStyle/>
          <a:p>
            <a:pPr algn="l" rtl="0"/>
            <a:r>
              <a:rPr lang="en-US" dirty="0" err="1" smtClean="0"/>
              <a:t>Fairclough,N</a:t>
            </a:r>
            <a:r>
              <a:rPr lang="en-US" dirty="0" smtClean="0"/>
              <a:t>.(1993). Discourse and Social Change. Cambridge: Polity Press. </a:t>
            </a:r>
            <a:endParaRPr lang="ar-IQ" dirty="0"/>
          </a:p>
        </p:txBody>
      </p:sp>
    </p:spTree>
    <p:extLst>
      <p:ext uri="{BB962C8B-B14F-4D97-AF65-F5344CB8AC3E}">
        <p14:creationId xmlns:p14="http://schemas.microsoft.com/office/powerpoint/2010/main" val="2922490144"/>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pic>
        <p:nvPicPr>
          <p:cNvPr id="1026" name="Picture 2" descr="C:\Users\laser\AppData\Local\Microsoft\Windows\Temporary Internet Files\Content.IE5\SKTWB335\thank-you[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8640"/>
            <a:ext cx="8280920" cy="61926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726214"/>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pPr rtl="0"/>
            <a:r>
              <a:rPr lang="en-US" sz="4000" dirty="0" err="1" smtClean="0">
                <a:latin typeface="Baskerville Old Face" pitchFamily="18" charset="0"/>
              </a:rPr>
              <a:t>Labov</a:t>
            </a:r>
            <a:r>
              <a:rPr lang="en-US" sz="4000" dirty="0" smtClean="0">
                <a:latin typeface="Baskerville Old Face" pitchFamily="18" charset="0"/>
              </a:rPr>
              <a:t> and </a:t>
            </a:r>
            <a:r>
              <a:rPr lang="en-US" sz="4000" dirty="0" err="1" smtClean="0">
                <a:latin typeface="Baskerville Old Face" pitchFamily="18" charset="0"/>
              </a:rPr>
              <a:t>Fanshel</a:t>
            </a:r>
            <a:endParaRPr lang="ar-IQ" sz="4000" dirty="0">
              <a:latin typeface="Baskerville Old Face" pitchFamily="18" charset="0"/>
            </a:endParaRPr>
          </a:p>
        </p:txBody>
      </p:sp>
      <p:sp>
        <p:nvSpPr>
          <p:cNvPr id="3" name="Content Placeholder 2"/>
          <p:cNvSpPr>
            <a:spLocks noGrp="1"/>
          </p:cNvSpPr>
          <p:nvPr>
            <p:ph idx="1"/>
          </p:nvPr>
        </p:nvSpPr>
        <p:spPr>
          <a:xfrm>
            <a:off x="0" y="908720"/>
            <a:ext cx="9144000" cy="5949280"/>
          </a:xfrm>
        </p:spPr>
        <p:txBody>
          <a:bodyPr>
            <a:normAutofit/>
          </a:bodyPr>
          <a:lstStyle/>
          <a:p>
            <a:pPr algn="l" rtl="0"/>
            <a:r>
              <a:rPr lang="en-US" sz="2400" b="1" dirty="0" smtClean="0">
                <a:latin typeface="Arial Narrow" pitchFamily="34" charset="0"/>
                <a:cs typeface="Aparajita" pitchFamily="34" charset="0"/>
              </a:rPr>
              <a:t>The third non-critical approach produced by </a:t>
            </a:r>
            <a:r>
              <a:rPr lang="en-US" sz="2400" b="1" dirty="0" err="1" smtClean="0">
                <a:latin typeface="Arial Narrow" pitchFamily="34" charset="0"/>
                <a:cs typeface="Aparajita" pitchFamily="34" charset="0"/>
              </a:rPr>
              <a:t>Labov</a:t>
            </a:r>
            <a:r>
              <a:rPr lang="en-US" sz="2400" b="1" dirty="0" smtClean="0">
                <a:latin typeface="Arial Narrow" pitchFamily="34" charset="0"/>
                <a:cs typeface="Aparajita" pitchFamily="34" charset="0"/>
              </a:rPr>
              <a:t> </a:t>
            </a:r>
            <a:r>
              <a:rPr lang="en-US" sz="2400" b="1" dirty="0" smtClean="0">
                <a:latin typeface="Arial Narrow" pitchFamily="34" charset="0"/>
                <a:cs typeface="Aparajita" pitchFamily="34" charset="0"/>
              </a:rPr>
              <a:t>and </a:t>
            </a:r>
            <a:r>
              <a:rPr lang="en-US" sz="2400" b="1" dirty="0" err="1" smtClean="0">
                <a:latin typeface="Arial Narrow" pitchFamily="34" charset="0"/>
                <a:cs typeface="Aparajita" pitchFamily="34" charset="0"/>
              </a:rPr>
              <a:t>Fanshel</a:t>
            </a:r>
            <a:r>
              <a:rPr lang="en-US" sz="2400" b="1" dirty="0" smtClean="0">
                <a:latin typeface="Arial Narrow" pitchFamily="34" charset="0"/>
                <a:cs typeface="Aparajita" pitchFamily="34" charset="0"/>
              </a:rPr>
              <a:t> (1977) assume the heterogeneity of discourse, which they see as reflecting the 'contradictions and pressures' of the  interview situation. </a:t>
            </a:r>
          </a:p>
          <a:p>
            <a:pPr algn="l" rtl="0"/>
            <a:r>
              <a:rPr lang="en-US" sz="2400" b="1" dirty="0" smtClean="0">
                <a:latin typeface="Arial Narrow" pitchFamily="34" charset="0"/>
                <a:cs typeface="Aparajita" pitchFamily="34" charset="0"/>
              </a:rPr>
              <a:t>Their study is about the </a:t>
            </a:r>
            <a:r>
              <a:rPr lang="en-US" sz="2400" b="1" dirty="0">
                <a:solidFill>
                  <a:srgbClr val="C00000"/>
                </a:solidFill>
                <a:latin typeface="Arial Narrow" pitchFamily="34" charset="0"/>
                <a:cs typeface="Aparajita" pitchFamily="34" charset="0"/>
              </a:rPr>
              <a:t>t</a:t>
            </a:r>
            <a:r>
              <a:rPr lang="en-US" sz="2400" b="1" dirty="0" smtClean="0">
                <a:solidFill>
                  <a:srgbClr val="C00000"/>
                </a:solidFill>
                <a:latin typeface="Arial Narrow" pitchFamily="34" charset="0"/>
                <a:cs typeface="Aparajita" pitchFamily="34" charset="0"/>
              </a:rPr>
              <a:t>herapeutic discourse</a:t>
            </a:r>
            <a:r>
              <a:rPr lang="en-US" sz="2400" b="1" dirty="0" smtClean="0">
                <a:latin typeface="Arial Narrow" pitchFamily="34" charset="0"/>
                <a:cs typeface="Aparajita" pitchFamily="34" charset="0"/>
              </a:rPr>
              <a:t>, and how shifts between 'frames' are a normal feature of conversation (as </a:t>
            </a:r>
            <a:r>
              <a:rPr lang="en-US" sz="2400" b="1" dirty="0" err="1" smtClean="0">
                <a:latin typeface="Arial Narrow" pitchFamily="34" charset="0"/>
                <a:cs typeface="Aparajita" pitchFamily="34" charset="0"/>
              </a:rPr>
              <a:t>Goffman</a:t>
            </a:r>
            <a:r>
              <a:rPr lang="en-US" sz="2400" b="1" dirty="0">
                <a:latin typeface="Arial Narrow" pitchFamily="34" charset="0"/>
                <a:cs typeface="Aparajita" pitchFamily="34" charset="0"/>
              </a:rPr>
              <a:t> </a:t>
            </a:r>
            <a:r>
              <a:rPr lang="en-US" sz="2400" b="1" dirty="0" smtClean="0">
                <a:latin typeface="Arial Narrow" pitchFamily="34" charset="0"/>
                <a:cs typeface="Aparajita" pitchFamily="34" charset="0"/>
              </a:rPr>
              <a:t>said)between the clinician and the client.</a:t>
            </a:r>
          </a:p>
          <a:p>
            <a:pPr algn="l" rtl="0"/>
            <a:r>
              <a:rPr lang="en-US" sz="2400" b="1" dirty="0" smtClean="0">
                <a:latin typeface="Arial Narrow" pitchFamily="34" charset="0"/>
                <a:cs typeface="Aparajita" pitchFamily="34" charset="0"/>
              </a:rPr>
              <a:t>They identify in their data a configuration of different </a:t>
            </a:r>
            <a:r>
              <a:rPr lang="en-US" sz="2400" b="1" dirty="0" smtClean="0">
                <a:solidFill>
                  <a:schemeClr val="tx2"/>
                </a:solidFill>
                <a:latin typeface="Arial Narrow" pitchFamily="34" charset="0"/>
                <a:cs typeface="Aparajita" pitchFamily="34" charset="0"/>
              </a:rPr>
              <a:t>'styles'</a:t>
            </a:r>
            <a:r>
              <a:rPr lang="en-US" sz="2400" b="1" dirty="0" smtClean="0">
                <a:latin typeface="Arial Narrow" pitchFamily="34" charset="0"/>
                <a:cs typeface="Aparajita" pitchFamily="34" charset="0"/>
              </a:rPr>
              <a:t> associated with different </a:t>
            </a:r>
            <a:r>
              <a:rPr lang="en-US" sz="2400" b="1" dirty="0" smtClean="0">
                <a:solidFill>
                  <a:schemeClr val="tx2">
                    <a:lumMod val="75000"/>
                  </a:schemeClr>
                </a:solidFill>
                <a:latin typeface="Arial Narrow" pitchFamily="34" charset="0"/>
                <a:cs typeface="Aparajita" pitchFamily="34" charset="0"/>
              </a:rPr>
              <a:t>frames</a:t>
            </a:r>
            <a:r>
              <a:rPr lang="en-US" sz="2400" b="1" dirty="0" smtClean="0">
                <a:latin typeface="Arial Narrow" pitchFamily="34" charset="0"/>
                <a:cs typeface="Aparajita" pitchFamily="34" charset="0"/>
              </a:rPr>
              <a:t>: </a:t>
            </a:r>
          </a:p>
          <a:p>
            <a:pPr marL="0" indent="0" algn="l" rtl="0">
              <a:buNone/>
            </a:pPr>
            <a:r>
              <a:rPr lang="en-US" sz="2400" b="1" dirty="0"/>
              <a:t>I</a:t>
            </a:r>
            <a:r>
              <a:rPr lang="en-US" sz="2400" b="1" dirty="0" smtClean="0"/>
              <a:t>nterview style, everyday style</a:t>
            </a:r>
            <a:r>
              <a:rPr lang="en-US" sz="2400" b="1" dirty="0"/>
              <a:t> </a:t>
            </a:r>
            <a:r>
              <a:rPr lang="en-US" sz="2400" b="1" dirty="0" smtClean="0"/>
              <a:t>and  life since the last visit, in order to analyze how the client( patient) will express himself or his emotions.</a:t>
            </a:r>
          </a:p>
          <a:p>
            <a:pPr marL="0" indent="0" algn="l" rtl="0">
              <a:buNone/>
            </a:pPr>
            <a:r>
              <a:rPr lang="en-US" sz="2400" b="1" dirty="0" smtClean="0">
                <a:latin typeface="Arial Narrow" pitchFamily="34" charset="0"/>
                <a:cs typeface="+mj-cs"/>
              </a:rPr>
              <a:t>Interviews are divided into </a:t>
            </a:r>
            <a:r>
              <a:rPr lang="en-US" sz="2400" b="1" dirty="0" smtClean="0">
                <a:latin typeface="Arial Narrow" pitchFamily="34" charset="0"/>
              </a:rPr>
              <a:t>'cross-sections‘; which are pans of monologues. The analysis of cross-sections emphasizes the existence of parallel verbal narration and paralinguistic ones; such as pitch, volume, and voice qualifiers such as 'breathiness', and carrying implicit meanings which are 'deniable’ and represent ‘streams of communication’. </a:t>
            </a:r>
            <a:endParaRPr lang="ar-IQ" sz="2400" b="1" dirty="0">
              <a:latin typeface="Arial Narrow" pitchFamily="34" charset="0"/>
              <a:cs typeface="+mj-cs"/>
            </a:endParaRPr>
          </a:p>
        </p:txBody>
      </p:sp>
    </p:spTree>
    <p:extLst>
      <p:ext uri="{BB962C8B-B14F-4D97-AF65-F5344CB8AC3E}">
        <p14:creationId xmlns:p14="http://schemas.microsoft.com/office/powerpoint/2010/main" val="3721350243"/>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pPr rtl="0"/>
            <a:endParaRPr lang="ar-IQ" dirty="0"/>
          </a:p>
        </p:txBody>
      </p:sp>
      <p:sp>
        <p:nvSpPr>
          <p:cNvPr id="3" name="Content Placeholder 2"/>
          <p:cNvSpPr>
            <a:spLocks noGrp="1"/>
          </p:cNvSpPr>
          <p:nvPr>
            <p:ph idx="1"/>
          </p:nvPr>
        </p:nvSpPr>
        <p:spPr>
          <a:xfrm>
            <a:off x="0" y="188640"/>
            <a:ext cx="9144000" cy="6669360"/>
          </a:xfrm>
        </p:spPr>
        <p:txBody>
          <a:bodyPr>
            <a:normAutofit/>
          </a:bodyPr>
          <a:lstStyle/>
          <a:p>
            <a:pPr algn="l" rtl="0">
              <a:buFont typeface="Wingdings" pitchFamily="2" charset="2"/>
              <a:buChar char="Ø"/>
            </a:pPr>
            <a:r>
              <a:rPr lang="en-US" sz="2400" b="1" dirty="0" smtClean="0">
                <a:latin typeface="Arial Narrow" pitchFamily="34" charset="0"/>
              </a:rPr>
              <a:t>One variable between discourse types is the relative importance of the paralinguistic channel: in therapeutic discourse, contradictions between the explicit meanings of the verbal channel and the implicit meanings of the paralinguistic channel are a key feature.</a:t>
            </a:r>
          </a:p>
          <a:p>
            <a:pPr algn="l" rtl="0">
              <a:buFont typeface="Wingdings" pitchFamily="2" charset="2"/>
              <a:buChar char="Ø"/>
            </a:pPr>
            <a:r>
              <a:rPr lang="en-US" sz="2400" b="1" dirty="0" smtClean="0">
                <a:latin typeface="Arial Narrow" pitchFamily="34" charset="0"/>
              </a:rPr>
              <a:t>The analysis produces an 'expansion' of each cross-section, and this expansion are open-ended, and can be elaborated indefinitely. For example:</a:t>
            </a:r>
          </a:p>
          <a:p>
            <a:pPr marL="0" indent="0" algn="l" rtl="0">
              <a:buNone/>
            </a:pPr>
            <a:r>
              <a:rPr lang="en-US" sz="2400" b="1" dirty="0" smtClean="0">
                <a:solidFill>
                  <a:srgbClr val="C00000"/>
                </a:solidFill>
                <a:latin typeface="Arial Narrow" pitchFamily="34" charset="0"/>
              </a:rPr>
              <a:t>  &lt;!'</a:t>
            </a:r>
            <a:r>
              <a:rPr lang="en-US" sz="2400" b="1" dirty="0" err="1" smtClean="0">
                <a:solidFill>
                  <a:srgbClr val="C00000"/>
                </a:solidFill>
                <a:latin typeface="Arial Narrow" pitchFamily="34" charset="0"/>
              </a:rPr>
              <a:t>IAn-nd</a:t>
            </a:r>
            <a:r>
              <a:rPr lang="en-US" sz="2400" b="1" dirty="0" smtClean="0">
                <a:solidFill>
                  <a:srgbClr val="C00000"/>
                </a:solidFill>
                <a:latin typeface="Arial Narrow" pitchFamily="34" charset="0"/>
              </a:rPr>
              <a:t> so-</a:t>
            </a:r>
            <a:r>
              <a:rPr lang="en-US" sz="2400" b="1" dirty="0" err="1" smtClean="0">
                <a:solidFill>
                  <a:srgbClr val="C00000"/>
                </a:solidFill>
                <a:latin typeface="Arial Narrow" pitchFamily="34" charset="0"/>
              </a:rPr>
              <a:t>wheo</a:t>
            </a:r>
            <a:r>
              <a:rPr lang="en-US" sz="2400" b="1" dirty="0" smtClean="0">
                <a:solidFill>
                  <a:srgbClr val="C00000"/>
                </a:solidFill>
                <a:latin typeface="Arial Narrow" pitchFamily="34" charset="0"/>
              </a:rPr>
              <a:t>-I called her </a:t>
            </a:r>
            <a:r>
              <a:rPr lang="en-US" sz="2400" b="1" dirty="0" err="1" smtClean="0">
                <a:solidFill>
                  <a:srgbClr val="C00000"/>
                </a:solidFill>
                <a:latin typeface="Arial Narrow" pitchFamily="34" charset="0"/>
              </a:rPr>
              <a:t>t'day</a:t>
            </a:r>
            <a:r>
              <a:rPr lang="en-US" sz="2400" b="1" dirty="0" smtClean="0">
                <a:solidFill>
                  <a:srgbClr val="C00000"/>
                </a:solidFill>
                <a:latin typeface="Arial Narrow" pitchFamily="34" charset="0"/>
              </a:rPr>
              <a:t>, </a:t>
            </a:r>
            <a:r>
              <a:rPr lang="en-US" sz="2400" b="1" dirty="0" err="1" smtClean="0">
                <a:solidFill>
                  <a:srgbClr val="C00000"/>
                </a:solidFill>
                <a:latin typeface="Arial Narrow" pitchFamily="34" charset="0"/>
              </a:rPr>
              <a:t>Isaid</a:t>
            </a:r>
            <a:r>
              <a:rPr lang="en-US" sz="2400" b="1" dirty="0" smtClean="0">
                <a:solidFill>
                  <a:srgbClr val="C00000"/>
                </a:solidFill>
                <a:latin typeface="Arial Narrow" pitchFamily="34" charset="0"/>
              </a:rPr>
              <a:t>, &lt;</a:t>
            </a:r>
            <a:r>
              <a:rPr lang="en-US" sz="2400" b="1" dirty="0" err="1" smtClean="0">
                <a:solidFill>
                  <a:srgbClr val="C00000"/>
                </a:solidFill>
                <a:latin typeface="Arial Narrow" pitchFamily="34" charset="0"/>
              </a:rPr>
              <a:t>F'Well</a:t>
            </a:r>
            <a:r>
              <a:rPr lang="en-US" sz="2400" b="1" dirty="0" smtClean="0">
                <a:solidFill>
                  <a:srgbClr val="C00000"/>
                </a:solidFill>
                <a:latin typeface="Arial Narrow" pitchFamily="34" charset="0"/>
              </a:rPr>
              <a:t>, when do you     </a:t>
            </a:r>
            <a:r>
              <a:rPr lang="en-US" sz="2400" b="1" dirty="0" err="1" smtClean="0">
                <a:solidFill>
                  <a:srgbClr val="C00000"/>
                </a:solidFill>
                <a:latin typeface="Arial Narrow" pitchFamily="34" charset="0"/>
              </a:rPr>
              <a:t>plant'come</a:t>
            </a:r>
            <a:r>
              <a:rPr lang="en-US" sz="2400" b="1" dirty="0" smtClean="0">
                <a:solidFill>
                  <a:srgbClr val="C00000"/>
                </a:solidFill>
                <a:latin typeface="Arial Narrow" pitchFamily="34" charset="0"/>
              </a:rPr>
              <a:t> home?'&gt;F&gt;N </a:t>
            </a:r>
          </a:p>
          <a:p>
            <a:pPr algn="l" rtl="0">
              <a:buFont typeface="Wingdings" pitchFamily="2" charset="2"/>
              <a:buChar char="Ø"/>
            </a:pPr>
            <a:r>
              <a:rPr lang="en-US" sz="2400" b="1" dirty="0" smtClean="0">
                <a:latin typeface="Arial Narrow" pitchFamily="34" charset="0"/>
              </a:rPr>
              <a:t>Each symbol represents a proposition, which in turn constitutes </a:t>
            </a:r>
            <a:r>
              <a:rPr lang="en-US" sz="2400" b="1" dirty="0">
                <a:latin typeface="Arial Narrow" pitchFamily="34" charset="0"/>
              </a:rPr>
              <a:t>implicit connections between pans of an interaction that are important for its </a:t>
            </a:r>
            <a:r>
              <a:rPr lang="en-US" sz="2400" b="1" dirty="0" smtClean="0">
                <a:latin typeface="Arial Narrow" pitchFamily="34" charset="0"/>
              </a:rPr>
              <a:t>coherence.</a:t>
            </a:r>
            <a:endParaRPr lang="ar-IQ" sz="2400" b="1" dirty="0">
              <a:latin typeface="Arial Narrow" pitchFamily="34" charset="0"/>
            </a:endParaRPr>
          </a:p>
        </p:txBody>
      </p:sp>
    </p:spTree>
    <p:extLst>
      <p:ext uri="{BB962C8B-B14F-4D97-AF65-F5344CB8AC3E}">
        <p14:creationId xmlns:p14="http://schemas.microsoft.com/office/powerpoint/2010/main" val="3500230285"/>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ar-IQ" dirty="0"/>
          </a:p>
        </p:txBody>
      </p:sp>
      <p:sp>
        <p:nvSpPr>
          <p:cNvPr id="3" name="Content Placeholder 2"/>
          <p:cNvSpPr>
            <a:spLocks noGrp="1"/>
          </p:cNvSpPr>
          <p:nvPr>
            <p:ph idx="1"/>
          </p:nvPr>
        </p:nvSpPr>
        <p:spPr>
          <a:xfrm>
            <a:off x="0" y="332656"/>
            <a:ext cx="9144000" cy="6525344"/>
          </a:xfrm>
        </p:spPr>
        <p:txBody>
          <a:bodyPr>
            <a:normAutofit/>
          </a:bodyPr>
          <a:lstStyle/>
          <a:p>
            <a:pPr marL="0" indent="0" algn="l" rtl="0">
              <a:buNone/>
            </a:pPr>
            <a:r>
              <a:rPr lang="en-US" sz="2400" b="1" dirty="0" err="1">
                <a:solidFill>
                  <a:schemeClr val="tx2"/>
                </a:solidFill>
                <a:latin typeface="Arial Narrow" pitchFamily="34" charset="0"/>
              </a:rPr>
              <a:t>Labov</a:t>
            </a:r>
            <a:r>
              <a:rPr lang="en-US" sz="2400" b="1" dirty="0">
                <a:solidFill>
                  <a:schemeClr val="tx2"/>
                </a:solidFill>
                <a:latin typeface="Arial Narrow" pitchFamily="34" charset="0"/>
              </a:rPr>
              <a:t> and </a:t>
            </a:r>
            <a:r>
              <a:rPr lang="en-US" sz="2400" b="1" dirty="0" err="1">
                <a:solidFill>
                  <a:schemeClr val="tx2"/>
                </a:solidFill>
                <a:latin typeface="Arial Narrow" pitchFamily="34" charset="0"/>
              </a:rPr>
              <a:t>Fanshel</a:t>
            </a:r>
            <a:r>
              <a:rPr lang="en-US" sz="2400" b="1" dirty="0">
                <a:solidFill>
                  <a:schemeClr val="tx2"/>
                </a:solidFill>
                <a:latin typeface="Arial Narrow" pitchFamily="34" charset="0"/>
              </a:rPr>
              <a:t> </a:t>
            </a:r>
            <a:r>
              <a:rPr lang="en-US" sz="2400" b="1" dirty="0">
                <a:latin typeface="Arial Narrow" pitchFamily="34" charset="0"/>
              </a:rPr>
              <a:t>refer to their approach as </a:t>
            </a:r>
            <a:r>
              <a:rPr lang="en-US" sz="2400" b="1" dirty="0">
                <a:solidFill>
                  <a:schemeClr val="accent6">
                    <a:lumMod val="50000"/>
                  </a:schemeClr>
                </a:solidFill>
                <a:latin typeface="Arial Narrow" pitchFamily="34" charset="0"/>
              </a:rPr>
              <a:t>'comprehensive' discourse </a:t>
            </a:r>
            <a:r>
              <a:rPr lang="en-US" sz="2400" b="1" dirty="0" smtClean="0">
                <a:solidFill>
                  <a:schemeClr val="accent6">
                    <a:lumMod val="50000"/>
                  </a:schemeClr>
                </a:solidFill>
                <a:latin typeface="Arial Narrow" pitchFamily="34" charset="0"/>
              </a:rPr>
              <a:t>analysis. </a:t>
            </a:r>
            <a:r>
              <a:rPr lang="en-US" sz="2400" b="1" dirty="0" smtClean="0">
                <a:latin typeface="Arial Narrow" pitchFamily="34" charset="0"/>
              </a:rPr>
              <a:t> They say that</a:t>
            </a:r>
            <a:r>
              <a:rPr lang="en-US" sz="2400" b="1" dirty="0" smtClean="0">
                <a:solidFill>
                  <a:schemeClr val="accent6">
                    <a:lumMod val="50000"/>
                  </a:schemeClr>
                </a:solidFill>
                <a:latin typeface="Arial Narrow" pitchFamily="34" charset="0"/>
              </a:rPr>
              <a:t> </a:t>
            </a:r>
            <a:r>
              <a:rPr lang="en-US" sz="2400" b="1" dirty="0" smtClean="0">
                <a:latin typeface="Arial Narrow" pitchFamily="34" charset="0"/>
              </a:rPr>
              <a:t>their approach is so exhaustive and very time-consuming. </a:t>
            </a:r>
          </a:p>
          <a:p>
            <a:pPr algn="l" rtl="0">
              <a:buFont typeface="Wingdings" pitchFamily="2" charset="2"/>
              <a:buChar char="v"/>
            </a:pPr>
            <a:r>
              <a:rPr lang="en-US" sz="2400" b="1" dirty="0">
                <a:latin typeface="Arial Narrow" pitchFamily="34" charset="0"/>
              </a:rPr>
              <a:t> </a:t>
            </a:r>
            <a:r>
              <a:rPr lang="en-US" sz="2400" b="1" dirty="0" smtClean="0">
                <a:latin typeface="Arial Narrow" pitchFamily="34" charset="0"/>
              </a:rPr>
              <a:t>They </a:t>
            </a:r>
            <a:r>
              <a:rPr lang="en-US" sz="2400" b="1" dirty="0">
                <a:latin typeface="Arial Narrow" pitchFamily="34" charset="0"/>
              </a:rPr>
              <a:t>themselves identify a number of problems with </a:t>
            </a:r>
            <a:r>
              <a:rPr lang="en-US" sz="2400" b="1" dirty="0" smtClean="0">
                <a:latin typeface="Arial Narrow" pitchFamily="34" charset="0"/>
              </a:rPr>
              <a:t>it:</a:t>
            </a:r>
          </a:p>
          <a:p>
            <a:pPr marL="0" indent="0" algn="l" rtl="0">
              <a:buNone/>
            </a:pPr>
            <a:r>
              <a:rPr lang="en-US" sz="2400" b="1" dirty="0" smtClean="0">
                <a:latin typeface="Arial Narrow" pitchFamily="34" charset="0"/>
              </a:rPr>
              <a:t>1.</a:t>
            </a:r>
            <a:r>
              <a:rPr lang="en-US" sz="2400" dirty="0"/>
              <a:t> </a:t>
            </a:r>
            <a:r>
              <a:rPr lang="en-US" sz="2400" b="1" dirty="0" smtClean="0">
                <a:latin typeface="Arial Narrow" pitchFamily="34" charset="0"/>
              </a:rPr>
              <a:t>Paralinguistic </a:t>
            </a:r>
            <a:r>
              <a:rPr lang="en-US" sz="2400" b="1" dirty="0">
                <a:latin typeface="Arial Narrow" pitchFamily="34" charset="0"/>
              </a:rPr>
              <a:t>cues are notoriously difficult to </a:t>
            </a:r>
            <a:r>
              <a:rPr lang="en-US" sz="2400" b="1" dirty="0" smtClean="0">
                <a:latin typeface="Arial Narrow" pitchFamily="34" charset="0"/>
              </a:rPr>
              <a:t>interpret.</a:t>
            </a:r>
          </a:p>
          <a:p>
            <a:pPr marL="0" indent="0" algn="l" rtl="0">
              <a:buNone/>
            </a:pPr>
            <a:r>
              <a:rPr lang="en-US" sz="2400" b="1" dirty="0" smtClean="0">
                <a:latin typeface="Arial Narrow" pitchFamily="34" charset="0"/>
              </a:rPr>
              <a:t>2.</a:t>
            </a:r>
            <a:r>
              <a:rPr lang="en-US" sz="2400" dirty="0"/>
              <a:t> </a:t>
            </a:r>
            <a:r>
              <a:rPr lang="en-US" sz="2400" b="1" dirty="0">
                <a:latin typeface="Arial Narrow" pitchFamily="34" charset="0"/>
              </a:rPr>
              <a:t>E</a:t>
            </a:r>
            <a:r>
              <a:rPr lang="en-US" sz="2400" b="1" dirty="0" smtClean="0">
                <a:latin typeface="Arial Narrow" pitchFamily="34" charset="0"/>
              </a:rPr>
              <a:t>xpansions </a:t>
            </a:r>
            <a:r>
              <a:rPr lang="en-US" sz="2400" b="1" dirty="0">
                <a:latin typeface="Arial Narrow" pitchFamily="34" charset="0"/>
              </a:rPr>
              <a:t>can be endlessly expanded and there is no obviously motivated cut-off </a:t>
            </a:r>
            <a:r>
              <a:rPr lang="en-US" sz="2400" b="1" dirty="0" smtClean="0">
                <a:latin typeface="Arial Narrow" pitchFamily="34" charset="0"/>
              </a:rPr>
              <a:t>point.</a:t>
            </a:r>
          </a:p>
          <a:p>
            <a:pPr marL="0" indent="0" algn="l" rtl="0">
              <a:buNone/>
            </a:pPr>
            <a:r>
              <a:rPr lang="en-US" sz="2400" b="1" dirty="0" smtClean="0">
                <a:latin typeface="Arial Narrow" pitchFamily="34" charset="0"/>
              </a:rPr>
              <a:t>3.</a:t>
            </a:r>
            <a:r>
              <a:rPr lang="en-US" sz="2400" b="1" dirty="0">
                <a:latin typeface="Arial Narrow" pitchFamily="34" charset="0"/>
              </a:rPr>
              <a:t> </a:t>
            </a:r>
            <a:r>
              <a:rPr lang="en-US" sz="2400" b="1" dirty="0" smtClean="0">
                <a:latin typeface="Arial Narrow" pitchFamily="34" charset="0"/>
              </a:rPr>
              <a:t>Expansions </a:t>
            </a:r>
            <a:r>
              <a:rPr lang="en-US" sz="2400" b="1" dirty="0">
                <a:latin typeface="Arial Narrow" pitchFamily="34" charset="0"/>
              </a:rPr>
              <a:t>have the effect of flattening out important differences between foregrounded and </a:t>
            </a:r>
            <a:r>
              <a:rPr lang="en-US" sz="2400" b="1" dirty="0" err="1">
                <a:latin typeface="Arial Narrow" pitchFamily="34" charset="0"/>
              </a:rPr>
              <a:t>backgrounded</a:t>
            </a:r>
            <a:r>
              <a:rPr lang="en-US" sz="2400" b="1" dirty="0">
                <a:latin typeface="Arial Narrow" pitchFamily="34" charset="0"/>
              </a:rPr>
              <a:t> elements in discourse. </a:t>
            </a:r>
            <a:endParaRPr lang="ar-IQ" sz="2400" b="1" dirty="0">
              <a:latin typeface="Arial Narrow" pitchFamily="34" charset="0"/>
            </a:endParaRPr>
          </a:p>
        </p:txBody>
      </p:sp>
    </p:spTree>
    <p:extLst>
      <p:ext uri="{BB962C8B-B14F-4D97-AF65-F5344CB8AC3E}">
        <p14:creationId xmlns:p14="http://schemas.microsoft.com/office/powerpoint/2010/main" val="2860494812"/>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ar-IQ" dirty="0"/>
          </a:p>
        </p:txBody>
      </p:sp>
      <p:sp>
        <p:nvSpPr>
          <p:cNvPr id="3" name="Content Placeholder 2"/>
          <p:cNvSpPr>
            <a:spLocks noGrp="1"/>
          </p:cNvSpPr>
          <p:nvPr>
            <p:ph idx="1"/>
          </p:nvPr>
        </p:nvSpPr>
        <p:spPr>
          <a:xfrm>
            <a:off x="0" y="188640"/>
            <a:ext cx="9144000" cy="6669360"/>
          </a:xfrm>
        </p:spPr>
        <p:txBody>
          <a:bodyPr>
            <a:normAutofit/>
          </a:bodyPr>
          <a:lstStyle/>
          <a:p>
            <a:pPr algn="l" rtl="0">
              <a:buFont typeface="Wingdings" pitchFamily="2" charset="2"/>
              <a:buChar char="ü"/>
            </a:pPr>
            <a:r>
              <a:rPr lang="en-US" sz="2400" b="1" dirty="0" err="1" smtClean="0">
                <a:latin typeface="Arial Narrow" pitchFamily="34" charset="0"/>
              </a:rPr>
              <a:t>Fairclough</a:t>
            </a:r>
            <a:r>
              <a:rPr lang="en-US" sz="2400" b="1" dirty="0">
                <a:latin typeface="Arial Narrow" pitchFamily="34" charset="0"/>
              </a:rPr>
              <a:t> </a:t>
            </a:r>
            <a:r>
              <a:rPr lang="en-US" sz="2400" b="1" dirty="0" smtClean="0">
                <a:latin typeface="Arial Narrow" pitchFamily="34" charset="0"/>
              </a:rPr>
              <a:t>focuses his </a:t>
            </a:r>
            <a:r>
              <a:rPr lang="en-US" sz="2400" b="1" dirty="0">
                <a:latin typeface="Arial Narrow" pitchFamily="34" charset="0"/>
              </a:rPr>
              <a:t>discussion upon two important insights in their </a:t>
            </a:r>
            <a:r>
              <a:rPr lang="en-US" sz="2400" b="1" dirty="0" smtClean="0">
                <a:latin typeface="Arial Narrow" pitchFamily="34" charset="0"/>
              </a:rPr>
              <a:t>approach :</a:t>
            </a:r>
          </a:p>
          <a:p>
            <a:pPr marL="0" indent="0" algn="l" rtl="0">
              <a:buNone/>
            </a:pPr>
            <a:r>
              <a:rPr lang="en-US" sz="2400" b="1" dirty="0" smtClean="0">
                <a:latin typeface="Arial Narrow" pitchFamily="34" charset="0"/>
              </a:rPr>
              <a:t>First: </a:t>
            </a:r>
            <a:r>
              <a:rPr lang="en-US" sz="2400" b="1" dirty="0">
                <a:latin typeface="Arial Narrow" pitchFamily="34" charset="0"/>
              </a:rPr>
              <a:t>the view that discourse may be stylistically heterogeneous due to contradictions and pressures in the speech situation. In the case of therapeutic discourse, for example, the suggestion is that use of 'everyday' and 'family' style is pan of a patient strategy to establish some parts of the talk as immune to the intrusive expertise of the </a:t>
            </a:r>
            <a:r>
              <a:rPr lang="en-US" sz="2400" b="1" dirty="0" smtClean="0">
                <a:latin typeface="Arial Narrow" pitchFamily="34" charset="0"/>
              </a:rPr>
              <a:t>therapist.</a:t>
            </a:r>
          </a:p>
          <a:p>
            <a:pPr algn="l" rtl="0">
              <a:buFont typeface="Wingdings" pitchFamily="2" charset="2"/>
              <a:buChar char="ü"/>
            </a:pPr>
            <a:r>
              <a:rPr lang="en-US" sz="2400" b="1" dirty="0" err="1" smtClean="0">
                <a:latin typeface="Arial Narrow" pitchFamily="34" charset="0"/>
              </a:rPr>
              <a:t>Fairclough</a:t>
            </a:r>
            <a:r>
              <a:rPr lang="en-US" sz="2400" b="1" dirty="0" smtClean="0">
                <a:latin typeface="Arial Narrow" pitchFamily="34" charset="0"/>
              </a:rPr>
              <a:t> Tile </a:t>
            </a:r>
            <a:r>
              <a:rPr lang="en-US" sz="2400" b="1" dirty="0">
                <a:latin typeface="Arial Narrow" pitchFamily="34" charset="0"/>
              </a:rPr>
              <a:t>principle of the heterogeneity of </a:t>
            </a:r>
            <a:r>
              <a:rPr lang="en-US" sz="2400" b="1" dirty="0" smtClean="0">
                <a:latin typeface="Arial Narrow" pitchFamily="34" charset="0"/>
              </a:rPr>
              <a:t>discourse has two differences from </a:t>
            </a:r>
            <a:r>
              <a:rPr lang="en-US" sz="2400" b="1" dirty="0" err="1">
                <a:latin typeface="Arial Narrow" pitchFamily="34" charset="0"/>
              </a:rPr>
              <a:t>Labov</a:t>
            </a:r>
            <a:r>
              <a:rPr lang="en-US" sz="2400" b="1" dirty="0">
                <a:latin typeface="Arial Narrow" pitchFamily="34" charset="0"/>
              </a:rPr>
              <a:t> and </a:t>
            </a:r>
            <a:r>
              <a:rPr lang="en-US" sz="2400" b="1" dirty="0" err="1" smtClean="0">
                <a:latin typeface="Arial Narrow" pitchFamily="34" charset="0"/>
              </a:rPr>
              <a:t>Fanshel's</a:t>
            </a:r>
            <a:r>
              <a:rPr lang="en-US" sz="2400" b="1" dirty="0" smtClean="0">
                <a:latin typeface="Arial Narrow" pitchFamily="34" charset="0"/>
              </a:rPr>
              <a:t>:</a:t>
            </a:r>
          </a:p>
          <a:p>
            <a:pPr marL="457200" indent="-457200" algn="l" rtl="0">
              <a:buAutoNum type="arabicPeriod"/>
            </a:pPr>
            <a:r>
              <a:rPr lang="en-US" sz="2400" b="1" dirty="0">
                <a:latin typeface="Arial Narrow" pitchFamily="34" charset="0"/>
              </a:rPr>
              <a:t>T</a:t>
            </a:r>
            <a:r>
              <a:rPr lang="en-US" sz="2400" b="1" dirty="0" smtClean="0">
                <a:latin typeface="Arial Narrow" pitchFamily="34" charset="0"/>
              </a:rPr>
              <a:t>he </a:t>
            </a:r>
            <a:r>
              <a:rPr lang="en-US" sz="2400" b="1" dirty="0">
                <a:latin typeface="Arial Narrow" pitchFamily="34" charset="0"/>
              </a:rPr>
              <a:t>embedding of one style within another is only one form of heterogeneity, and it often takes more complex forms where styles are difficult to separate</a:t>
            </a:r>
            <a:r>
              <a:rPr lang="en-US" sz="2400" b="1" dirty="0" smtClean="0">
                <a:latin typeface="Arial Narrow" pitchFamily="34" charset="0"/>
              </a:rPr>
              <a:t>.</a:t>
            </a:r>
          </a:p>
          <a:p>
            <a:pPr marL="457200" indent="-457200" algn="l" rtl="0">
              <a:buAutoNum type="arabicPeriod"/>
            </a:pPr>
            <a:r>
              <a:rPr lang="en-US" sz="2400" b="1" dirty="0" smtClean="0">
                <a:latin typeface="Arial Narrow" pitchFamily="34" charset="0"/>
              </a:rPr>
              <a:t>Their </a:t>
            </a:r>
            <a:r>
              <a:rPr lang="en-US" sz="2400" b="1" dirty="0">
                <a:latin typeface="Arial Narrow" pitchFamily="34" charset="0"/>
              </a:rPr>
              <a:t>view of heterogeneity is too static: they see therapeutic discourse as a stable configuration of styles, but they do not </a:t>
            </a:r>
            <a:r>
              <a:rPr lang="en-US" sz="2400" b="1" dirty="0" smtClean="0">
                <a:latin typeface="Arial Narrow" pitchFamily="34" charset="0"/>
              </a:rPr>
              <a:t>analyze </a:t>
            </a:r>
            <a:r>
              <a:rPr lang="en-US" sz="2400" b="1" dirty="0">
                <a:latin typeface="Arial Narrow" pitchFamily="34" charset="0"/>
              </a:rPr>
              <a:t>heterogeneity dynamically as historical </a:t>
            </a:r>
            <a:r>
              <a:rPr lang="en-US" sz="2400" b="1" dirty="0" smtClean="0">
                <a:latin typeface="Arial Narrow" pitchFamily="34" charset="0"/>
              </a:rPr>
              <a:t>shifts. </a:t>
            </a:r>
            <a:endParaRPr lang="ar-IQ" sz="2400" b="1" dirty="0">
              <a:latin typeface="Arial Narrow" pitchFamily="34" charset="0"/>
            </a:endParaRPr>
          </a:p>
        </p:txBody>
      </p:sp>
    </p:spTree>
    <p:extLst>
      <p:ext uri="{BB962C8B-B14F-4D97-AF65-F5344CB8AC3E}">
        <p14:creationId xmlns:p14="http://schemas.microsoft.com/office/powerpoint/2010/main" val="3718579924"/>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6632"/>
          </a:xfrm>
        </p:spPr>
        <p:txBody>
          <a:bodyPr>
            <a:normAutofit fontScale="90000"/>
          </a:bodyPr>
          <a:lstStyle/>
          <a:p>
            <a:endParaRPr lang="ar-IQ" dirty="0"/>
          </a:p>
        </p:txBody>
      </p:sp>
      <p:sp>
        <p:nvSpPr>
          <p:cNvPr id="3" name="Content Placeholder 2"/>
          <p:cNvSpPr>
            <a:spLocks noGrp="1"/>
          </p:cNvSpPr>
          <p:nvPr>
            <p:ph idx="1"/>
          </p:nvPr>
        </p:nvSpPr>
        <p:spPr>
          <a:xfrm>
            <a:off x="179512" y="476672"/>
            <a:ext cx="8712968" cy="6381328"/>
          </a:xfrm>
        </p:spPr>
        <p:txBody>
          <a:bodyPr>
            <a:normAutofit/>
          </a:bodyPr>
          <a:lstStyle/>
          <a:p>
            <a:pPr marL="0" indent="0" algn="l" rtl="0">
              <a:buNone/>
            </a:pPr>
            <a:r>
              <a:rPr lang="en-US" sz="2400" b="1" dirty="0" smtClean="0">
                <a:latin typeface="Arial Narrow" pitchFamily="34" charset="0"/>
              </a:rPr>
              <a:t>Second: </a:t>
            </a:r>
            <a:r>
              <a:rPr lang="en-US" sz="2400" b="1" dirty="0">
                <a:latin typeface="Arial Narrow" pitchFamily="34" charset="0"/>
              </a:rPr>
              <a:t>discourse is constructed upon </a:t>
            </a:r>
            <a:r>
              <a:rPr lang="en-US" sz="2400" b="1" dirty="0" smtClean="0">
                <a:latin typeface="Arial Narrow" pitchFamily="34" charset="0"/>
              </a:rPr>
              <a:t>implicit </a:t>
            </a:r>
            <a:r>
              <a:rPr lang="en-US" sz="2400" b="1" dirty="0">
                <a:latin typeface="Arial Narrow" pitchFamily="34" charset="0"/>
              </a:rPr>
              <a:t>propositions which are taken for granted by </a:t>
            </a:r>
            <a:r>
              <a:rPr lang="en-US" sz="2400" b="1" dirty="0" smtClean="0">
                <a:latin typeface="Arial Narrow" pitchFamily="34" charset="0"/>
              </a:rPr>
              <a:t>participants, and which </a:t>
            </a:r>
            <a:r>
              <a:rPr lang="en-US" sz="2400" b="1" dirty="0">
                <a:latin typeface="Arial Narrow" pitchFamily="34" charset="0"/>
              </a:rPr>
              <a:t>underpin its </a:t>
            </a:r>
            <a:r>
              <a:rPr lang="en-US" sz="2400" b="1" dirty="0" smtClean="0">
                <a:latin typeface="Arial Narrow" pitchFamily="34" charset="0"/>
              </a:rPr>
              <a:t>coherence.</a:t>
            </a:r>
          </a:p>
          <a:p>
            <a:pPr algn="l" rtl="0">
              <a:buFont typeface="Wingdings" pitchFamily="2" charset="2"/>
              <a:buChar char="v"/>
            </a:pPr>
            <a:r>
              <a:rPr lang="en-US" sz="2400" b="1" dirty="0" smtClean="0">
                <a:latin typeface="Arial Narrow" pitchFamily="34" charset="0"/>
              </a:rPr>
              <a:t>This </a:t>
            </a:r>
            <a:r>
              <a:rPr lang="en-US" sz="2400" b="1" dirty="0">
                <a:latin typeface="Arial Narrow" pitchFamily="34" charset="0"/>
              </a:rPr>
              <a:t>is an important principle whose potential and implications are not developed by </a:t>
            </a:r>
            <a:r>
              <a:rPr lang="en-US" sz="2400" b="1" dirty="0" err="1">
                <a:latin typeface="Arial Narrow" pitchFamily="34" charset="0"/>
              </a:rPr>
              <a:t>Labov</a:t>
            </a:r>
            <a:r>
              <a:rPr lang="en-US" sz="2400" b="1" dirty="0">
                <a:latin typeface="Arial Narrow" pitchFamily="34" charset="0"/>
              </a:rPr>
              <a:t> and </a:t>
            </a:r>
            <a:r>
              <a:rPr lang="en-US" sz="2400" b="1" dirty="0" err="1">
                <a:latin typeface="Arial Narrow" pitchFamily="34" charset="0"/>
              </a:rPr>
              <a:t>Fanshel</a:t>
            </a:r>
            <a:r>
              <a:rPr lang="en-US" sz="2400" b="1" dirty="0" smtClean="0">
                <a:latin typeface="Arial Narrow" pitchFamily="34" charset="0"/>
              </a:rPr>
              <a:t>.</a:t>
            </a:r>
          </a:p>
          <a:p>
            <a:pPr algn="l" rtl="0">
              <a:buFont typeface="Wingdings" pitchFamily="2" charset="2"/>
              <a:buChar char="v"/>
            </a:pPr>
            <a:r>
              <a:rPr lang="en-US" sz="2400" b="1" dirty="0">
                <a:latin typeface="Arial Narrow" pitchFamily="34" charset="0"/>
              </a:rPr>
              <a:t>In particular, they do not attend to the ideological character of some of these propositions - such as the </a:t>
            </a:r>
            <a:r>
              <a:rPr lang="en-US" sz="2400" b="1" dirty="0" smtClean="0">
                <a:latin typeface="Arial Narrow" pitchFamily="34" charset="0"/>
              </a:rPr>
              <a:t>role obligations </a:t>
            </a:r>
            <a:r>
              <a:rPr lang="en-US" sz="2400" b="1" dirty="0">
                <a:latin typeface="Arial Narrow" pitchFamily="34" charset="0"/>
              </a:rPr>
              <a:t>associated with being a mother, or the individualistic ideology of the self in the proposition 'one should take care of </a:t>
            </a:r>
            <a:r>
              <a:rPr lang="en-US" sz="2400" b="1" dirty="0" smtClean="0">
                <a:latin typeface="Arial Narrow" pitchFamily="34" charset="0"/>
              </a:rPr>
              <a:t>oneself’.</a:t>
            </a:r>
          </a:p>
          <a:p>
            <a:pPr marL="0" indent="0" algn="l" rtl="0">
              <a:buNone/>
            </a:pPr>
            <a:endParaRPr lang="ar-IQ" sz="2400" b="1" dirty="0">
              <a:latin typeface="Arial Narrow" pitchFamily="34" charset="0"/>
            </a:endParaRPr>
          </a:p>
        </p:txBody>
      </p:sp>
    </p:spTree>
    <p:extLst>
      <p:ext uri="{BB962C8B-B14F-4D97-AF65-F5344CB8AC3E}">
        <p14:creationId xmlns:p14="http://schemas.microsoft.com/office/powerpoint/2010/main" val="1749590666"/>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pPr rtl="0"/>
            <a:r>
              <a:rPr lang="en-US" dirty="0">
                <a:latin typeface="Baskerville Old Face" pitchFamily="18" charset="0"/>
              </a:rPr>
              <a:t>Potter and </a:t>
            </a:r>
            <a:r>
              <a:rPr lang="en-US" dirty="0" err="1" smtClean="0">
                <a:latin typeface="Baskerville Old Face" pitchFamily="18" charset="0"/>
              </a:rPr>
              <a:t>Wetherell</a:t>
            </a:r>
            <a:endParaRPr lang="ar-IQ" dirty="0">
              <a:latin typeface="Baskerville Old Face" pitchFamily="18" charset="0"/>
            </a:endParaRPr>
          </a:p>
        </p:txBody>
      </p:sp>
      <p:sp>
        <p:nvSpPr>
          <p:cNvPr id="3" name="Content Placeholder 2"/>
          <p:cNvSpPr>
            <a:spLocks noGrp="1"/>
          </p:cNvSpPr>
          <p:nvPr>
            <p:ph idx="1"/>
          </p:nvPr>
        </p:nvSpPr>
        <p:spPr>
          <a:xfrm>
            <a:off x="0" y="836712"/>
            <a:ext cx="9144000" cy="6021288"/>
          </a:xfrm>
        </p:spPr>
        <p:txBody>
          <a:bodyPr>
            <a:noAutofit/>
          </a:bodyPr>
          <a:lstStyle/>
          <a:p>
            <a:pPr algn="l" rtl="0">
              <a:buFont typeface="Wingdings" pitchFamily="2" charset="2"/>
              <a:buChar char="Ø"/>
            </a:pPr>
            <a:r>
              <a:rPr lang="en-US" sz="2400" b="1" dirty="0">
                <a:latin typeface="Arial Narrow" pitchFamily="34" charset="0"/>
              </a:rPr>
              <a:t>Potter and </a:t>
            </a:r>
            <a:r>
              <a:rPr lang="en-US" sz="2400" b="1" dirty="0" err="1" smtClean="0">
                <a:latin typeface="Arial Narrow" pitchFamily="34" charset="0"/>
              </a:rPr>
              <a:t>Wetherell</a:t>
            </a:r>
            <a:r>
              <a:rPr lang="en-US" sz="2400" b="1" dirty="0" smtClean="0">
                <a:latin typeface="Arial Narrow" pitchFamily="34" charset="0"/>
              </a:rPr>
              <a:t> (1987</a:t>
            </a:r>
            <a:r>
              <a:rPr lang="en-US" sz="2400" b="1" dirty="0">
                <a:latin typeface="Arial Narrow" pitchFamily="34" charset="0"/>
              </a:rPr>
              <a:t>) </a:t>
            </a:r>
            <a:r>
              <a:rPr lang="en-US" sz="2400" b="1" dirty="0" smtClean="0">
                <a:latin typeface="Arial Narrow" pitchFamily="34" charset="0"/>
              </a:rPr>
              <a:t>use the </a:t>
            </a:r>
            <a:r>
              <a:rPr lang="en-US" sz="2400" b="1" dirty="0">
                <a:latin typeface="Arial Narrow" pitchFamily="34" charset="0"/>
              </a:rPr>
              <a:t>discourse analysis as a method in social </a:t>
            </a:r>
            <a:r>
              <a:rPr lang="en-US" sz="2400" b="1" dirty="0" smtClean="0">
                <a:latin typeface="Arial Narrow" pitchFamily="34" charset="0"/>
              </a:rPr>
              <a:t>psychology. </a:t>
            </a:r>
          </a:p>
          <a:p>
            <a:pPr marL="0" indent="0" algn="l" rtl="0">
              <a:buNone/>
            </a:pPr>
            <a:r>
              <a:rPr lang="en-US" sz="2400" b="1" dirty="0" smtClean="0">
                <a:latin typeface="Arial Narrow" pitchFamily="34" charset="0"/>
              </a:rPr>
              <a:t>Why their non-critical approach </a:t>
            </a:r>
            <a:r>
              <a:rPr lang="en-US" sz="2400" b="1" smtClean="0">
                <a:latin typeface="Arial Narrow" pitchFamily="34" charset="0"/>
              </a:rPr>
              <a:t>is </a:t>
            </a:r>
            <a:r>
              <a:rPr lang="en-US" sz="2400" b="1" smtClean="0">
                <a:latin typeface="Arial Narrow" pitchFamily="34" charset="0"/>
              </a:rPr>
              <a:t>an interesting one?</a:t>
            </a:r>
            <a:endParaRPr lang="en-US" sz="2400" b="1" dirty="0" smtClean="0">
              <a:latin typeface="Arial Narrow" pitchFamily="34" charset="0"/>
            </a:endParaRPr>
          </a:p>
          <a:p>
            <a:pPr marL="0" indent="0" algn="l" rtl="0">
              <a:buNone/>
            </a:pPr>
            <a:r>
              <a:rPr lang="en-US" sz="2400" b="1" dirty="0" smtClean="0">
                <a:latin typeface="Arial Narrow" pitchFamily="34" charset="0"/>
              </a:rPr>
              <a:t>1.Because </a:t>
            </a:r>
            <a:r>
              <a:rPr lang="en-US" sz="2400" b="1" dirty="0"/>
              <a:t>it shows how discourse analysis can be used to study issues which have traditionally been approached with other </a:t>
            </a:r>
            <a:r>
              <a:rPr lang="en-US" sz="2400" b="1" dirty="0" smtClean="0"/>
              <a:t>methods .</a:t>
            </a:r>
          </a:p>
          <a:p>
            <a:pPr marL="0" indent="0" algn="l" rtl="0">
              <a:buNone/>
            </a:pPr>
            <a:r>
              <a:rPr lang="en-US" sz="2400" b="1" dirty="0" smtClean="0">
                <a:latin typeface="Arial Narrow" pitchFamily="34" charset="0"/>
              </a:rPr>
              <a:t>2.</a:t>
            </a:r>
            <a:r>
              <a:rPr lang="en-US" sz="2400" b="1" dirty="0">
                <a:latin typeface="Arial Narrow" pitchFamily="34" charset="0"/>
              </a:rPr>
              <a:t> </a:t>
            </a:r>
            <a:r>
              <a:rPr lang="en-US" sz="2400" b="1" dirty="0" smtClean="0">
                <a:latin typeface="Arial Narrow" pitchFamily="34" charset="0"/>
              </a:rPr>
              <a:t>Because </a:t>
            </a:r>
            <a:r>
              <a:rPr lang="en-US" sz="2400" b="1" dirty="0">
                <a:latin typeface="Arial Narrow" pitchFamily="34" charset="0"/>
              </a:rPr>
              <a:t>it raises the question of whether discourse analysis is concerned primarily </a:t>
            </a:r>
            <a:r>
              <a:rPr lang="en-US" sz="2400" b="1" dirty="0" smtClean="0">
                <a:latin typeface="Arial Narrow" pitchFamily="34" charset="0"/>
              </a:rPr>
              <a:t>‘with </a:t>
            </a:r>
            <a:r>
              <a:rPr lang="en-US" sz="2400" b="1" dirty="0">
                <a:latin typeface="Arial Narrow" pitchFamily="34" charset="0"/>
              </a:rPr>
              <a:t>the 'form' </a:t>
            </a:r>
            <a:r>
              <a:rPr lang="en-US" sz="2400" b="1" dirty="0" smtClean="0">
                <a:latin typeface="Arial Narrow" pitchFamily="34" charset="0"/>
              </a:rPr>
              <a:t>or </a:t>
            </a:r>
            <a:r>
              <a:rPr lang="en-US" sz="2400" b="1" dirty="0">
                <a:latin typeface="Arial Narrow" pitchFamily="34" charset="0"/>
              </a:rPr>
              <a:t>the 'content' of </a:t>
            </a:r>
            <a:r>
              <a:rPr lang="en-US" sz="2400" b="1" dirty="0" smtClean="0">
                <a:latin typeface="Arial Narrow" pitchFamily="34" charset="0"/>
              </a:rPr>
              <a:t>discourse.</a:t>
            </a:r>
          </a:p>
          <a:p>
            <a:pPr algn="l" rtl="0">
              <a:buFont typeface="Wingdings" pitchFamily="2" charset="2"/>
              <a:buChar char="Ø"/>
            </a:pPr>
            <a:r>
              <a:rPr lang="en-US" sz="2400" b="1" dirty="0" smtClean="0">
                <a:latin typeface="Arial Narrow" pitchFamily="34" charset="0"/>
              </a:rPr>
              <a:t>Their advocacy of discourse analysis as a </a:t>
            </a:r>
            <a:r>
              <a:rPr lang="en-US" sz="2400" b="1" dirty="0" smtClean="0">
                <a:solidFill>
                  <a:srgbClr val="C00000"/>
                </a:solidFill>
                <a:latin typeface="Arial Narrow" pitchFamily="34" charset="0"/>
              </a:rPr>
              <a:t>method</a:t>
            </a:r>
            <a:r>
              <a:rPr lang="en-US" sz="2400" b="1" dirty="0" smtClean="0">
                <a:latin typeface="Arial Narrow" pitchFamily="34" charset="0"/>
              </a:rPr>
              <a:t> for </a:t>
            </a:r>
            <a:r>
              <a:rPr lang="en-US" sz="2400" b="1" dirty="0">
                <a:latin typeface="Arial Narrow" pitchFamily="34" charset="0"/>
              </a:rPr>
              <a:t>social psychologists is based upon a </a:t>
            </a:r>
            <a:r>
              <a:rPr lang="en-US" sz="2400" b="1" dirty="0">
                <a:solidFill>
                  <a:schemeClr val="tx2"/>
                </a:solidFill>
                <a:latin typeface="Arial Narrow" pitchFamily="34" charset="0"/>
              </a:rPr>
              <a:t>single argument</a:t>
            </a:r>
            <a:r>
              <a:rPr lang="en-US" sz="2400" b="1" dirty="0">
                <a:latin typeface="Arial Narrow" pitchFamily="34" charset="0"/>
              </a:rPr>
              <a:t> says that traditional social psychology has misconceived and indeed 'suppressed' key properties of the language materials it uses as </a:t>
            </a:r>
            <a:r>
              <a:rPr lang="en-US" sz="2400" b="1" dirty="0" smtClean="0">
                <a:latin typeface="Arial Narrow" pitchFamily="34" charset="0"/>
              </a:rPr>
              <a:t>data; </a:t>
            </a:r>
            <a:r>
              <a:rPr lang="en-US" sz="2400" b="1" dirty="0">
                <a:latin typeface="Arial Narrow" pitchFamily="34" charset="0"/>
              </a:rPr>
              <a:t>that discourse is 'constructive' </a:t>
            </a:r>
            <a:r>
              <a:rPr lang="en-US" sz="2400" b="1" dirty="0" smtClean="0">
                <a:latin typeface="Arial Narrow" pitchFamily="34" charset="0"/>
              </a:rPr>
              <a:t>and 'constitutes</a:t>
            </a:r>
            <a:r>
              <a:rPr lang="en-US" sz="2400" b="1" dirty="0">
                <a:latin typeface="Arial Narrow" pitchFamily="34" charset="0"/>
              </a:rPr>
              <a:t>' objects and categories; </a:t>
            </a:r>
            <a:r>
              <a:rPr lang="en-US" sz="2400" b="1" dirty="0" smtClean="0">
                <a:latin typeface="Arial Narrow" pitchFamily="34" charset="0"/>
              </a:rPr>
              <a:t>and what </a:t>
            </a:r>
            <a:r>
              <a:rPr lang="en-US" sz="2400" b="1" dirty="0">
                <a:latin typeface="Arial Narrow" pitchFamily="34" charset="0"/>
              </a:rPr>
              <a:t>a person says does not remain consistent from one occasion to another, but varies according to the functions of talk</a:t>
            </a:r>
            <a:r>
              <a:rPr lang="en-US" sz="2400" b="1" dirty="0" smtClean="0">
                <a:latin typeface="Arial Narrow" pitchFamily="34" charset="0"/>
              </a:rPr>
              <a:t>. For example, </a:t>
            </a:r>
            <a:r>
              <a:rPr lang="en-US" sz="2400" b="1" dirty="0" smtClean="0">
                <a:solidFill>
                  <a:srgbClr val="C00000"/>
                </a:solidFill>
                <a:latin typeface="Arial Narrow" pitchFamily="34" charset="0"/>
              </a:rPr>
              <a:t>the object </a:t>
            </a:r>
            <a:r>
              <a:rPr lang="en-US" sz="2400" b="1" dirty="0" smtClean="0">
                <a:latin typeface="Arial Narrow" pitchFamily="34" charset="0"/>
              </a:rPr>
              <a:t>of </a:t>
            </a:r>
            <a:r>
              <a:rPr lang="en-US" sz="2400" b="1" dirty="0" smtClean="0">
                <a:solidFill>
                  <a:srgbClr val="002060"/>
                </a:solidFill>
                <a:latin typeface="Arial Narrow" pitchFamily="34" charset="0"/>
              </a:rPr>
              <a:t>colored immigrants. </a:t>
            </a:r>
          </a:p>
          <a:p>
            <a:pPr marL="0" indent="0" algn="l" rtl="0">
              <a:buNone/>
            </a:pPr>
            <a:endParaRPr lang="en-US" sz="2400" b="1" dirty="0" smtClean="0">
              <a:latin typeface="Arial Narrow" pitchFamily="34" charset="0"/>
            </a:endParaRPr>
          </a:p>
          <a:p>
            <a:pPr marL="0" indent="0" algn="l" rtl="0">
              <a:buNone/>
            </a:pPr>
            <a:r>
              <a:rPr lang="en-US" sz="2400" b="1" dirty="0" smtClean="0">
                <a:latin typeface="Arial Narrow" pitchFamily="34" charset="0"/>
              </a:rPr>
              <a:t>  </a:t>
            </a:r>
            <a:endParaRPr lang="ar-IQ" sz="2400" b="1" dirty="0">
              <a:latin typeface="Arial Narrow" pitchFamily="34" charset="0"/>
            </a:endParaRPr>
          </a:p>
        </p:txBody>
      </p:sp>
    </p:spTree>
    <p:extLst>
      <p:ext uri="{BB962C8B-B14F-4D97-AF65-F5344CB8AC3E}">
        <p14:creationId xmlns:p14="http://schemas.microsoft.com/office/powerpoint/2010/main" val="1985054974"/>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ar-IQ" dirty="0"/>
          </a:p>
        </p:txBody>
      </p:sp>
      <p:sp>
        <p:nvSpPr>
          <p:cNvPr id="3" name="Content Placeholder 2"/>
          <p:cNvSpPr>
            <a:spLocks noGrp="1"/>
          </p:cNvSpPr>
          <p:nvPr>
            <p:ph idx="1"/>
          </p:nvPr>
        </p:nvSpPr>
        <p:spPr>
          <a:xfrm>
            <a:off x="0" y="260648"/>
            <a:ext cx="9144000" cy="6597352"/>
          </a:xfrm>
        </p:spPr>
        <p:txBody>
          <a:bodyPr>
            <a:normAutofit/>
          </a:bodyPr>
          <a:lstStyle/>
          <a:p>
            <a:pPr algn="l" rtl="0"/>
            <a:r>
              <a:rPr lang="en-US" sz="2400" b="1" dirty="0">
                <a:latin typeface="Arial Narrow" pitchFamily="34" charset="0"/>
              </a:rPr>
              <a:t>Potter and </a:t>
            </a:r>
            <a:r>
              <a:rPr lang="en-US" sz="2400" b="1" dirty="0" err="1">
                <a:latin typeface="Arial Narrow" pitchFamily="34" charset="0"/>
              </a:rPr>
              <a:t>Wetherell</a:t>
            </a:r>
            <a:r>
              <a:rPr lang="en-US" sz="2400" b="1" dirty="0">
                <a:latin typeface="Arial Narrow" pitchFamily="34" charset="0"/>
              </a:rPr>
              <a:t> </a:t>
            </a:r>
            <a:r>
              <a:rPr lang="en-US" sz="2400" b="1" dirty="0">
                <a:solidFill>
                  <a:srgbClr val="FF0000"/>
                </a:solidFill>
                <a:latin typeface="Arial Narrow" pitchFamily="34" charset="0"/>
              </a:rPr>
              <a:t>contrast</a:t>
            </a:r>
            <a:r>
              <a:rPr lang="en-US" sz="2400" b="1" dirty="0">
                <a:latin typeface="Arial Narrow" pitchFamily="34" charset="0"/>
              </a:rPr>
              <a:t> </a:t>
            </a:r>
            <a:r>
              <a:rPr lang="en-US" sz="2400" b="1" dirty="0">
                <a:solidFill>
                  <a:schemeClr val="tx2"/>
                </a:solidFill>
                <a:latin typeface="Arial Narrow" pitchFamily="34" charset="0"/>
              </a:rPr>
              <a:t>the prioritization of </a:t>
            </a:r>
            <a:r>
              <a:rPr lang="en-US" sz="2400" dirty="0">
                <a:latin typeface="Arial Narrow" pitchFamily="34" charset="0"/>
              </a:rPr>
              <a:t>content</a:t>
            </a:r>
            <a:r>
              <a:rPr lang="en-US" sz="2400" b="1" dirty="0">
                <a:solidFill>
                  <a:schemeClr val="tx2"/>
                </a:solidFill>
                <a:latin typeface="Arial Narrow" pitchFamily="34" charset="0"/>
              </a:rPr>
              <a:t> in their approach</a:t>
            </a:r>
            <a:r>
              <a:rPr lang="en-US" sz="2400" b="1" dirty="0">
                <a:latin typeface="Arial Narrow" pitchFamily="34" charset="0"/>
              </a:rPr>
              <a:t> with </a:t>
            </a:r>
            <a:r>
              <a:rPr lang="en-US" sz="2400" b="1" dirty="0">
                <a:solidFill>
                  <a:schemeClr val="accent3">
                    <a:lumMod val="50000"/>
                  </a:schemeClr>
                </a:solidFill>
                <a:latin typeface="Arial Narrow" pitchFamily="34" charset="0"/>
              </a:rPr>
              <a:t>a prioritization of </a:t>
            </a:r>
            <a:r>
              <a:rPr lang="en-US" sz="2400" dirty="0">
                <a:latin typeface="Arial Narrow" pitchFamily="34" charset="0"/>
              </a:rPr>
              <a:t>form</a:t>
            </a:r>
            <a:r>
              <a:rPr lang="en-US" sz="2400" b="1" dirty="0">
                <a:solidFill>
                  <a:schemeClr val="accent3">
                    <a:lumMod val="50000"/>
                  </a:schemeClr>
                </a:solidFill>
                <a:latin typeface="Arial Narrow" pitchFamily="34" charset="0"/>
              </a:rPr>
              <a:t> in </a:t>
            </a:r>
            <a:r>
              <a:rPr lang="en-US" sz="2400" b="1" dirty="0" smtClean="0">
                <a:solidFill>
                  <a:schemeClr val="accent3">
                    <a:lumMod val="50000"/>
                  </a:schemeClr>
                </a:solidFill>
                <a:latin typeface="Arial Narrow" pitchFamily="34" charset="0"/>
              </a:rPr>
              <a:t>social psychological </a:t>
            </a:r>
            <a:r>
              <a:rPr lang="en-US" sz="2400" b="1" dirty="0">
                <a:solidFill>
                  <a:schemeClr val="accent3">
                    <a:lumMod val="50000"/>
                  </a:schemeClr>
                </a:solidFill>
                <a:latin typeface="Arial Narrow" pitchFamily="34" charset="0"/>
              </a:rPr>
              <a:t>'speech accommodation </a:t>
            </a:r>
            <a:r>
              <a:rPr lang="en-US" sz="2400" b="1" dirty="0" smtClean="0">
                <a:solidFill>
                  <a:schemeClr val="accent3">
                    <a:lumMod val="50000"/>
                  </a:schemeClr>
                </a:solidFill>
                <a:latin typeface="Arial Narrow" pitchFamily="34" charset="0"/>
              </a:rPr>
              <a:t>theory’.</a:t>
            </a:r>
          </a:p>
          <a:p>
            <a:pPr marL="514350" indent="-514350" algn="l" rtl="0">
              <a:buFont typeface="+mj-lt"/>
              <a:buAutoNum type="romanUcPeriod"/>
            </a:pPr>
            <a:r>
              <a:rPr lang="en-US" sz="2400" b="1" dirty="0" smtClean="0">
                <a:solidFill>
                  <a:srgbClr val="002060"/>
                </a:solidFill>
                <a:latin typeface="Arial Narrow" pitchFamily="34" charset="0"/>
              </a:rPr>
              <a:t>Their approach are </a:t>
            </a:r>
            <a:r>
              <a:rPr lang="en-US" sz="2400" b="1" dirty="0">
                <a:solidFill>
                  <a:srgbClr val="002060"/>
                </a:solidFill>
                <a:latin typeface="Arial Narrow" pitchFamily="34" charset="0"/>
              </a:rPr>
              <a:t>concerned with the variability of linguistic </a:t>
            </a:r>
            <a:r>
              <a:rPr lang="en-US" sz="2400" b="1" dirty="0" smtClean="0">
                <a:solidFill>
                  <a:srgbClr val="002060"/>
                </a:solidFill>
                <a:latin typeface="Arial Narrow" pitchFamily="34" charset="0"/>
              </a:rPr>
              <a:t>content. Or to </a:t>
            </a:r>
            <a:r>
              <a:rPr lang="en-US" sz="2400" b="1" dirty="0">
                <a:solidFill>
                  <a:srgbClr val="002060"/>
                </a:solidFill>
                <a:latin typeface="Arial Narrow" pitchFamily="34" charset="0"/>
              </a:rPr>
              <a:t>focus </a:t>
            </a:r>
            <a:r>
              <a:rPr lang="en-US" sz="2400" b="1" dirty="0" smtClean="0">
                <a:solidFill>
                  <a:srgbClr val="002060"/>
                </a:solidFill>
                <a:latin typeface="Arial Narrow" pitchFamily="34" charset="0"/>
              </a:rPr>
              <a:t>on </a:t>
            </a:r>
            <a:r>
              <a:rPr lang="en-US" sz="2400" b="1" dirty="0">
                <a:solidFill>
                  <a:srgbClr val="002060"/>
                </a:solidFill>
                <a:latin typeface="Arial Narrow" pitchFamily="34" charset="0"/>
              </a:rPr>
              <a:t>the propositional content of </a:t>
            </a:r>
            <a:r>
              <a:rPr lang="en-US" sz="2400" b="1" dirty="0" smtClean="0">
                <a:solidFill>
                  <a:srgbClr val="002060"/>
                </a:solidFill>
                <a:latin typeface="Arial Narrow" pitchFamily="34" charset="0"/>
              </a:rPr>
              <a:t>utterances. </a:t>
            </a:r>
            <a:r>
              <a:rPr lang="en-US" sz="2400" b="1" dirty="0" smtClean="0">
                <a:latin typeface="Arial Narrow" pitchFamily="34" charset="0"/>
              </a:rPr>
              <a:t>For example,</a:t>
            </a:r>
            <a:r>
              <a:rPr lang="en-US" sz="2400" dirty="0">
                <a:latin typeface="Arial Narrow" pitchFamily="34" charset="0"/>
              </a:rPr>
              <a:t> what New Zealand respondents say about whether Polynesian immigrants ought to be </a:t>
            </a:r>
            <a:r>
              <a:rPr lang="en-US" sz="2400" dirty="0" smtClean="0">
                <a:latin typeface="Arial Narrow" pitchFamily="34" charset="0"/>
              </a:rPr>
              <a:t>repatriated.</a:t>
            </a:r>
            <a:endParaRPr lang="en-US" sz="2400" b="1" dirty="0" smtClean="0">
              <a:latin typeface="Arial Narrow" pitchFamily="34" charset="0"/>
            </a:endParaRPr>
          </a:p>
          <a:p>
            <a:pPr marL="514350" indent="-514350" algn="l" rtl="0">
              <a:buFont typeface="+mj-lt"/>
              <a:buAutoNum type="romanUcPeriod"/>
            </a:pPr>
            <a:r>
              <a:rPr lang="en-US" sz="2400" b="1" dirty="0" smtClean="0">
                <a:solidFill>
                  <a:schemeClr val="accent3">
                    <a:lumMod val="50000"/>
                  </a:schemeClr>
                </a:solidFill>
                <a:latin typeface="Arial Narrow" pitchFamily="34" charset="0"/>
              </a:rPr>
              <a:t>While the second one</a:t>
            </a:r>
            <a:r>
              <a:rPr lang="en-US" sz="2400" b="1" dirty="0" smtClean="0">
                <a:solidFill>
                  <a:srgbClr val="002060"/>
                </a:solidFill>
                <a:latin typeface="Arial Narrow" pitchFamily="34" charset="0"/>
              </a:rPr>
              <a:t> </a:t>
            </a:r>
            <a:r>
              <a:rPr lang="en-US" sz="2400" b="1" dirty="0">
                <a:solidFill>
                  <a:schemeClr val="accent3">
                    <a:lumMod val="50000"/>
                  </a:schemeClr>
                </a:solidFill>
                <a:latin typeface="Arial Narrow" pitchFamily="34" charset="0"/>
              </a:rPr>
              <a:t>is concerned with how people modify their speech according to </a:t>
            </a:r>
            <a:r>
              <a:rPr lang="en-US" sz="2400" b="1" dirty="0" smtClean="0">
                <a:solidFill>
                  <a:schemeClr val="accent3">
                    <a:lumMod val="50000"/>
                  </a:schemeClr>
                </a:solidFill>
                <a:latin typeface="Arial Narrow" pitchFamily="34" charset="0"/>
              </a:rPr>
              <a:t>whom </a:t>
            </a:r>
            <a:r>
              <a:rPr lang="en-US" sz="2400" b="1" dirty="0">
                <a:solidFill>
                  <a:schemeClr val="accent3">
                    <a:lumMod val="50000"/>
                  </a:schemeClr>
                </a:solidFill>
                <a:latin typeface="Arial Narrow" pitchFamily="34" charset="0"/>
              </a:rPr>
              <a:t>they are talking </a:t>
            </a:r>
            <a:r>
              <a:rPr lang="en-US" sz="2400" b="1" dirty="0" smtClean="0">
                <a:solidFill>
                  <a:schemeClr val="accent3">
                    <a:lumMod val="50000"/>
                  </a:schemeClr>
                </a:solidFill>
                <a:latin typeface="Arial Narrow" pitchFamily="34" charset="0"/>
              </a:rPr>
              <a:t>to; the </a:t>
            </a:r>
            <a:r>
              <a:rPr lang="en-US" sz="2400" b="1" dirty="0">
                <a:solidFill>
                  <a:schemeClr val="accent3">
                    <a:lumMod val="50000"/>
                  </a:schemeClr>
                </a:solidFill>
                <a:latin typeface="Arial Narrow" pitchFamily="34" charset="0"/>
              </a:rPr>
              <a:t>variability of </a:t>
            </a:r>
            <a:r>
              <a:rPr lang="en-US" sz="2400" b="1" dirty="0" smtClean="0">
                <a:solidFill>
                  <a:schemeClr val="accent3">
                    <a:lumMod val="50000"/>
                  </a:schemeClr>
                </a:solidFill>
                <a:latin typeface="Arial Narrow" pitchFamily="34" charset="0"/>
              </a:rPr>
              <a:t>linguistic form </a:t>
            </a:r>
            <a:r>
              <a:rPr lang="en-US" sz="2400" b="1" dirty="0">
                <a:solidFill>
                  <a:schemeClr val="accent3">
                    <a:lumMod val="50000"/>
                  </a:schemeClr>
                </a:solidFill>
                <a:latin typeface="Arial Narrow" pitchFamily="34" charset="0"/>
              </a:rPr>
              <a:t>according to context and </a:t>
            </a:r>
            <a:r>
              <a:rPr lang="en-US" sz="2400" b="1" dirty="0" smtClean="0">
                <a:solidFill>
                  <a:schemeClr val="accent3">
                    <a:lumMod val="50000"/>
                  </a:schemeClr>
                </a:solidFill>
                <a:latin typeface="Arial Narrow" pitchFamily="34" charset="0"/>
              </a:rPr>
              <a:t>function</a:t>
            </a:r>
            <a:r>
              <a:rPr lang="en-US" sz="2400" b="1" dirty="0" smtClean="0">
                <a:latin typeface="Arial Narrow" pitchFamily="34" charset="0"/>
              </a:rPr>
              <a:t>. For example, </a:t>
            </a:r>
            <a:r>
              <a:rPr lang="en-US" sz="2400" dirty="0" smtClean="0">
                <a:latin typeface="Arial Narrow" pitchFamily="34" charset="0"/>
              </a:rPr>
              <a:t>the style of media reports.</a:t>
            </a:r>
            <a:r>
              <a:rPr lang="en-US" sz="2400" b="1" dirty="0" smtClean="0">
                <a:latin typeface="Arial Narrow" pitchFamily="34" charset="0"/>
              </a:rPr>
              <a:t> </a:t>
            </a:r>
          </a:p>
          <a:p>
            <a:pPr algn="l" rtl="0"/>
            <a:r>
              <a:rPr lang="en-US" sz="2400" b="1" dirty="0" smtClean="0">
                <a:latin typeface="Arial Narrow" pitchFamily="34" charset="0"/>
              </a:rPr>
              <a:t>Nevertheless, </a:t>
            </a:r>
            <a:r>
              <a:rPr lang="en-US" sz="2400" b="1" dirty="0">
                <a:latin typeface="Arial Narrow" pitchFamily="34" charset="0"/>
              </a:rPr>
              <a:t>the form-content distinction is not as clear as it may appear </a:t>
            </a:r>
            <a:r>
              <a:rPr lang="en-US" sz="2400" b="1" dirty="0" smtClean="0">
                <a:latin typeface="Arial Narrow" pitchFamily="34" charset="0"/>
              </a:rPr>
              <a:t>to be. For example, the mixture between the form or </a:t>
            </a:r>
            <a:r>
              <a:rPr lang="en-US" sz="2400" b="1" dirty="0" err="1" smtClean="0">
                <a:latin typeface="Arial Narrow" pitchFamily="34" charset="0"/>
              </a:rPr>
              <a:t>intonational</a:t>
            </a:r>
            <a:r>
              <a:rPr lang="en-US" sz="2400" b="1" dirty="0" smtClean="0">
                <a:latin typeface="Arial Narrow" pitchFamily="34" charset="0"/>
              </a:rPr>
              <a:t> contours of the therapeutic discourse and the </a:t>
            </a:r>
            <a:r>
              <a:rPr lang="en-US" sz="2400" b="1" dirty="0">
                <a:latin typeface="Arial Narrow" pitchFamily="34" charset="0"/>
              </a:rPr>
              <a:t>terms of </a:t>
            </a:r>
            <a:r>
              <a:rPr lang="en-US" sz="2400" b="1" dirty="0" smtClean="0">
                <a:latin typeface="Arial Narrow" pitchFamily="34" charset="0"/>
              </a:rPr>
              <a:t>its content.</a:t>
            </a:r>
            <a:endParaRPr lang="ar-IQ" sz="2400" b="1" dirty="0">
              <a:latin typeface="Arial Narrow" pitchFamily="34" charset="0"/>
            </a:endParaRPr>
          </a:p>
        </p:txBody>
      </p:sp>
    </p:spTree>
    <p:extLst>
      <p:ext uri="{BB962C8B-B14F-4D97-AF65-F5344CB8AC3E}">
        <p14:creationId xmlns:p14="http://schemas.microsoft.com/office/powerpoint/2010/main" val="184698597"/>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6632"/>
          </a:xfrm>
        </p:spPr>
        <p:txBody>
          <a:bodyPr>
            <a:normAutofit fontScale="90000"/>
          </a:bodyPr>
          <a:lstStyle/>
          <a:p>
            <a:endParaRPr lang="ar-IQ" dirty="0"/>
          </a:p>
        </p:txBody>
      </p:sp>
      <p:sp>
        <p:nvSpPr>
          <p:cNvPr id="3" name="Content Placeholder 2"/>
          <p:cNvSpPr>
            <a:spLocks noGrp="1"/>
          </p:cNvSpPr>
          <p:nvPr>
            <p:ph idx="1"/>
          </p:nvPr>
        </p:nvSpPr>
        <p:spPr>
          <a:xfrm>
            <a:off x="107504" y="260648"/>
            <a:ext cx="8928992" cy="6597352"/>
          </a:xfrm>
        </p:spPr>
        <p:txBody>
          <a:bodyPr>
            <a:normAutofit/>
          </a:bodyPr>
          <a:lstStyle/>
          <a:p>
            <a:pPr algn="l" rtl="0">
              <a:buFont typeface="Wingdings" pitchFamily="2" charset="2"/>
              <a:buChar char="v"/>
            </a:pPr>
            <a:r>
              <a:rPr lang="en-US" sz="2400" b="1" dirty="0" smtClean="0">
                <a:latin typeface="Arial Narrow" pitchFamily="34" charset="0"/>
              </a:rPr>
              <a:t>Potter and </a:t>
            </a:r>
            <a:r>
              <a:rPr lang="en-US" sz="2400" b="1" dirty="0" err="1" smtClean="0">
                <a:latin typeface="Arial Narrow" pitchFamily="34" charset="0"/>
              </a:rPr>
              <a:t>Wetherell</a:t>
            </a:r>
            <a:r>
              <a:rPr lang="en-US" sz="2400" b="1" dirty="0" smtClean="0">
                <a:latin typeface="Arial Narrow" pitchFamily="34" charset="0"/>
              </a:rPr>
              <a:t> try to introduce </a:t>
            </a:r>
            <a:r>
              <a:rPr lang="en-US" sz="2400" b="1" dirty="0" smtClean="0">
                <a:solidFill>
                  <a:srgbClr val="C00000"/>
                </a:solidFill>
                <a:latin typeface="Arial Narrow" pitchFamily="34" charset="0"/>
              </a:rPr>
              <a:t>the self</a:t>
            </a:r>
            <a:r>
              <a:rPr lang="en-US" sz="2400" b="1" dirty="0" smtClean="0">
                <a:latin typeface="Arial Narrow" pitchFamily="34" charset="0"/>
              </a:rPr>
              <a:t> theory in social psychology. They </a:t>
            </a:r>
            <a:r>
              <a:rPr lang="en-US" sz="2400" b="1" dirty="0">
                <a:latin typeface="Arial Narrow" pitchFamily="34" charset="0"/>
              </a:rPr>
              <a:t>adopt a constructivist position which emphasizes the variable constitution of </a:t>
            </a:r>
            <a:r>
              <a:rPr lang="en-US" sz="2400" b="1" dirty="0">
                <a:solidFill>
                  <a:srgbClr val="C00000"/>
                </a:solidFill>
                <a:latin typeface="Arial Narrow" pitchFamily="34" charset="0"/>
              </a:rPr>
              <a:t>the self</a:t>
            </a:r>
            <a:r>
              <a:rPr lang="en-US" sz="2400" b="1" dirty="0">
                <a:latin typeface="Arial Narrow" pitchFamily="34" charset="0"/>
              </a:rPr>
              <a:t> in </a:t>
            </a:r>
            <a:r>
              <a:rPr lang="en-US" sz="2400" b="1" dirty="0" smtClean="0">
                <a:latin typeface="Arial Narrow" pitchFamily="34" charset="0"/>
              </a:rPr>
              <a:t>discourse. But, they are unable properly </a:t>
            </a:r>
            <a:r>
              <a:rPr lang="en-US" sz="2400" b="1" dirty="0">
                <a:latin typeface="Arial Narrow" pitchFamily="34" charset="0"/>
              </a:rPr>
              <a:t>to operationalize this theory in their discourse </a:t>
            </a:r>
            <a:r>
              <a:rPr lang="en-US" sz="2400" b="1" dirty="0" smtClean="0">
                <a:latin typeface="Arial Narrow" pitchFamily="34" charset="0"/>
              </a:rPr>
              <a:t>analysis, due to different </a:t>
            </a:r>
            <a:r>
              <a:rPr lang="en-US" sz="2400" b="1" dirty="0" smtClean="0">
                <a:solidFill>
                  <a:srgbClr val="C00000"/>
                </a:solidFill>
                <a:latin typeface="Arial Narrow" pitchFamily="34" charset="0"/>
              </a:rPr>
              <a:t>selves</a:t>
            </a:r>
            <a:r>
              <a:rPr lang="en-US" sz="2400" b="1" dirty="0" smtClean="0">
                <a:latin typeface="Arial Narrow" pitchFamily="34" charset="0"/>
              </a:rPr>
              <a:t> implicitly signaled through </a:t>
            </a:r>
            <a:r>
              <a:rPr lang="en-US" sz="2400" b="1" dirty="0">
                <a:latin typeface="Arial Narrow" pitchFamily="34" charset="0"/>
              </a:rPr>
              <a:t>configurations of many diverse features of </a:t>
            </a:r>
            <a:r>
              <a:rPr lang="en-US" sz="2400" b="1" dirty="0" smtClean="0">
                <a:latin typeface="Arial Narrow" pitchFamily="34" charset="0"/>
              </a:rPr>
              <a:t>verbal and bodily behavior.</a:t>
            </a:r>
          </a:p>
          <a:p>
            <a:pPr algn="l" rtl="0">
              <a:buFont typeface="Wingdings" pitchFamily="2" charset="2"/>
              <a:buChar char="v"/>
            </a:pPr>
            <a:endParaRPr lang="en-US" sz="2400" b="1" dirty="0">
              <a:latin typeface="Arial Narrow" pitchFamily="34" charset="0"/>
            </a:endParaRPr>
          </a:p>
          <a:p>
            <a:pPr algn="l" rtl="0">
              <a:buFont typeface="Wingdings" pitchFamily="2" charset="2"/>
              <a:buChar char="v"/>
            </a:pPr>
            <a:endParaRPr lang="en-US" sz="2400" b="1" dirty="0" smtClean="0">
              <a:latin typeface="Arial Narrow" pitchFamily="34" charset="0"/>
            </a:endParaRPr>
          </a:p>
          <a:p>
            <a:pPr algn="l" rtl="0">
              <a:buFont typeface="Wingdings" pitchFamily="2" charset="2"/>
              <a:buChar char="v"/>
            </a:pPr>
            <a:endParaRPr lang="en-US" sz="2400" b="1" dirty="0" smtClean="0">
              <a:latin typeface="Arial Narrow" pitchFamily="34" charset="0"/>
            </a:endParaRPr>
          </a:p>
          <a:p>
            <a:pPr algn="l" rtl="0">
              <a:buFont typeface="Wingdings" pitchFamily="2" charset="2"/>
              <a:buChar char="v"/>
            </a:pPr>
            <a:endParaRPr lang="en-US" sz="2400" b="1" dirty="0" smtClean="0">
              <a:latin typeface="Arial Narrow" pitchFamily="34" charset="0"/>
            </a:endParaRPr>
          </a:p>
          <a:p>
            <a:pPr algn="l" rtl="0">
              <a:buFont typeface="Wingdings" pitchFamily="2" charset="2"/>
              <a:buChar char="v"/>
            </a:pPr>
            <a:endParaRPr lang="en-US" sz="2400" b="1" dirty="0">
              <a:latin typeface="Arial Narrow" pitchFamily="34" charset="0"/>
            </a:endParaRPr>
          </a:p>
          <a:p>
            <a:pPr algn="l" rtl="0">
              <a:buFont typeface="Wingdings" pitchFamily="2" charset="2"/>
              <a:buChar char="v"/>
            </a:pPr>
            <a:endParaRPr lang="en-US" sz="2400" b="1" dirty="0" smtClean="0">
              <a:latin typeface="Arial Narrow" pitchFamily="34" charset="0"/>
            </a:endParaRPr>
          </a:p>
          <a:p>
            <a:pPr algn="l" rtl="0">
              <a:buFont typeface="Wingdings" pitchFamily="2" charset="2"/>
              <a:buChar char="v"/>
            </a:pPr>
            <a:endParaRPr lang="en-US" sz="2400" b="1" dirty="0" smtClean="0">
              <a:latin typeface="Arial Narrow" pitchFamily="34" charset="0"/>
            </a:endParaRPr>
          </a:p>
          <a:p>
            <a:pPr algn="l" rtl="0">
              <a:buFont typeface="Wingdings" pitchFamily="2" charset="2"/>
              <a:buChar char="v"/>
            </a:pPr>
            <a:endParaRPr lang="ar-IQ" sz="2400" b="1" dirty="0">
              <a:latin typeface="Arial Narrow" pitchFamily="34" charset="0"/>
            </a:endParaRPr>
          </a:p>
        </p:txBody>
      </p:sp>
    </p:spTree>
    <p:extLst>
      <p:ext uri="{BB962C8B-B14F-4D97-AF65-F5344CB8AC3E}">
        <p14:creationId xmlns:p14="http://schemas.microsoft.com/office/powerpoint/2010/main" val="2761511711"/>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TM01859865[[fn=Kilter]]</Template>
  <TotalTime>1372</TotalTime>
  <Words>1381</Words>
  <Application>Microsoft Office PowerPoint</Application>
  <PresentationFormat>On-screen Show (4:3)</PresentationFormat>
  <Paragraphs>75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Approaches to Discourse Analysis </vt:lpstr>
      <vt:lpstr>Labov and Fanshel</vt:lpstr>
      <vt:lpstr>PowerPoint Presentation</vt:lpstr>
      <vt:lpstr>PowerPoint Presentation</vt:lpstr>
      <vt:lpstr>PowerPoint Presentation</vt:lpstr>
      <vt:lpstr>PowerPoint Presentation</vt:lpstr>
      <vt:lpstr>Potter and Wetherell</vt:lpstr>
      <vt:lpstr>PowerPoint Presentation</vt:lpstr>
      <vt:lpstr>PowerPoint Presentation</vt:lpstr>
      <vt:lpstr>Critical Linguistics</vt:lpstr>
      <vt:lpstr>The rejection of the two dualisms </vt:lpstr>
      <vt:lpstr>PowerPoint Presentation</vt:lpstr>
      <vt:lpstr>References </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to Discourse Analysis</dc:title>
  <dc:creator>DR.Ahmed Saker 2o1O</dc:creator>
  <cp:lastModifiedBy>DR.Ahmed Saker 2o1O</cp:lastModifiedBy>
  <cp:revision>66</cp:revision>
  <dcterms:created xsi:type="dcterms:W3CDTF">2019-02-28T09:12:11Z</dcterms:created>
  <dcterms:modified xsi:type="dcterms:W3CDTF">2019-03-06T18:31:06Z</dcterms:modified>
</cp:coreProperties>
</file>