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3" d="100"/>
          <a:sy n="63" d="100"/>
        </p:scale>
        <p:origin x="-150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8780F75-D679-460E-946F-ABD1F1A883D2}" type="datetimeFigureOut">
              <a:rPr lang="ar-IQ" smtClean="0"/>
              <a:t>21/06/1440</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0ABFC8E-B9B4-46F0-A331-5444A4E73A49}" type="slidenum">
              <a:rPr lang="ar-IQ" smtClean="0"/>
              <a:t>‹#›</a:t>
            </a:fld>
            <a:endParaRPr lang="ar-IQ"/>
          </a:p>
        </p:txBody>
      </p:sp>
    </p:spTree>
    <p:extLst>
      <p:ext uri="{BB962C8B-B14F-4D97-AF65-F5344CB8AC3E}">
        <p14:creationId xmlns:p14="http://schemas.microsoft.com/office/powerpoint/2010/main" val="236509997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a:p>
        </p:txBody>
      </p:sp>
      <p:sp>
        <p:nvSpPr>
          <p:cNvPr id="4" name="Slide Number Placeholder 3"/>
          <p:cNvSpPr>
            <a:spLocks noGrp="1"/>
          </p:cNvSpPr>
          <p:nvPr>
            <p:ph type="sldNum" sz="quarter" idx="10"/>
          </p:nvPr>
        </p:nvSpPr>
        <p:spPr/>
        <p:txBody>
          <a:bodyPr/>
          <a:lstStyle/>
          <a:p>
            <a:fld id="{E0ABFC8E-B9B4-46F0-A331-5444A4E73A49}" type="slidenum">
              <a:rPr lang="ar-IQ" smtClean="0"/>
              <a:t>1</a:t>
            </a:fld>
            <a:endParaRPr lang="ar-IQ"/>
          </a:p>
        </p:txBody>
      </p:sp>
    </p:spTree>
    <p:extLst>
      <p:ext uri="{BB962C8B-B14F-4D97-AF65-F5344CB8AC3E}">
        <p14:creationId xmlns:p14="http://schemas.microsoft.com/office/powerpoint/2010/main" val="19467560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a:p>
        </p:txBody>
      </p:sp>
      <p:sp>
        <p:nvSpPr>
          <p:cNvPr id="4" name="Slide Number Placeholder 3"/>
          <p:cNvSpPr>
            <a:spLocks noGrp="1"/>
          </p:cNvSpPr>
          <p:nvPr>
            <p:ph type="sldNum" sz="quarter" idx="10"/>
          </p:nvPr>
        </p:nvSpPr>
        <p:spPr/>
        <p:txBody>
          <a:bodyPr/>
          <a:lstStyle/>
          <a:p>
            <a:fld id="{E0ABFC8E-B9B4-46F0-A331-5444A4E73A49}" type="slidenum">
              <a:rPr lang="ar-IQ" smtClean="0"/>
              <a:t>10</a:t>
            </a:fld>
            <a:endParaRPr lang="ar-IQ"/>
          </a:p>
        </p:txBody>
      </p:sp>
    </p:spTree>
    <p:extLst>
      <p:ext uri="{BB962C8B-B14F-4D97-AF65-F5344CB8AC3E}">
        <p14:creationId xmlns:p14="http://schemas.microsoft.com/office/powerpoint/2010/main" val="42849294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a:p>
        </p:txBody>
      </p:sp>
      <p:sp>
        <p:nvSpPr>
          <p:cNvPr id="4" name="Slide Number Placeholder 3"/>
          <p:cNvSpPr>
            <a:spLocks noGrp="1"/>
          </p:cNvSpPr>
          <p:nvPr>
            <p:ph type="sldNum" sz="quarter" idx="10"/>
          </p:nvPr>
        </p:nvSpPr>
        <p:spPr/>
        <p:txBody>
          <a:bodyPr/>
          <a:lstStyle/>
          <a:p>
            <a:fld id="{E0ABFC8E-B9B4-46F0-A331-5444A4E73A49}" type="slidenum">
              <a:rPr lang="ar-IQ" smtClean="0"/>
              <a:t>11</a:t>
            </a:fld>
            <a:endParaRPr lang="ar-IQ"/>
          </a:p>
        </p:txBody>
      </p:sp>
    </p:spTree>
    <p:extLst>
      <p:ext uri="{BB962C8B-B14F-4D97-AF65-F5344CB8AC3E}">
        <p14:creationId xmlns:p14="http://schemas.microsoft.com/office/powerpoint/2010/main" val="7194310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a:p>
        </p:txBody>
      </p:sp>
      <p:sp>
        <p:nvSpPr>
          <p:cNvPr id="4" name="Slide Number Placeholder 3"/>
          <p:cNvSpPr>
            <a:spLocks noGrp="1"/>
          </p:cNvSpPr>
          <p:nvPr>
            <p:ph type="sldNum" sz="quarter" idx="10"/>
          </p:nvPr>
        </p:nvSpPr>
        <p:spPr/>
        <p:txBody>
          <a:bodyPr/>
          <a:lstStyle/>
          <a:p>
            <a:fld id="{E0ABFC8E-B9B4-46F0-A331-5444A4E73A49}" type="slidenum">
              <a:rPr lang="ar-IQ" smtClean="0"/>
              <a:t>12</a:t>
            </a:fld>
            <a:endParaRPr lang="ar-IQ"/>
          </a:p>
        </p:txBody>
      </p:sp>
    </p:spTree>
    <p:extLst>
      <p:ext uri="{BB962C8B-B14F-4D97-AF65-F5344CB8AC3E}">
        <p14:creationId xmlns:p14="http://schemas.microsoft.com/office/powerpoint/2010/main" val="537029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a:p>
        </p:txBody>
      </p:sp>
      <p:sp>
        <p:nvSpPr>
          <p:cNvPr id="4" name="Slide Number Placeholder 3"/>
          <p:cNvSpPr>
            <a:spLocks noGrp="1"/>
          </p:cNvSpPr>
          <p:nvPr>
            <p:ph type="sldNum" sz="quarter" idx="10"/>
          </p:nvPr>
        </p:nvSpPr>
        <p:spPr/>
        <p:txBody>
          <a:bodyPr/>
          <a:lstStyle/>
          <a:p>
            <a:fld id="{E0ABFC8E-B9B4-46F0-A331-5444A4E73A49}" type="slidenum">
              <a:rPr lang="ar-IQ" smtClean="0"/>
              <a:t>2</a:t>
            </a:fld>
            <a:endParaRPr lang="ar-IQ"/>
          </a:p>
        </p:txBody>
      </p:sp>
    </p:spTree>
    <p:extLst>
      <p:ext uri="{BB962C8B-B14F-4D97-AF65-F5344CB8AC3E}">
        <p14:creationId xmlns:p14="http://schemas.microsoft.com/office/powerpoint/2010/main" val="37143009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a:p>
        </p:txBody>
      </p:sp>
      <p:sp>
        <p:nvSpPr>
          <p:cNvPr id="4" name="Slide Number Placeholder 3"/>
          <p:cNvSpPr>
            <a:spLocks noGrp="1"/>
          </p:cNvSpPr>
          <p:nvPr>
            <p:ph type="sldNum" sz="quarter" idx="10"/>
          </p:nvPr>
        </p:nvSpPr>
        <p:spPr/>
        <p:txBody>
          <a:bodyPr/>
          <a:lstStyle/>
          <a:p>
            <a:fld id="{E0ABFC8E-B9B4-46F0-A331-5444A4E73A49}" type="slidenum">
              <a:rPr lang="ar-IQ" smtClean="0"/>
              <a:t>3</a:t>
            </a:fld>
            <a:endParaRPr lang="ar-IQ"/>
          </a:p>
        </p:txBody>
      </p:sp>
    </p:spTree>
    <p:extLst>
      <p:ext uri="{BB962C8B-B14F-4D97-AF65-F5344CB8AC3E}">
        <p14:creationId xmlns:p14="http://schemas.microsoft.com/office/powerpoint/2010/main" val="5910843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a:p>
        </p:txBody>
      </p:sp>
      <p:sp>
        <p:nvSpPr>
          <p:cNvPr id="4" name="Slide Number Placeholder 3"/>
          <p:cNvSpPr>
            <a:spLocks noGrp="1"/>
          </p:cNvSpPr>
          <p:nvPr>
            <p:ph type="sldNum" sz="quarter" idx="10"/>
          </p:nvPr>
        </p:nvSpPr>
        <p:spPr/>
        <p:txBody>
          <a:bodyPr/>
          <a:lstStyle/>
          <a:p>
            <a:fld id="{E0ABFC8E-B9B4-46F0-A331-5444A4E73A49}" type="slidenum">
              <a:rPr lang="ar-IQ" smtClean="0"/>
              <a:t>4</a:t>
            </a:fld>
            <a:endParaRPr lang="ar-IQ"/>
          </a:p>
        </p:txBody>
      </p:sp>
    </p:spTree>
    <p:extLst>
      <p:ext uri="{BB962C8B-B14F-4D97-AF65-F5344CB8AC3E}">
        <p14:creationId xmlns:p14="http://schemas.microsoft.com/office/powerpoint/2010/main" val="379559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a:p>
        </p:txBody>
      </p:sp>
      <p:sp>
        <p:nvSpPr>
          <p:cNvPr id="4" name="Slide Number Placeholder 3"/>
          <p:cNvSpPr>
            <a:spLocks noGrp="1"/>
          </p:cNvSpPr>
          <p:nvPr>
            <p:ph type="sldNum" sz="quarter" idx="10"/>
          </p:nvPr>
        </p:nvSpPr>
        <p:spPr/>
        <p:txBody>
          <a:bodyPr/>
          <a:lstStyle/>
          <a:p>
            <a:fld id="{E0ABFC8E-B9B4-46F0-A331-5444A4E73A49}" type="slidenum">
              <a:rPr lang="ar-IQ" smtClean="0"/>
              <a:t>5</a:t>
            </a:fld>
            <a:endParaRPr lang="ar-IQ"/>
          </a:p>
        </p:txBody>
      </p:sp>
    </p:spTree>
    <p:extLst>
      <p:ext uri="{BB962C8B-B14F-4D97-AF65-F5344CB8AC3E}">
        <p14:creationId xmlns:p14="http://schemas.microsoft.com/office/powerpoint/2010/main" val="38859220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a:p>
        </p:txBody>
      </p:sp>
      <p:sp>
        <p:nvSpPr>
          <p:cNvPr id="4" name="Slide Number Placeholder 3"/>
          <p:cNvSpPr>
            <a:spLocks noGrp="1"/>
          </p:cNvSpPr>
          <p:nvPr>
            <p:ph type="sldNum" sz="quarter" idx="10"/>
          </p:nvPr>
        </p:nvSpPr>
        <p:spPr/>
        <p:txBody>
          <a:bodyPr/>
          <a:lstStyle/>
          <a:p>
            <a:fld id="{E0ABFC8E-B9B4-46F0-A331-5444A4E73A49}" type="slidenum">
              <a:rPr lang="ar-IQ" smtClean="0"/>
              <a:t>6</a:t>
            </a:fld>
            <a:endParaRPr lang="ar-IQ"/>
          </a:p>
        </p:txBody>
      </p:sp>
    </p:spTree>
    <p:extLst>
      <p:ext uri="{BB962C8B-B14F-4D97-AF65-F5344CB8AC3E}">
        <p14:creationId xmlns:p14="http://schemas.microsoft.com/office/powerpoint/2010/main" val="31418664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a:p>
        </p:txBody>
      </p:sp>
      <p:sp>
        <p:nvSpPr>
          <p:cNvPr id="4" name="Slide Number Placeholder 3"/>
          <p:cNvSpPr>
            <a:spLocks noGrp="1"/>
          </p:cNvSpPr>
          <p:nvPr>
            <p:ph type="sldNum" sz="quarter" idx="10"/>
          </p:nvPr>
        </p:nvSpPr>
        <p:spPr/>
        <p:txBody>
          <a:bodyPr/>
          <a:lstStyle/>
          <a:p>
            <a:fld id="{E0ABFC8E-B9B4-46F0-A331-5444A4E73A49}" type="slidenum">
              <a:rPr lang="ar-IQ" smtClean="0"/>
              <a:t>7</a:t>
            </a:fld>
            <a:endParaRPr lang="ar-IQ"/>
          </a:p>
        </p:txBody>
      </p:sp>
    </p:spTree>
    <p:extLst>
      <p:ext uri="{BB962C8B-B14F-4D97-AF65-F5344CB8AC3E}">
        <p14:creationId xmlns:p14="http://schemas.microsoft.com/office/powerpoint/2010/main" val="23011810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a:p>
        </p:txBody>
      </p:sp>
      <p:sp>
        <p:nvSpPr>
          <p:cNvPr id="4" name="Slide Number Placeholder 3"/>
          <p:cNvSpPr>
            <a:spLocks noGrp="1"/>
          </p:cNvSpPr>
          <p:nvPr>
            <p:ph type="sldNum" sz="quarter" idx="10"/>
          </p:nvPr>
        </p:nvSpPr>
        <p:spPr/>
        <p:txBody>
          <a:bodyPr/>
          <a:lstStyle/>
          <a:p>
            <a:fld id="{E0ABFC8E-B9B4-46F0-A331-5444A4E73A49}" type="slidenum">
              <a:rPr lang="ar-IQ" smtClean="0"/>
              <a:t>8</a:t>
            </a:fld>
            <a:endParaRPr lang="ar-IQ"/>
          </a:p>
        </p:txBody>
      </p:sp>
    </p:spTree>
    <p:extLst>
      <p:ext uri="{BB962C8B-B14F-4D97-AF65-F5344CB8AC3E}">
        <p14:creationId xmlns:p14="http://schemas.microsoft.com/office/powerpoint/2010/main" val="34321190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a:p>
        </p:txBody>
      </p:sp>
      <p:sp>
        <p:nvSpPr>
          <p:cNvPr id="4" name="Slide Number Placeholder 3"/>
          <p:cNvSpPr>
            <a:spLocks noGrp="1"/>
          </p:cNvSpPr>
          <p:nvPr>
            <p:ph type="sldNum" sz="quarter" idx="10"/>
          </p:nvPr>
        </p:nvSpPr>
        <p:spPr/>
        <p:txBody>
          <a:bodyPr/>
          <a:lstStyle/>
          <a:p>
            <a:fld id="{E0ABFC8E-B9B4-46F0-A331-5444A4E73A49}" type="slidenum">
              <a:rPr lang="ar-IQ" smtClean="0"/>
              <a:t>9</a:t>
            </a:fld>
            <a:endParaRPr lang="ar-IQ"/>
          </a:p>
        </p:txBody>
      </p:sp>
    </p:spTree>
    <p:extLst>
      <p:ext uri="{BB962C8B-B14F-4D97-AF65-F5344CB8AC3E}">
        <p14:creationId xmlns:p14="http://schemas.microsoft.com/office/powerpoint/2010/main" val="10130292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D89DAF45-2C76-470F-A39E-97387999EB8E}" type="datetimeFigureOut">
              <a:rPr lang="ar-IQ" smtClean="0"/>
              <a:t>21/06/1440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5039FAA-F1EA-4212-866A-E9A494E32B7D}" type="slidenum">
              <a:rPr lang="ar-IQ" smtClean="0"/>
              <a:t>‹#›</a:t>
            </a:fld>
            <a:endParaRPr lang="ar-IQ"/>
          </a:p>
        </p:txBody>
      </p:sp>
    </p:spTree>
    <p:extLst>
      <p:ext uri="{BB962C8B-B14F-4D97-AF65-F5344CB8AC3E}">
        <p14:creationId xmlns:p14="http://schemas.microsoft.com/office/powerpoint/2010/main" val="26957695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89DAF45-2C76-470F-A39E-97387999EB8E}" type="datetimeFigureOut">
              <a:rPr lang="ar-IQ" smtClean="0"/>
              <a:t>21/06/1440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5039FAA-F1EA-4212-866A-E9A494E32B7D}" type="slidenum">
              <a:rPr lang="ar-IQ" smtClean="0"/>
              <a:t>‹#›</a:t>
            </a:fld>
            <a:endParaRPr lang="ar-IQ"/>
          </a:p>
        </p:txBody>
      </p:sp>
    </p:spTree>
    <p:extLst>
      <p:ext uri="{BB962C8B-B14F-4D97-AF65-F5344CB8AC3E}">
        <p14:creationId xmlns:p14="http://schemas.microsoft.com/office/powerpoint/2010/main" val="314977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89DAF45-2C76-470F-A39E-97387999EB8E}" type="datetimeFigureOut">
              <a:rPr lang="ar-IQ" smtClean="0"/>
              <a:t>21/06/1440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5039FAA-F1EA-4212-866A-E9A494E32B7D}" type="slidenum">
              <a:rPr lang="ar-IQ" smtClean="0"/>
              <a:t>‹#›</a:t>
            </a:fld>
            <a:endParaRPr lang="ar-IQ"/>
          </a:p>
        </p:txBody>
      </p:sp>
    </p:spTree>
    <p:extLst>
      <p:ext uri="{BB962C8B-B14F-4D97-AF65-F5344CB8AC3E}">
        <p14:creationId xmlns:p14="http://schemas.microsoft.com/office/powerpoint/2010/main" val="1127041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89DAF45-2C76-470F-A39E-97387999EB8E}" type="datetimeFigureOut">
              <a:rPr lang="ar-IQ" smtClean="0"/>
              <a:t>21/06/1440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5039FAA-F1EA-4212-866A-E9A494E32B7D}" type="slidenum">
              <a:rPr lang="ar-IQ" smtClean="0"/>
              <a:t>‹#›</a:t>
            </a:fld>
            <a:endParaRPr lang="ar-IQ"/>
          </a:p>
        </p:txBody>
      </p:sp>
    </p:spTree>
    <p:extLst>
      <p:ext uri="{BB962C8B-B14F-4D97-AF65-F5344CB8AC3E}">
        <p14:creationId xmlns:p14="http://schemas.microsoft.com/office/powerpoint/2010/main" val="833897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9DAF45-2C76-470F-A39E-97387999EB8E}" type="datetimeFigureOut">
              <a:rPr lang="ar-IQ" smtClean="0"/>
              <a:t>21/06/1440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5039FAA-F1EA-4212-866A-E9A494E32B7D}" type="slidenum">
              <a:rPr lang="ar-IQ" smtClean="0"/>
              <a:t>‹#›</a:t>
            </a:fld>
            <a:endParaRPr lang="ar-IQ"/>
          </a:p>
        </p:txBody>
      </p:sp>
    </p:spTree>
    <p:extLst>
      <p:ext uri="{BB962C8B-B14F-4D97-AF65-F5344CB8AC3E}">
        <p14:creationId xmlns:p14="http://schemas.microsoft.com/office/powerpoint/2010/main" val="920129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D89DAF45-2C76-470F-A39E-97387999EB8E}" type="datetimeFigureOut">
              <a:rPr lang="ar-IQ" smtClean="0"/>
              <a:t>21/06/1440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5039FAA-F1EA-4212-866A-E9A494E32B7D}" type="slidenum">
              <a:rPr lang="ar-IQ" smtClean="0"/>
              <a:t>‹#›</a:t>
            </a:fld>
            <a:endParaRPr lang="ar-IQ"/>
          </a:p>
        </p:txBody>
      </p:sp>
    </p:spTree>
    <p:extLst>
      <p:ext uri="{BB962C8B-B14F-4D97-AF65-F5344CB8AC3E}">
        <p14:creationId xmlns:p14="http://schemas.microsoft.com/office/powerpoint/2010/main" val="4249129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D89DAF45-2C76-470F-A39E-97387999EB8E}" type="datetimeFigureOut">
              <a:rPr lang="ar-IQ" smtClean="0"/>
              <a:t>21/06/1440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5039FAA-F1EA-4212-866A-E9A494E32B7D}" type="slidenum">
              <a:rPr lang="ar-IQ" smtClean="0"/>
              <a:t>‹#›</a:t>
            </a:fld>
            <a:endParaRPr lang="ar-IQ"/>
          </a:p>
        </p:txBody>
      </p:sp>
    </p:spTree>
    <p:extLst>
      <p:ext uri="{BB962C8B-B14F-4D97-AF65-F5344CB8AC3E}">
        <p14:creationId xmlns:p14="http://schemas.microsoft.com/office/powerpoint/2010/main" val="212120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D89DAF45-2C76-470F-A39E-97387999EB8E}" type="datetimeFigureOut">
              <a:rPr lang="ar-IQ" smtClean="0"/>
              <a:t>21/06/1440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5039FAA-F1EA-4212-866A-E9A494E32B7D}" type="slidenum">
              <a:rPr lang="ar-IQ" smtClean="0"/>
              <a:t>‹#›</a:t>
            </a:fld>
            <a:endParaRPr lang="ar-IQ"/>
          </a:p>
        </p:txBody>
      </p:sp>
    </p:spTree>
    <p:extLst>
      <p:ext uri="{BB962C8B-B14F-4D97-AF65-F5344CB8AC3E}">
        <p14:creationId xmlns:p14="http://schemas.microsoft.com/office/powerpoint/2010/main" val="2555877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9DAF45-2C76-470F-A39E-97387999EB8E}" type="datetimeFigureOut">
              <a:rPr lang="ar-IQ" smtClean="0"/>
              <a:t>21/06/1440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5039FAA-F1EA-4212-866A-E9A494E32B7D}" type="slidenum">
              <a:rPr lang="ar-IQ" smtClean="0"/>
              <a:t>‹#›</a:t>
            </a:fld>
            <a:endParaRPr lang="ar-IQ"/>
          </a:p>
        </p:txBody>
      </p:sp>
    </p:spTree>
    <p:extLst>
      <p:ext uri="{BB962C8B-B14F-4D97-AF65-F5344CB8AC3E}">
        <p14:creationId xmlns:p14="http://schemas.microsoft.com/office/powerpoint/2010/main" val="3390120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9DAF45-2C76-470F-A39E-97387999EB8E}" type="datetimeFigureOut">
              <a:rPr lang="ar-IQ" smtClean="0"/>
              <a:t>21/06/1440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5039FAA-F1EA-4212-866A-E9A494E32B7D}" type="slidenum">
              <a:rPr lang="ar-IQ" smtClean="0"/>
              <a:t>‹#›</a:t>
            </a:fld>
            <a:endParaRPr lang="ar-IQ"/>
          </a:p>
        </p:txBody>
      </p:sp>
    </p:spTree>
    <p:extLst>
      <p:ext uri="{BB962C8B-B14F-4D97-AF65-F5344CB8AC3E}">
        <p14:creationId xmlns:p14="http://schemas.microsoft.com/office/powerpoint/2010/main" val="3828871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9DAF45-2C76-470F-A39E-97387999EB8E}" type="datetimeFigureOut">
              <a:rPr lang="ar-IQ" smtClean="0"/>
              <a:t>21/06/1440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5039FAA-F1EA-4212-866A-E9A494E32B7D}" type="slidenum">
              <a:rPr lang="ar-IQ" smtClean="0"/>
              <a:t>‹#›</a:t>
            </a:fld>
            <a:endParaRPr lang="ar-IQ"/>
          </a:p>
        </p:txBody>
      </p:sp>
    </p:spTree>
    <p:extLst>
      <p:ext uri="{BB962C8B-B14F-4D97-AF65-F5344CB8AC3E}">
        <p14:creationId xmlns:p14="http://schemas.microsoft.com/office/powerpoint/2010/main" val="563258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89DAF45-2C76-470F-A39E-97387999EB8E}" type="datetimeFigureOut">
              <a:rPr lang="ar-IQ" smtClean="0"/>
              <a:t>21/06/1440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5039FAA-F1EA-4212-866A-E9A494E32B7D}" type="slidenum">
              <a:rPr lang="ar-IQ" smtClean="0"/>
              <a:t>‹#›</a:t>
            </a:fld>
            <a:endParaRPr lang="ar-IQ"/>
          </a:p>
        </p:txBody>
      </p:sp>
    </p:spTree>
    <p:extLst>
      <p:ext uri="{BB962C8B-B14F-4D97-AF65-F5344CB8AC3E}">
        <p14:creationId xmlns:p14="http://schemas.microsoft.com/office/powerpoint/2010/main" val="20572838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lumMod val="86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68761"/>
            <a:ext cx="7772400" cy="1944215"/>
          </a:xfrm>
        </p:spPr>
        <p:txBody>
          <a:bodyPr/>
          <a:lstStyle/>
          <a:p>
            <a:pPr rtl="0"/>
            <a:r>
              <a:rPr lang="en-US" dirty="0" smtClean="0">
                <a:latin typeface="Aharoni" pitchFamily="2" charset="-79"/>
                <a:cs typeface="Aharoni" pitchFamily="2" charset="-79"/>
              </a:rPr>
              <a:t>Broader and Narrower scope of discourse analysis</a:t>
            </a:r>
            <a:endParaRPr lang="ar-IQ" dirty="0">
              <a:latin typeface="Aharoni" pitchFamily="2" charset="-79"/>
            </a:endParaRPr>
          </a:p>
        </p:txBody>
      </p:sp>
      <p:sp>
        <p:nvSpPr>
          <p:cNvPr id="3" name="Subtitle 2"/>
          <p:cNvSpPr>
            <a:spLocks noGrp="1"/>
          </p:cNvSpPr>
          <p:nvPr>
            <p:ph type="subTitle" idx="1"/>
          </p:nvPr>
        </p:nvSpPr>
        <p:spPr>
          <a:xfrm>
            <a:off x="1371600" y="4077072"/>
            <a:ext cx="6400800" cy="1944216"/>
          </a:xfrm>
        </p:spPr>
        <p:txBody>
          <a:bodyPr/>
          <a:lstStyle/>
          <a:p>
            <a:pPr rtl="0"/>
            <a:r>
              <a:rPr lang="en-US" dirty="0" smtClean="0">
                <a:solidFill>
                  <a:srgbClr val="002060"/>
                </a:solidFill>
                <a:latin typeface="Berlin Sans FB" pitchFamily="34" charset="0"/>
              </a:rPr>
              <a:t>Submitted by</a:t>
            </a:r>
          </a:p>
          <a:p>
            <a:pPr rtl="0"/>
            <a:r>
              <a:rPr lang="en-US" dirty="0" smtClean="0">
                <a:solidFill>
                  <a:srgbClr val="002060"/>
                </a:solidFill>
                <a:latin typeface="Berlin Sans FB" pitchFamily="34" charset="0"/>
              </a:rPr>
              <a:t>M.A. Student</a:t>
            </a:r>
          </a:p>
          <a:p>
            <a:r>
              <a:rPr lang="en-US" dirty="0" smtClean="0">
                <a:solidFill>
                  <a:srgbClr val="002060"/>
                </a:solidFill>
                <a:latin typeface="Berlin Sans FB" pitchFamily="34" charset="0"/>
              </a:rPr>
              <a:t>RANA SAMEER ABDULRAHMAN</a:t>
            </a:r>
            <a:endParaRPr lang="ar-IQ" dirty="0">
              <a:solidFill>
                <a:srgbClr val="002060"/>
              </a:solidFill>
              <a:latin typeface="Berlin Sans FB" pitchFamily="34" charset="0"/>
            </a:endParaRPr>
          </a:p>
        </p:txBody>
      </p:sp>
    </p:spTree>
    <p:extLst>
      <p:ext uri="{BB962C8B-B14F-4D97-AF65-F5344CB8AC3E}">
        <p14:creationId xmlns:p14="http://schemas.microsoft.com/office/powerpoint/2010/main" val="365713051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75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467544" y="116632"/>
            <a:ext cx="8064896" cy="936104"/>
          </a:xfrm>
        </p:spPr>
        <p:txBody>
          <a:bodyPr>
            <a:normAutofit fontScale="90000"/>
          </a:bodyPr>
          <a:lstStyle/>
          <a:p>
            <a:pPr rtl="0"/>
            <a:r>
              <a:rPr lang="en-US" dirty="0"/>
              <a:t>Discourse and socially situated identities</a:t>
            </a:r>
            <a:endParaRPr lang="ar-IQ" dirty="0"/>
          </a:p>
        </p:txBody>
      </p:sp>
      <p:pic>
        <p:nvPicPr>
          <p:cNvPr id="2050"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395536" y="1412776"/>
            <a:ext cx="8208912" cy="3528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3923928" y="2852936"/>
            <a:ext cx="5112568" cy="3785652"/>
          </a:xfrm>
          <a:prstGeom prst="rect">
            <a:avLst/>
          </a:prstGeom>
        </p:spPr>
        <p:txBody>
          <a:bodyPr wrap="square">
            <a:spAutoFit/>
          </a:bodyPr>
          <a:lstStyle/>
          <a:p>
            <a:r>
              <a:rPr lang="en-US" sz="2400" b="1" dirty="0">
                <a:solidFill>
                  <a:schemeClr val="accent6">
                    <a:lumMod val="50000"/>
                  </a:schemeClr>
                </a:solidFill>
              </a:rPr>
              <a:t>Gee ( 2011 )</a:t>
            </a:r>
            <a:r>
              <a:rPr lang="en-US" sz="2400" b="1" dirty="0"/>
              <a:t> argues, the ways we make visible and recognizable who we are and what we are doing always involves more than just language. It involves acting, interacting and thinking in certain ways. It also involves valuing and talking (or reading and writing) in appropriate ways with appropriate ‘props’, at appropriate times and in appropriate places. </a:t>
            </a:r>
            <a:endParaRPr lang="ar-IQ" sz="2400" b="1" dirty="0"/>
          </a:p>
        </p:txBody>
      </p:sp>
    </p:spTree>
    <p:extLst>
      <p:ext uri="{BB962C8B-B14F-4D97-AF65-F5344CB8AC3E}">
        <p14:creationId xmlns:p14="http://schemas.microsoft.com/office/powerpoint/2010/main" val="2112560391"/>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08720"/>
          </a:xfrm>
        </p:spPr>
        <p:txBody>
          <a:bodyPr/>
          <a:lstStyle/>
          <a:p>
            <a:pPr algn="l" rtl="0"/>
            <a:r>
              <a:rPr lang="en-US" dirty="0" smtClean="0"/>
              <a:t>References </a:t>
            </a:r>
            <a:endParaRPr lang="ar-IQ" dirty="0"/>
          </a:p>
        </p:txBody>
      </p:sp>
      <p:sp>
        <p:nvSpPr>
          <p:cNvPr id="3" name="Content Placeholder 2"/>
          <p:cNvSpPr>
            <a:spLocks noGrp="1"/>
          </p:cNvSpPr>
          <p:nvPr>
            <p:ph idx="1"/>
          </p:nvPr>
        </p:nvSpPr>
        <p:spPr>
          <a:xfrm>
            <a:off x="0" y="1124744"/>
            <a:ext cx="9144000" cy="5733256"/>
          </a:xfrm>
        </p:spPr>
        <p:txBody>
          <a:bodyPr/>
          <a:lstStyle/>
          <a:p>
            <a:pPr algn="l" rtl="0"/>
            <a:r>
              <a:rPr lang="en-US" dirty="0" smtClean="0"/>
              <a:t>BAKER,P</a:t>
            </a:r>
            <a:r>
              <a:rPr lang="en-US" dirty="0" smtClean="0"/>
              <a:t>. </a:t>
            </a:r>
            <a:r>
              <a:rPr lang="en-US" dirty="0" smtClean="0"/>
              <a:t>,&amp; </a:t>
            </a:r>
            <a:r>
              <a:rPr lang="en-US" dirty="0" smtClean="0"/>
              <a:t>ELLECE,S. </a:t>
            </a:r>
            <a:r>
              <a:rPr lang="en-US" dirty="0"/>
              <a:t>(</a:t>
            </a:r>
            <a:r>
              <a:rPr lang="en-US" dirty="0" smtClean="0"/>
              <a:t>2011). </a:t>
            </a:r>
            <a:r>
              <a:rPr lang="en-US" i="1" dirty="0" smtClean="0"/>
              <a:t>KEY TERMS IN DISCOURSE ANALYSIS</a:t>
            </a:r>
            <a:r>
              <a:rPr lang="en-US" dirty="0" smtClean="0"/>
              <a:t>. Continuum International Publishing Group.</a:t>
            </a:r>
          </a:p>
          <a:p>
            <a:pPr algn="l" rtl="0"/>
            <a:r>
              <a:rPr lang="en-US" dirty="0" smtClean="0"/>
              <a:t> </a:t>
            </a:r>
            <a:r>
              <a:rPr lang="en-US" dirty="0" err="1"/>
              <a:t>P</a:t>
            </a:r>
            <a:r>
              <a:rPr lang="en-US" dirty="0" err="1" smtClean="0"/>
              <a:t>altridge</a:t>
            </a:r>
            <a:r>
              <a:rPr lang="en-US" dirty="0" smtClean="0"/>
              <a:t>, B.(2012).</a:t>
            </a:r>
            <a:r>
              <a:rPr lang="en-US" i="1" dirty="0" smtClean="0"/>
              <a:t>Discourse Analysis: An Introduction</a:t>
            </a:r>
            <a:r>
              <a:rPr lang="en-US" dirty="0" smtClean="0"/>
              <a:t>(2nd ed.). Bloomsbury Publishing.</a:t>
            </a:r>
          </a:p>
          <a:p>
            <a:pPr algn="l" rtl="0"/>
            <a:r>
              <a:rPr lang="en-US" dirty="0" smtClean="0"/>
              <a:t>TAYLOR, S.(</a:t>
            </a:r>
            <a:r>
              <a:rPr lang="en-US" dirty="0" smtClean="0"/>
              <a:t>2013).</a:t>
            </a:r>
            <a:r>
              <a:rPr lang="en-US" i="1" dirty="0" smtClean="0"/>
              <a:t>WHAT IS DISCOURSE ANALYSIS?</a:t>
            </a:r>
            <a:r>
              <a:rPr lang="en-US" dirty="0" smtClean="0"/>
              <a:t>. Bloomsbury Publishing.</a:t>
            </a:r>
            <a:endParaRPr lang="ar-IQ" dirty="0"/>
          </a:p>
        </p:txBody>
      </p:sp>
    </p:spTree>
    <p:extLst>
      <p:ext uri="{BB962C8B-B14F-4D97-AF65-F5344CB8AC3E}">
        <p14:creationId xmlns:p14="http://schemas.microsoft.com/office/powerpoint/2010/main" val="4206016032"/>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a:p>
        </p:txBody>
      </p:sp>
      <p:pic>
        <p:nvPicPr>
          <p:cNvPr id="1029" name="Picture 5" descr="C:\Users\laser\AppData\Local\Microsoft\Windows\Temporary Internet Files\Content.IE5\8JZ3HMNY\thank[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4327716"/>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95000"/>
                <a:lumOff val="5000"/>
              </a:schemeClr>
            </a:gs>
            <a:gs pos="4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936104"/>
          </a:xfrm>
        </p:spPr>
        <p:txBody>
          <a:bodyPr/>
          <a:lstStyle/>
          <a:p>
            <a:pPr rtl="0"/>
            <a:r>
              <a:rPr lang="en-US" dirty="0" smtClean="0"/>
              <a:t>What is discourse analysis?</a:t>
            </a:r>
            <a:endParaRPr lang="ar-IQ" dirty="0"/>
          </a:p>
        </p:txBody>
      </p:sp>
      <p:sp>
        <p:nvSpPr>
          <p:cNvPr id="3" name="Content Placeholder 2"/>
          <p:cNvSpPr>
            <a:spLocks noGrp="1"/>
          </p:cNvSpPr>
          <p:nvPr>
            <p:ph idx="1"/>
          </p:nvPr>
        </p:nvSpPr>
        <p:spPr>
          <a:xfrm>
            <a:off x="0" y="1124744"/>
            <a:ext cx="9144000" cy="5733256"/>
          </a:xfrm>
        </p:spPr>
        <p:txBody>
          <a:bodyPr>
            <a:normAutofit lnSpcReduction="10000"/>
          </a:bodyPr>
          <a:lstStyle/>
          <a:p>
            <a:pPr algn="l" rtl="0">
              <a:buFont typeface="Wingdings" pitchFamily="2" charset="2"/>
              <a:buChar char="Ø"/>
            </a:pPr>
            <a:r>
              <a:rPr lang="en-US" sz="2400" b="1" dirty="0" smtClean="0"/>
              <a:t>According to </a:t>
            </a:r>
            <a:r>
              <a:rPr lang="en-US" sz="2400" b="1" dirty="0" smtClean="0">
                <a:solidFill>
                  <a:srgbClr val="C00000"/>
                </a:solidFill>
              </a:rPr>
              <a:t>Baker and </a:t>
            </a:r>
            <a:r>
              <a:rPr lang="en-US" sz="2400" b="1" dirty="0" err="1" smtClean="0">
                <a:solidFill>
                  <a:srgbClr val="C00000"/>
                </a:solidFill>
              </a:rPr>
              <a:t>Ellece</a:t>
            </a:r>
            <a:r>
              <a:rPr lang="en-US" sz="2400" b="1" dirty="0" smtClean="0">
                <a:solidFill>
                  <a:srgbClr val="C00000"/>
                </a:solidFill>
              </a:rPr>
              <a:t> (2011:32), </a:t>
            </a:r>
            <a:r>
              <a:rPr lang="en-US" sz="2400" b="1" dirty="0" smtClean="0"/>
              <a:t>there are plentiful conceptualizations of discourse analysis:</a:t>
            </a:r>
          </a:p>
          <a:p>
            <a:pPr algn="l" rtl="0">
              <a:buFont typeface="Wingdings" pitchFamily="2" charset="2"/>
              <a:buChar char="Ø"/>
            </a:pPr>
            <a:r>
              <a:rPr lang="en-US" sz="2400" b="1" dirty="0" smtClean="0">
                <a:solidFill>
                  <a:srgbClr val="C00000"/>
                </a:solidFill>
              </a:rPr>
              <a:t>Brown and Yule </a:t>
            </a:r>
            <a:r>
              <a:rPr lang="en-US" sz="2400" b="1" dirty="0" smtClean="0"/>
              <a:t>(1983) refer to it as ‘how humans use language to communicate’. </a:t>
            </a:r>
          </a:p>
          <a:p>
            <a:pPr algn="l" rtl="0">
              <a:buFont typeface="Wingdings" pitchFamily="2" charset="2"/>
              <a:buChar char="Ø"/>
            </a:pPr>
            <a:r>
              <a:rPr lang="en-US" sz="2400" b="1" dirty="0" smtClean="0">
                <a:solidFill>
                  <a:srgbClr val="C00000"/>
                </a:solidFill>
              </a:rPr>
              <a:t>Stubbs</a:t>
            </a:r>
            <a:r>
              <a:rPr lang="en-US" sz="2400" b="1" dirty="0" smtClean="0"/>
              <a:t> (1983) refers to it as ‘attempts to study the organization of language above the sentence or above the clause; and therefore to study large linguistic units such as conversational exchanges or written texts’. He later notes that it also refers to ‘the study of naturally occurring language’.</a:t>
            </a:r>
          </a:p>
          <a:p>
            <a:pPr algn="l" rtl="0">
              <a:buFont typeface="Wingdings" pitchFamily="2" charset="2"/>
              <a:buChar char="Ø"/>
            </a:pPr>
            <a:r>
              <a:rPr lang="en-US" sz="2400" b="1" dirty="0" smtClean="0">
                <a:solidFill>
                  <a:srgbClr val="C00000"/>
                </a:solidFill>
              </a:rPr>
              <a:t>Burr</a:t>
            </a:r>
            <a:r>
              <a:rPr lang="en-US" sz="2400" b="1" dirty="0" smtClean="0"/>
              <a:t> (1995) claims that the term is an ‘umbrella which covers a wide variety of actual research practices with quite different aims and theoretical backgrounds.</a:t>
            </a:r>
            <a:r>
              <a:rPr lang="en-US" sz="2400" dirty="0" smtClean="0"/>
              <a:t> </a:t>
            </a:r>
            <a:r>
              <a:rPr lang="en-US" sz="2400" b="1" dirty="0" smtClean="0"/>
              <a:t>All take language as their focus of interest’. </a:t>
            </a:r>
          </a:p>
          <a:p>
            <a:pPr algn="l" rtl="0">
              <a:buFont typeface="Wingdings" pitchFamily="2" charset="2"/>
              <a:buChar char="Ø"/>
            </a:pPr>
            <a:r>
              <a:rPr lang="en-US" sz="2400" b="1" dirty="0" smtClean="0">
                <a:solidFill>
                  <a:srgbClr val="C00000"/>
                </a:solidFill>
              </a:rPr>
              <a:t>Burr </a:t>
            </a:r>
            <a:r>
              <a:rPr lang="en-US" sz="2400" b="1" dirty="0" smtClean="0"/>
              <a:t>(1995) implies that </a:t>
            </a:r>
            <a:r>
              <a:rPr lang="en-US" sz="2000" b="1" dirty="0" smtClean="0"/>
              <a:t>CONVERSATION ANALYSIS </a:t>
            </a:r>
            <a:r>
              <a:rPr lang="en-US" sz="2400" b="1" dirty="0" smtClean="0"/>
              <a:t>and </a:t>
            </a:r>
            <a:r>
              <a:rPr lang="en-US" sz="2000" b="1" dirty="0" smtClean="0"/>
              <a:t>INTERACTIONAL SOCIOLINGUISTICS</a:t>
            </a:r>
            <a:r>
              <a:rPr lang="en-US" sz="2000" dirty="0"/>
              <a:t> </a:t>
            </a:r>
            <a:r>
              <a:rPr lang="en-US" sz="2400" b="1" dirty="0" smtClean="0"/>
              <a:t>involve  forms of discourse analysis</a:t>
            </a:r>
            <a:endParaRPr lang="en-US" sz="2400" b="1" dirty="0" smtClean="0">
              <a:cs typeface="+mj-cs"/>
            </a:endParaRPr>
          </a:p>
          <a:p>
            <a:pPr algn="l" rtl="0">
              <a:buFont typeface="Wingdings" pitchFamily="2" charset="2"/>
              <a:buChar char="Ø"/>
            </a:pPr>
            <a:endParaRPr lang="ar-IQ" sz="2400" b="1" dirty="0">
              <a:cs typeface="+mj-cs"/>
            </a:endParaRPr>
          </a:p>
        </p:txBody>
      </p:sp>
    </p:spTree>
    <p:extLst>
      <p:ext uri="{BB962C8B-B14F-4D97-AF65-F5344CB8AC3E}">
        <p14:creationId xmlns:p14="http://schemas.microsoft.com/office/powerpoint/2010/main" val="164720030"/>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5E9EFF">
                <a:lumMod val="83000"/>
              </a:srgbClr>
            </a:gs>
            <a:gs pos="34000">
              <a:srgbClr val="85C2FF">
                <a:lumMod val="49000"/>
                <a:lumOff val="51000"/>
              </a:srgbClr>
            </a:gs>
            <a:gs pos="64000">
              <a:srgbClr val="C4D6EB"/>
            </a:gs>
            <a:gs pos="100000">
              <a:srgbClr val="FFEBFA"/>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72008"/>
          </a:xfrm>
        </p:spPr>
        <p:txBody>
          <a:bodyPr>
            <a:normAutofit fontScale="90000"/>
          </a:bodyPr>
          <a:lstStyle/>
          <a:p>
            <a:pPr rtl="0"/>
            <a:endParaRPr lang="ar-IQ" dirty="0"/>
          </a:p>
        </p:txBody>
      </p:sp>
      <p:sp>
        <p:nvSpPr>
          <p:cNvPr id="3" name="Content Placeholder 2"/>
          <p:cNvSpPr>
            <a:spLocks noGrp="1"/>
          </p:cNvSpPr>
          <p:nvPr>
            <p:ph idx="1"/>
          </p:nvPr>
        </p:nvSpPr>
        <p:spPr>
          <a:xfrm>
            <a:off x="0" y="260648"/>
            <a:ext cx="9144000" cy="6597352"/>
          </a:xfrm>
        </p:spPr>
        <p:txBody>
          <a:bodyPr>
            <a:normAutofit/>
          </a:bodyPr>
          <a:lstStyle/>
          <a:p>
            <a:pPr algn="just" rtl="0">
              <a:buFont typeface="Wingdings" pitchFamily="2" charset="2"/>
              <a:buChar char="v"/>
            </a:pPr>
            <a:r>
              <a:rPr lang="en-US" sz="2400" b="1" dirty="0" smtClean="0"/>
              <a:t> So, the question is difficult to answer succinctly because the term ‘discourse analysis’ refers to a range of approaches in several disciplines and theoretical traditions</a:t>
            </a:r>
            <a:r>
              <a:rPr lang="en-US" sz="2400" dirty="0" smtClean="0"/>
              <a:t>. </a:t>
            </a:r>
          </a:p>
          <a:p>
            <a:pPr algn="l" rtl="0">
              <a:buFont typeface="Wingdings" pitchFamily="2" charset="2"/>
              <a:buChar char="v"/>
            </a:pPr>
            <a:r>
              <a:rPr lang="en-US" sz="2400" b="1" dirty="0"/>
              <a:t> </a:t>
            </a:r>
            <a:r>
              <a:rPr lang="en-US" sz="2400" b="1" dirty="0" smtClean="0"/>
              <a:t>One starting point is that discourse analysis usually refers to a research approach in which language material, such as talk or written texts, and sometimes other material altogether, is examined as </a:t>
            </a:r>
            <a:r>
              <a:rPr lang="en-US" sz="2400" b="1" dirty="0" smtClean="0">
                <a:solidFill>
                  <a:schemeClr val="accent6">
                    <a:lumMod val="75000"/>
                  </a:schemeClr>
                </a:solidFill>
              </a:rPr>
              <a:t>evidence of phenomena beyond the individual person. </a:t>
            </a:r>
            <a:r>
              <a:rPr lang="en-US" sz="2400" b="1" dirty="0" smtClean="0"/>
              <a:t>For example, imagine looking at some old letters, written several decades or centuries ago. Each letter will be interesting for what it conveys about the writer’s situation, opinions and feelings. However, it can also provide more general evidence of society at that earlier time. </a:t>
            </a:r>
          </a:p>
          <a:p>
            <a:pPr algn="l" rtl="0">
              <a:buFont typeface="Wingdings" pitchFamily="2" charset="2"/>
              <a:buChar char="v"/>
            </a:pPr>
            <a:r>
              <a:rPr lang="en-US" sz="2400" b="1" dirty="0" smtClean="0"/>
              <a:t>So, </a:t>
            </a:r>
            <a:r>
              <a:rPr lang="en-US" sz="2400" b="1" dirty="0"/>
              <a:t>each letter, however private its original purpose, is potentially of interest as evidence of </a:t>
            </a:r>
            <a:r>
              <a:rPr lang="en-US" sz="2400" b="1" dirty="0">
                <a:solidFill>
                  <a:schemeClr val="accent6">
                    <a:lumMod val="50000"/>
                  </a:schemeClr>
                </a:solidFill>
              </a:rPr>
              <a:t>social phenomena</a:t>
            </a:r>
            <a:r>
              <a:rPr lang="en-US" sz="2400" b="1" dirty="0"/>
              <a:t>, in a way that the writer could not have anticipated. This is the level of interpretation employed by a discourse analyst</a:t>
            </a:r>
            <a:r>
              <a:rPr lang="en-US" sz="2400" b="1" dirty="0" smtClean="0"/>
              <a:t>. </a:t>
            </a:r>
            <a:r>
              <a:rPr lang="en-US" sz="2400" b="1" dirty="0" smtClean="0">
                <a:solidFill>
                  <a:schemeClr val="bg1"/>
                </a:solidFill>
              </a:rPr>
              <a:t>(Taylor</a:t>
            </a:r>
            <a:r>
              <a:rPr lang="en-US" sz="2400" b="1" dirty="0">
                <a:solidFill>
                  <a:schemeClr val="bg1"/>
                </a:solidFill>
              </a:rPr>
              <a:t>, </a:t>
            </a:r>
            <a:r>
              <a:rPr lang="en-US" sz="2400" b="1" dirty="0" smtClean="0">
                <a:solidFill>
                  <a:schemeClr val="bg1"/>
                </a:solidFill>
              </a:rPr>
              <a:t>2013)</a:t>
            </a:r>
          </a:p>
          <a:p>
            <a:pPr algn="l" rtl="0">
              <a:buFont typeface="Wingdings" pitchFamily="2" charset="2"/>
              <a:buChar char="v"/>
            </a:pPr>
            <a:endParaRPr lang="en-US" sz="2400" b="1" dirty="0" smtClean="0"/>
          </a:p>
          <a:p>
            <a:pPr marL="0" indent="0" algn="l" rtl="0">
              <a:buNone/>
            </a:pPr>
            <a:endParaRPr lang="en-US" sz="2400" b="1" dirty="0" smtClean="0"/>
          </a:p>
          <a:p>
            <a:pPr marL="0" indent="0" algn="l" rtl="0">
              <a:buNone/>
            </a:pPr>
            <a:endParaRPr lang="ar-IQ" sz="2400" b="1" dirty="0"/>
          </a:p>
        </p:txBody>
      </p:sp>
    </p:spTree>
    <p:extLst>
      <p:ext uri="{BB962C8B-B14F-4D97-AF65-F5344CB8AC3E}">
        <p14:creationId xmlns:p14="http://schemas.microsoft.com/office/powerpoint/2010/main" val="1851755571"/>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75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6712"/>
          </a:xfrm>
        </p:spPr>
        <p:txBody>
          <a:bodyPr>
            <a:normAutofit/>
          </a:bodyPr>
          <a:lstStyle/>
          <a:p>
            <a:pPr rtl="0"/>
            <a:r>
              <a:rPr lang="en-US" sz="4000" dirty="0"/>
              <a:t>Different views of discourse analysis </a:t>
            </a:r>
            <a:endParaRPr lang="ar-IQ" sz="4000" dirty="0"/>
          </a:p>
        </p:txBody>
      </p:sp>
      <p:sp>
        <p:nvSpPr>
          <p:cNvPr id="3" name="Content Placeholder 2"/>
          <p:cNvSpPr>
            <a:spLocks noGrp="1"/>
          </p:cNvSpPr>
          <p:nvPr>
            <p:ph idx="1"/>
          </p:nvPr>
        </p:nvSpPr>
        <p:spPr>
          <a:xfrm>
            <a:off x="0" y="1052736"/>
            <a:ext cx="9144000" cy="5805264"/>
          </a:xfrm>
        </p:spPr>
        <p:txBody>
          <a:bodyPr>
            <a:normAutofit/>
          </a:bodyPr>
          <a:lstStyle/>
          <a:p>
            <a:pPr algn="l" rtl="0"/>
            <a:r>
              <a:rPr lang="en-US" sz="2400" b="1" dirty="0" smtClean="0">
                <a:solidFill>
                  <a:schemeClr val="bg2"/>
                </a:solidFill>
              </a:rPr>
              <a:t>(Paltridge,2012:6) </a:t>
            </a:r>
            <a:r>
              <a:rPr lang="en-US" sz="2400" b="1" dirty="0"/>
              <a:t>says that through its relatively short history the term discourse analysis has shifted from highlighting one aspect of language usage to another, as well as being used in different ways by different researchers. </a:t>
            </a:r>
            <a:endParaRPr lang="en-US" sz="2400" b="1" dirty="0" smtClean="0"/>
          </a:p>
          <a:p>
            <a:pPr algn="l" rtl="0"/>
            <a:r>
              <a:rPr lang="en-US" sz="2400" b="1" dirty="0">
                <a:solidFill>
                  <a:schemeClr val="accent2">
                    <a:lumMod val="75000"/>
                  </a:schemeClr>
                </a:solidFill>
              </a:rPr>
              <a:t>Cameron and </a:t>
            </a:r>
            <a:r>
              <a:rPr lang="en-US" sz="2400" b="1" dirty="0" err="1">
                <a:solidFill>
                  <a:schemeClr val="accent2">
                    <a:lumMod val="75000"/>
                  </a:schemeClr>
                </a:solidFill>
              </a:rPr>
              <a:t>Kulick</a:t>
            </a:r>
            <a:r>
              <a:rPr lang="en-US" sz="2400" b="1" dirty="0">
                <a:solidFill>
                  <a:schemeClr val="accent2">
                    <a:lumMod val="75000"/>
                  </a:schemeClr>
                </a:solidFill>
              </a:rPr>
              <a:t> ( </a:t>
            </a:r>
            <a:r>
              <a:rPr lang="en-US" sz="2400" b="1" dirty="0" smtClean="0">
                <a:solidFill>
                  <a:schemeClr val="accent2">
                    <a:lumMod val="75000"/>
                  </a:schemeClr>
                </a:solidFill>
              </a:rPr>
              <a:t>2003) </a:t>
            </a:r>
            <a:r>
              <a:rPr lang="en-US" sz="2400" b="1" dirty="0" smtClean="0"/>
              <a:t>say that the ‘textually </a:t>
            </a:r>
            <a:r>
              <a:rPr lang="en-US" sz="2400" b="1" dirty="0"/>
              <a:t>oriented discourse analysis’ </a:t>
            </a:r>
            <a:r>
              <a:rPr lang="en-US" sz="2400" b="1" dirty="0" smtClean="0"/>
              <a:t>and </a:t>
            </a:r>
            <a:r>
              <a:rPr lang="en-US" sz="2400" b="1" dirty="0"/>
              <a:t>approaches to discourse analysis that have more of a social theoretical </a:t>
            </a:r>
            <a:r>
              <a:rPr lang="en-US" sz="2400" b="1" dirty="0" smtClean="0"/>
              <a:t>orientation are compatible </a:t>
            </a:r>
            <a:r>
              <a:rPr lang="en-US" sz="2400" b="1" dirty="0"/>
              <a:t>with each </a:t>
            </a:r>
            <a:r>
              <a:rPr lang="en-US" sz="2400" b="1" dirty="0" smtClean="0"/>
              <a:t>other.</a:t>
            </a:r>
            <a:r>
              <a:rPr lang="en-US" sz="2400" dirty="0"/>
              <a:t> </a:t>
            </a:r>
            <a:r>
              <a:rPr lang="en-US" sz="2400" b="1" dirty="0" smtClean="0">
                <a:solidFill>
                  <a:schemeClr val="accent2">
                    <a:lumMod val="50000"/>
                  </a:schemeClr>
                </a:solidFill>
              </a:rPr>
              <a:t>They argue that </a:t>
            </a:r>
            <a:r>
              <a:rPr lang="en-US" sz="2400" b="1" dirty="0">
                <a:solidFill>
                  <a:schemeClr val="accent2">
                    <a:lumMod val="50000"/>
                  </a:schemeClr>
                </a:solidFill>
              </a:rPr>
              <a:t>the instances of language in use that are studied under a textually oriented view of discourse are still socially situated and need to be interpreted in terms of their social meanings and functions. </a:t>
            </a:r>
            <a:endParaRPr lang="en-US" sz="2400" b="1" dirty="0" smtClean="0">
              <a:solidFill>
                <a:schemeClr val="accent2">
                  <a:lumMod val="50000"/>
                </a:schemeClr>
              </a:solidFill>
            </a:endParaRPr>
          </a:p>
          <a:p>
            <a:pPr algn="l" rtl="0"/>
            <a:r>
              <a:rPr lang="en-US" sz="2400" b="1" dirty="0" smtClean="0"/>
              <a:t>For example,</a:t>
            </a:r>
            <a:endParaRPr lang="ar-IQ" sz="2400" b="1" dirty="0"/>
          </a:p>
        </p:txBody>
      </p:sp>
    </p:spTree>
    <p:extLst>
      <p:ext uri="{BB962C8B-B14F-4D97-AF65-F5344CB8AC3E}">
        <p14:creationId xmlns:p14="http://schemas.microsoft.com/office/powerpoint/2010/main" val="740894916"/>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lumMod val="77000"/>
              </a:schemeClr>
            </a:gs>
            <a:gs pos="49000">
              <a:schemeClr val="accent1">
                <a:tint val="44500"/>
                <a:satMod val="160000"/>
                <a:lumMod val="88000"/>
              </a:schemeClr>
            </a:gs>
            <a:gs pos="100000">
              <a:schemeClr val="accent1">
                <a:tint val="23500"/>
                <a:satMod val="160000"/>
              </a:schemeClr>
            </a:gs>
          </a:gsLst>
          <a:lin ang="5400000" scaled="1"/>
          <a:tileRect/>
        </a:gradFill>
        <a:effectLst/>
      </p:bgPr>
    </p:bg>
    <p:spTree>
      <p:nvGrpSpPr>
        <p:cNvPr id="1" name=""/>
        <p:cNvGrpSpPr/>
        <p:nvPr/>
      </p:nvGrpSpPr>
      <p:grpSpPr>
        <a:xfrm>
          <a:off x="0" y="0"/>
          <a:ext cx="0" cy="0"/>
          <a:chOff x="0" y="0"/>
          <a:chExt cx="0" cy="0"/>
        </a:xfrm>
      </p:grpSpPr>
      <p:sp>
        <p:nvSpPr>
          <p:cNvPr id="14" name="Title 13"/>
          <p:cNvSpPr>
            <a:spLocks noGrp="1"/>
          </p:cNvSpPr>
          <p:nvPr>
            <p:ph type="title"/>
          </p:nvPr>
        </p:nvSpPr>
        <p:spPr>
          <a:xfrm>
            <a:off x="457200" y="0"/>
            <a:ext cx="8229600" cy="45719"/>
          </a:xfrm>
        </p:spPr>
        <p:txBody>
          <a:bodyPr>
            <a:normAutofit fontScale="90000"/>
          </a:bodyPr>
          <a:lstStyle/>
          <a:p>
            <a:endParaRPr lang="ar-IQ" dirty="0"/>
          </a:p>
        </p:txBody>
      </p:sp>
      <p:sp>
        <p:nvSpPr>
          <p:cNvPr id="15" name="Content Placeholder 14"/>
          <p:cNvSpPr>
            <a:spLocks noGrp="1"/>
          </p:cNvSpPr>
          <p:nvPr>
            <p:ph idx="1"/>
          </p:nvPr>
        </p:nvSpPr>
        <p:spPr>
          <a:xfrm>
            <a:off x="0" y="260648"/>
            <a:ext cx="9144000" cy="6597352"/>
          </a:xfrm>
        </p:spPr>
        <p:txBody>
          <a:bodyPr>
            <a:normAutofit/>
          </a:bodyPr>
          <a:lstStyle/>
          <a:p>
            <a:pPr algn="l" rtl="0">
              <a:buFont typeface="Wingdings" pitchFamily="2" charset="2"/>
              <a:buChar char="ü"/>
            </a:pPr>
            <a:r>
              <a:rPr lang="en-US" sz="2400" b="1" dirty="0">
                <a:solidFill>
                  <a:schemeClr val="bg1"/>
                </a:solidFill>
              </a:rPr>
              <a:t>David Crystal’s</a:t>
            </a:r>
            <a:r>
              <a:rPr lang="en-US" sz="2400" b="1" dirty="0"/>
              <a:t> </a:t>
            </a:r>
            <a:r>
              <a:rPr lang="en-US" sz="2400" b="1" dirty="0">
                <a:solidFill>
                  <a:schemeClr val="bg1"/>
                </a:solidFill>
              </a:rPr>
              <a:t>( 2008 )</a:t>
            </a:r>
            <a:r>
              <a:rPr lang="en-US" sz="2400" b="1" dirty="0"/>
              <a:t> analysis of Barack Obama’s victory speech when he won the US presidential election is an example of </a:t>
            </a:r>
            <a:r>
              <a:rPr lang="en-US" sz="2400" b="1" dirty="0">
                <a:solidFill>
                  <a:schemeClr val="bg1"/>
                </a:solidFill>
              </a:rPr>
              <a:t>textually oriented discourse analysis. </a:t>
            </a:r>
            <a:endParaRPr lang="en-US" sz="2400" b="1" dirty="0" smtClean="0">
              <a:solidFill>
                <a:schemeClr val="bg1"/>
              </a:solidFill>
            </a:endParaRPr>
          </a:p>
          <a:p>
            <a:pPr marL="0" indent="0" algn="l" rtl="0">
              <a:buNone/>
            </a:pPr>
            <a:endParaRPr lang="en-US" sz="2400" b="1" dirty="0"/>
          </a:p>
          <a:p>
            <a:pPr marL="0" indent="0" algn="just" rtl="0">
              <a:buNone/>
            </a:pPr>
            <a:r>
              <a:rPr lang="en-US" sz="2400" i="1" dirty="0" smtClean="0">
                <a:latin typeface="Bookman Old Style" pitchFamily="18" charset="0"/>
              </a:rPr>
              <a:t>If </a:t>
            </a:r>
            <a:r>
              <a:rPr lang="en-US" sz="2400" i="1" dirty="0">
                <a:latin typeface="Bookman Old Style" pitchFamily="18" charset="0"/>
              </a:rPr>
              <a:t>there is anyone out there </a:t>
            </a:r>
            <a:r>
              <a:rPr lang="en-US" sz="2400" b="1" i="1" dirty="0">
                <a:latin typeface="Bookman Old Style" pitchFamily="18" charset="0"/>
              </a:rPr>
              <a:t>who</a:t>
            </a:r>
            <a:r>
              <a:rPr lang="en-US" sz="2400" i="1" dirty="0">
                <a:latin typeface="Bookman Old Style" pitchFamily="18" charset="0"/>
              </a:rPr>
              <a:t> still doubts that America is a place where all things are possible, </a:t>
            </a:r>
            <a:r>
              <a:rPr lang="en-US" sz="2400" b="1" i="1" dirty="0">
                <a:latin typeface="Bookman Old Style" pitchFamily="18" charset="0"/>
              </a:rPr>
              <a:t>who</a:t>
            </a:r>
            <a:r>
              <a:rPr lang="en-US" sz="2400" i="1" dirty="0">
                <a:latin typeface="Bookman Old Style" pitchFamily="18" charset="0"/>
              </a:rPr>
              <a:t> still wonders if the dream of our founders is alive in our time, </a:t>
            </a:r>
            <a:r>
              <a:rPr lang="en-US" sz="2400" b="1" i="1" dirty="0">
                <a:latin typeface="Bookman Old Style" pitchFamily="18" charset="0"/>
              </a:rPr>
              <a:t>who</a:t>
            </a:r>
            <a:r>
              <a:rPr lang="en-US" sz="2400" i="1" dirty="0">
                <a:latin typeface="Bookman Old Style" pitchFamily="18" charset="0"/>
              </a:rPr>
              <a:t> still questions the power of our democracy, tonight is your </a:t>
            </a:r>
            <a:r>
              <a:rPr lang="en-US" sz="2400" i="1" dirty="0" smtClean="0">
                <a:latin typeface="Bookman Old Style" pitchFamily="18" charset="0"/>
              </a:rPr>
              <a:t>answer. </a:t>
            </a:r>
            <a:r>
              <a:rPr lang="en-US" sz="1800" dirty="0"/>
              <a:t>(CNNPolitics.com 2008 ) </a:t>
            </a:r>
            <a:endParaRPr lang="en-US" sz="2400" i="1" dirty="0" smtClean="0">
              <a:latin typeface="Bookman Old Style" pitchFamily="18" charset="0"/>
            </a:endParaRPr>
          </a:p>
          <a:p>
            <a:pPr marL="0" indent="0" algn="just" rtl="0">
              <a:buNone/>
            </a:pPr>
            <a:endParaRPr lang="en-US" sz="2400" i="1" dirty="0">
              <a:latin typeface="Bookman Old Style" pitchFamily="18" charset="0"/>
            </a:endParaRPr>
          </a:p>
          <a:p>
            <a:pPr algn="l" rtl="0">
              <a:buFont typeface="Wingdings" pitchFamily="2" charset="2"/>
              <a:buChar char="ü"/>
            </a:pPr>
            <a:r>
              <a:rPr lang="en-US" sz="2400" b="1" dirty="0"/>
              <a:t> </a:t>
            </a:r>
            <a:r>
              <a:rPr lang="en-US" sz="2400" b="1" dirty="0" smtClean="0"/>
              <a:t>In his speech, Obama uses :</a:t>
            </a:r>
          </a:p>
          <a:p>
            <a:pPr marL="457200" indent="-457200" algn="l" rtl="0">
              <a:buFont typeface="+mj-lt"/>
              <a:buAutoNum type="arabicPeriod"/>
            </a:pPr>
            <a:r>
              <a:rPr lang="en-US" sz="2400" b="1" dirty="0" smtClean="0">
                <a:solidFill>
                  <a:srgbClr val="FF0000"/>
                </a:solidFill>
              </a:rPr>
              <a:t> Parallelism.</a:t>
            </a:r>
          </a:p>
          <a:p>
            <a:pPr marL="457200" indent="-457200" algn="l" rtl="0">
              <a:buFont typeface="+mj-lt"/>
              <a:buAutoNum type="arabicPeriod"/>
            </a:pPr>
            <a:r>
              <a:rPr lang="en-US" sz="2400" b="1" dirty="0">
                <a:solidFill>
                  <a:srgbClr val="FF0000"/>
                </a:solidFill>
              </a:rPr>
              <a:t>W</a:t>
            </a:r>
            <a:r>
              <a:rPr lang="en-US" sz="2400" b="1" dirty="0" smtClean="0">
                <a:solidFill>
                  <a:srgbClr val="FF0000"/>
                </a:solidFill>
              </a:rPr>
              <a:t>ho clauses.</a:t>
            </a:r>
          </a:p>
          <a:p>
            <a:pPr marL="457200" indent="-457200" algn="l" rtl="0">
              <a:buFont typeface="+mj-lt"/>
              <a:buAutoNum type="arabicPeriod"/>
            </a:pPr>
            <a:r>
              <a:rPr lang="en-US" sz="2400" b="1" dirty="0" smtClean="0">
                <a:solidFill>
                  <a:srgbClr val="FF0000"/>
                </a:solidFill>
              </a:rPr>
              <a:t>The </a:t>
            </a:r>
            <a:r>
              <a:rPr lang="en-US" sz="2400" b="1" dirty="0">
                <a:solidFill>
                  <a:srgbClr val="FF0000"/>
                </a:solidFill>
              </a:rPr>
              <a:t>rhetorical ‘rule of three</a:t>
            </a:r>
            <a:r>
              <a:rPr lang="en-US" sz="2400" b="1" dirty="0" smtClean="0">
                <a:solidFill>
                  <a:srgbClr val="FF0000"/>
                </a:solidFill>
              </a:rPr>
              <a:t>’. </a:t>
            </a:r>
          </a:p>
          <a:p>
            <a:pPr marL="0" indent="0" algn="l" rtl="0">
              <a:buNone/>
            </a:pPr>
            <a:endParaRPr lang="ar-IQ" sz="2400" b="1" dirty="0"/>
          </a:p>
        </p:txBody>
      </p:sp>
    </p:spTree>
    <p:extLst>
      <p:ext uri="{BB962C8B-B14F-4D97-AF65-F5344CB8AC3E}">
        <p14:creationId xmlns:p14="http://schemas.microsoft.com/office/powerpoint/2010/main" val="3134274650"/>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84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a:xfrm>
            <a:off x="457200" y="0"/>
            <a:ext cx="8229600" cy="116632"/>
          </a:xfrm>
        </p:spPr>
        <p:txBody>
          <a:bodyPr>
            <a:normAutofit fontScale="90000"/>
          </a:bodyPr>
          <a:lstStyle/>
          <a:p>
            <a:endParaRPr lang="ar-IQ" dirty="0"/>
          </a:p>
        </p:txBody>
      </p:sp>
      <p:sp>
        <p:nvSpPr>
          <p:cNvPr id="8" name="Content Placeholder 7"/>
          <p:cNvSpPr>
            <a:spLocks noGrp="1"/>
          </p:cNvSpPr>
          <p:nvPr>
            <p:ph idx="1"/>
          </p:nvPr>
        </p:nvSpPr>
        <p:spPr>
          <a:xfrm>
            <a:off x="0" y="332656"/>
            <a:ext cx="9144000" cy="6525344"/>
          </a:xfrm>
        </p:spPr>
        <p:txBody>
          <a:bodyPr>
            <a:normAutofit/>
          </a:bodyPr>
          <a:lstStyle/>
          <a:p>
            <a:pPr algn="l" rtl="0">
              <a:buFont typeface="Wingdings" pitchFamily="2" charset="2"/>
              <a:buChar char="Ø"/>
            </a:pPr>
            <a:r>
              <a:rPr lang="en-US" sz="2400" b="1" dirty="0">
                <a:solidFill>
                  <a:schemeClr val="bg1"/>
                </a:solidFill>
              </a:rPr>
              <a:t>Higgins’ (2008) </a:t>
            </a:r>
            <a:r>
              <a:rPr lang="en-US" sz="2400" b="1" dirty="0"/>
              <a:t>analysis of Obama’s speech is an example of </a:t>
            </a:r>
            <a:r>
              <a:rPr lang="en-US" sz="2400" b="1" dirty="0">
                <a:solidFill>
                  <a:schemeClr val="bg1"/>
                </a:solidFill>
              </a:rPr>
              <a:t>more socially oriented discourse </a:t>
            </a:r>
            <a:r>
              <a:rPr lang="en-US" sz="2400" b="1" dirty="0" smtClean="0">
                <a:solidFill>
                  <a:schemeClr val="bg1"/>
                </a:solidFill>
              </a:rPr>
              <a:t>analysis</a:t>
            </a:r>
            <a:r>
              <a:rPr lang="en-US" sz="2400" b="1" dirty="0" smtClean="0"/>
              <a:t>, especially when Obama </a:t>
            </a:r>
            <a:r>
              <a:rPr lang="en-US" sz="2400" b="1" dirty="0"/>
              <a:t>uses lists of pairs in his speech to rhetorical effect, as in:</a:t>
            </a:r>
            <a:r>
              <a:rPr lang="en-US" sz="2400" b="1" dirty="0" smtClean="0"/>
              <a:t> </a:t>
            </a:r>
          </a:p>
          <a:p>
            <a:pPr algn="l" rtl="0">
              <a:buFont typeface="Wingdings" pitchFamily="2" charset="2"/>
              <a:buChar char="Ø"/>
            </a:pPr>
            <a:endParaRPr lang="en-US" sz="2400" b="1" dirty="0"/>
          </a:p>
          <a:p>
            <a:pPr marL="0" indent="0" algn="just" rtl="0">
              <a:buNone/>
            </a:pPr>
            <a:r>
              <a:rPr lang="en-US" sz="2400" i="1" dirty="0">
                <a:latin typeface="Bookman Old Style" pitchFamily="18" charset="0"/>
                <a:cs typeface="Andalus" pitchFamily="18" charset="-78"/>
              </a:rPr>
              <a:t>It’s the answer spoken by young and old, rich and poor, Democrat and Republican, black, white, Hispanic, Asian, Native American, gay, straight, disabled and not disabled</a:t>
            </a:r>
            <a:r>
              <a:rPr lang="en-US" sz="2800" i="1" dirty="0" smtClean="0">
                <a:latin typeface="Bookman Old Style" pitchFamily="18" charset="0"/>
                <a:cs typeface="Andalus" pitchFamily="18" charset="-78"/>
              </a:rPr>
              <a:t>.</a:t>
            </a:r>
            <a:r>
              <a:rPr lang="en-US" sz="1800" dirty="0" smtClean="0">
                <a:latin typeface="Bookman Old Style" pitchFamily="18" charset="0"/>
                <a:cs typeface="Andalus" pitchFamily="18" charset="-78"/>
              </a:rPr>
              <a:t>(ibid)</a:t>
            </a:r>
            <a:endParaRPr lang="en-US" sz="2800" i="1" dirty="0" smtClean="0">
              <a:latin typeface="Bookman Old Style" pitchFamily="18" charset="0"/>
              <a:cs typeface="Andalus" pitchFamily="18" charset="-78"/>
            </a:endParaRPr>
          </a:p>
          <a:p>
            <a:pPr algn="l" rtl="0">
              <a:buFont typeface="Wingdings" pitchFamily="2" charset="2"/>
              <a:buChar char="Ø"/>
            </a:pPr>
            <a:r>
              <a:rPr lang="en-US" sz="2400" b="1" dirty="0" smtClean="0">
                <a:solidFill>
                  <a:schemeClr val="tx2"/>
                </a:solidFill>
              </a:rPr>
              <a:t>Higgins</a:t>
            </a:r>
            <a:r>
              <a:rPr lang="en-US" sz="2400" b="1" dirty="0" smtClean="0"/>
              <a:t> </a:t>
            </a:r>
            <a:r>
              <a:rPr lang="en-US" sz="2400" b="1" dirty="0"/>
              <a:t>says that Obama’s speech back to the oratory of the ancient Greeks and Romans </a:t>
            </a:r>
            <a:r>
              <a:rPr lang="en-US" sz="2400" b="1" dirty="0" smtClean="0"/>
              <a:t>due to rhetorical techniques. </a:t>
            </a:r>
          </a:p>
          <a:p>
            <a:pPr marL="0" indent="0" algn="l" rtl="0">
              <a:buNone/>
            </a:pPr>
            <a:endParaRPr lang="en-US" sz="2400" b="1" dirty="0">
              <a:latin typeface="Bookman Old Style" pitchFamily="18" charset="0"/>
              <a:cs typeface="Andalus" pitchFamily="18" charset="-78"/>
            </a:endParaRPr>
          </a:p>
          <a:p>
            <a:pPr algn="l" rtl="0">
              <a:buFont typeface="Wingdings" pitchFamily="2" charset="2"/>
              <a:buChar char="Ø"/>
            </a:pPr>
            <a:r>
              <a:rPr lang="en-US" sz="2400" b="1" dirty="0"/>
              <a:t>We can see, then, that discourse analysis is a view of language at the level of text. Discourse analysis is also a view of language in use; that is, how people achieve certain communicative goals through the use of </a:t>
            </a:r>
            <a:r>
              <a:rPr lang="en-US" sz="2400" b="1" dirty="0" smtClean="0"/>
              <a:t>language</a:t>
            </a:r>
            <a:r>
              <a:rPr lang="en-US" sz="2400" b="1" dirty="0"/>
              <a:t>.</a:t>
            </a:r>
            <a:endParaRPr lang="ar-IQ" sz="2400" b="1" dirty="0">
              <a:latin typeface="Bookman Old Style" pitchFamily="18" charset="0"/>
              <a:cs typeface="Andalus" pitchFamily="18" charset="-78"/>
            </a:endParaRPr>
          </a:p>
        </p:txBody>
      </p:sp>
    </p:spTree>
    <p:extLst>
      <p:ext uri="{BB962C8B-B14F-4D97-AF65-F5344CB8AC3E}">
        <p14:creationId xmlns:p14="http://schemas.microsoft.com/office/powerpoint/2010/main" val="1716985168"/>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lumMod val="77000"/>
              </a:schemeClr>
            </a:gs>
            <a:gs pos="50000">
              <a:schemeClr val="accent1">
                <a:tint val="44500"/>
                <a:satMod val="160000"/>
              </a:schemeClr>
            </a:gs>
            <a:gs pos="100000">
              <a:schemeClr val="accent1">
                <a:tint val="23500"/>
                <a:satMod val="16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24744"/>
          </a:xfrm>
        </p:spPr>
        <p:txBody>
          <a:bodyPr>
            <a:noAutofit/>
          </a:bodyPr>
          <a:lstStyle/>
          <a:p>
            <a:pPr rtl="0"/>
            <a:r>
              <a:rPr lang="en-US" sz="3600" dirty="0"/>
              <a:t>Discourse as the social construction of reality </a:t>
            </a:r>
            <a:endParaRPr lang="ar-IQ" sz="3600" dirty="0"/>
          </a:p>
        </p:txBody>
      </p:sp>
      <p:sp>
        <p:nvSpPr>
          <p:cNvPr id="3" name="Content Placeholder 2"/>
          <p:cNvSpPr>
            <a:spLocks noGrp="1"/>
          </p:cNvSpPr>
          <p:nvPr>
            <p:ph idx="1"/>
          </p:nvPr>
        </p:nvSpPr>
        <p:spPr>
          <a:xfrm>
            <a:off x="0" y="1268760"/>
            <a:ext cx="9144000" cy="5589240"/>
          </a:xfrm>
        </p:spPr>
        <p:txBody>
          <a:bodyPr>
            <a:normAutofit/>
          </a:bodyPr>
          <a:lstStyle/>
          <a:p>
            <a:pPr marL="0" indent="0" algn="l" rtl="0">
              <a:buNone/>
            </a:pPr>
            <a:r>
              <a:rPr lang="en-US" sz="2400" b="1" dirty="0" smtClean="0"/>
              <a:t>According to </a:t>
            </a:r>
            <a:r>
              <a:rPr lang="en-US" sz="2400" b="1" dirty="0" err="1" smtClean="0">
                <a:solidFill>
                  <a:srgbClr val="002060"/>
                </a:solidFill>
              </a:rPr>
              <a:t>Paltridge</a:t>
            </a:r>
            <a:r>
              <a:rPr lang="en-US" sz="2400" b="1" dirty="0" smtClean="0">
                <a:solidFill>
                  <a:srgbClr val="002060"/>
                </a:solidFill>
              </a:rPr>
              <a:t> (2012:7), </a:t>
            </a:r>
            <a:r>
              <a:rPr lang="en-US" sz="2400" b="1" dirty="0" smtClean="0"/>
              <a:t>the </a:t>
            </a:r>
            <a:r>
              <a:rPr lang="en-US" sz="2400" b="1" dirty="0"/>
              <a:t>view of discourse as the social construction of reality see texts as communicative units which are embedded in social and cultural practices. The texts we write and speak both shape and are shaped by these </a:t>
            </a:r>
            <a:r>
              <a:rPr lang="en-US" sz="2400" b="1" dirty="0" smtClean="0"/>
              <a:t>practices. </a:t>
            </a:r>
          </a:p>
          <a:p>
            <a:pPr marL="0" indent="0" algn="l" rtl="0">
              <a:buNone/>
            </a:pPr>
            <a:r>
              <a:rPr lang="en-US" sz="2400" b="1" dirty="0" smtClean="0"/>
              <a:t>So, </a:t>
            </a:r>
          </a:p>
          <a:p>
            <a:pPr marL="0" indent="0" algn="l" rtl="0">
              <a:buNone/>
            </a:pPr>
            <a:endParaRPr lang="en-US" sz="2400" b="1" dirty="0"/>
          </a:p>
          <a:p>
            <a:pPr marL="0" indent="0" algn="l" rtl="0">
              <a:buNone/>
            </a:pPr>
            <a:endParaRPr lang="ar-IQ" sz="2400" b="1"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06352" y="3429000"/>
            <a:ext cx="7920880"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33607048"/>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78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6632"/>
          </a:xfrm>
        </p:spPr>
        <p:txBody>
          <a:bodyPr>
            <a:normAutofit fontScale="90000"/>
          </a:bodyPr>
          <a:lstStyle/>
          <a:p>
            <a:endParaRPr lang="ar-IQ" dirty="0"/>
          </a:p>
        </p:txBody>
      </p:sp>
      <p:sp>
        <p:nvSpPr>
          <p:cNvPr id="3" name="Content Placeholder 2"/>
          <p:cNvSpPr>
            <a:spLocks noGrp="1"/>
          </p:cNvSpPr>
          <p:nvPr>
            <p:ph idx="1"/>
          </p:nvPr>
        </p:nvSpPr>
        <p:spPr>
          <a:xfrm>
            <a:off x="251520" y="692696"/>
            <a:ext cx="8496944" cy="6165304"/>
          </a:xfrm>
        </p:spPr>
        <p:txBody>
          <a:bodyPr>
            <a:normAutofit/>
          </a:bodyPr>
          <a:lstStyle/>
          <a:p>
            <a:pPr algn="l" rtl="0">
              <a:buFont typeface="Wingdings" pitchFamily="2" charset="2"/>
              <a:buChar char="v"/>
            </a:pPr>
            <a:r>
              <a:rPr lang="en-US" sz="2400" b="1" dirty="0" smtClean="0">
                <a:solidFill>
                  <a:schemeClr val="bg2"/>
                </a:solidFill>
              </a:rPr>
              <a:t>Smart’s</a:t>
            </a:r>
            <a:r>
              <a:rPr lang="en-US" sz="2400" b="1" dirty="0" smtClean="0"/>
              <a:t> discussion </a:t>
            </a:r>
            <a:r>
              <a:rPr lang="en-US" sz="2400" b="1" dirty="0"/>
              <a:t>of </a:t>
            </a:r>
            <a:r>
              <a:rPr lang="en-US" sz="2400" b="1" dirty="0">
                <a:solidFill>
                  <a:schemeClr val="bg1"/>
                </a:solidFill>
              </a:rPr>
              <a:t>climate change</a:t>
            </a:r>
            <a:r>
              <a:rPr lang="en-US" sz="2400" b="1" dirty="0"/>
              <a:t> provides an example of the use of a term, climate change , and accompanying arguments to create different realities for </a:t>
            </a:r>
            <a:r>
              <a:rPr lang="en-US" sz="2400" b="1" dirty="0" smtClean="0"/>
              <a:t>different </a:t>
            </a:r>
            <a:r>
              <a:rPr lang="en-US" sz="2400" b="1" dirty="0"/>
              <a:t>people</a:t>
            </a:r>
            <a:r>
              <a:rPr lang="en-US" sz="2400" b="1" dirty="0" smtClean="0"/>
              <a:t>.</a:t>
            </a:r>
          </a:p>
          <a:p>
            <a:pPr algn="l" rtl="0">
              <a:buFont typeface="Wingdings" pitchFamily="2" charset="2"/>
              <a:buChar char="v"/>
            </a:pPr>
            <a:r>
              <a:rPr lang="en-US" sz="2400" b="1" dirty="0"/>
              <a:t>He demonstrates how both advocates and </a:t>
            </a:r>
            <a:r>
              <a:rPr lang="en-US" sz="2400" b="1" dirty="0" err="1"/>
              <a:t>sceptics</a:t>
            </a:r>
            <a:r>
              <a:rPr lang="en-US" sz="2400" b="1" dirty="0"/>
              <a:t> of climate change draw on their own particular take on the work of the same person, </a:t>
            </a:r>
            <a:r>
              <a:rPr lang="en-US" sz="2400" b="1" dirty="0" err="1"/>
              <a:t>Dr</a:t>
            </a:r>
            <a:r>
              <a:rPr lang="en-US" sz="2400" b="1" dirty="0"/>
              <a:t> James Hansen, an outspoken climate change researcher to argue both for (the advocates) and against (the </a:t>
            </a:r>
            <a:r>
              <a:rPr lang="en-US" sz="2400" b="1" dirty="0" err="1"/>
              <a:t>sceptics</a:t>
            </a:r>
            <a:r>
              <a:rPr lang="en-US" sz="2400" b="1" dirty="0"/>
              <a:t>) climate change</a:t>
            </a:r>
            <a:r>
              <a:rPr lang="en-US" sz="2400" b="1" dirty="0" smtClean="0"/>
              <a:t>. </a:t>
            </a:r>
          </a:p>
        </p:txBody>
      </p:sp>
    </p:spTree>
    <p:extLst>
      <p:ext uri="{BB962C8B-B14F-4D97-AF65-F5344CB8AC3E}">
        <p14:creationId xmlns:p14="http://schemas.microsoft.com/office/powerpoint/2010/main" val="3991992328"/>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lumMod val="67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457200" y="60960"/>
            <a:ext cx="8229600" cy="703744"/>
          </a:xfrm>
        </p:spPr>
        <p:txBody>
          <a:bodyPr>
            <a:normAutofit fontScale="90000"/>
          </a:bodyPr>
          <a:lstStyle/>
          <a:p>
            <a:pPr rtl="0"/>
            <a:r>
              <a:rPr lang="en-US" dirty="0" smtClean="0"/>
              <a:t>Climate change</a:t>
            </a:r>
            <a:endParaRPr lang="ar-IQ" dirty="0"/>
          </a:p>
        </p:txBody>
      </p:sp>
      <p:sp>
        <p:nvSpPr>
          <p:cNvPr id="5" name="Content Placeholder 4"/>
          <p:cNvSpPr>
            <a:spLocks noGrp="1"/>
          </p:cNvSpPr>
          <p:nvPr>
            <p:ph sz="half" idx="1"/>
          </p:nvPr>
        </p:nvSpPr>
        <p:spPr>
          <a:xfrm>
            <a:off x="457200" y="1124744"/>
            <a:ext cx="4038600" cy="5616624"/>
          </a:xfrm>
        </p:spPr>
        <p:txBody>
          <a:bodyPr>
            <a:normAutofit/>
          </a:bodyPr>
          <a:lstStyle/>
          <a:p>
            <a:pPr marL="0" indent="0" algn="l" rtl="0">
              <a:buNone/>
            </a:pPr>
            <a:r>
              <a:rPr lang="en-US" b="1" dirty="0">
                <a:solidFill>
                  <a:schemeClr val="bg1"/>
                </a:solidFill>
              </a:rPr>
              <a:t>Smart</a:t>
            </a:r>
            <a:r>
              <a:rPr lang="en-US" b="1" dirty="0"/>
              <a:t> shows how </a:t>
            </a:r>
            <a:r>
              <a:rPr lang="en-US" b="1" dirty="0">
                <a:solidFill>
                  <a:schemeClr val="accent6">
                    <a:lumMod val="50000"/>
                  </a:schemeClr>
                </a:solidFill>
              </a:rPr>
              <a:t>advocates</a:t>
            </a:r>
            <a:r>
              <a:rPr lang="en-US" b="1" dirty="0"/>
              <a:t> draw on Hansen’s credentials as a leading climatologist with NASA and the standing of the journal in which he has published, Science , to support his argument for the irreversibility of climate change. </a:t>
            </a:r>
          </a:p>
          <a:p>
            <a:pPr marL="0" indent="0" algn="l" rtl="0">
              <a:buNone/>
            </a:pPr>
            <a:endParaRPr lang="ar-IQ" dirty="0"/>
          </a:p>
        </p:txBody>
      </p:sp>
      <p:sp>
        <p:nvSpPr>
          <p:cNvPr id="6" name="Content Placeholder 5"/>
          <p:cNvSpPr>
            <a:spLocks noGrp="1"/>
          </p:cNvSpPr>
          <p:nvPr>
            <p:ph sz="half" idx="2"/>
          </p:nvPr>
        </p:nvSpPr>
        <p:spPr>
          <a:xfrm>
            <a:off x="4648200" y="1124744"/>
            <a:ext cx="4038600" cy="5616624"/>
          </a:xfrm>
        </p:spPr>
        <p:txBody>
          <a:bodyPr/>
          <a:lstStyle/>
          <a:p>
            <a:pPr marL="0" indent="0" algn="l" rtl="0">
              <a:buNone/>
            </a:pPr>
            <a:r>
              <a:rPr lang="en-US" b="1" dirty="0"/>
              <a:t>The </a:t>
            </a:r>
            <a:r>
              <a:rPr lang="en-US" b="1" dirty="0" err="1">
                <a:solidFill>
                  <a:schemeClr val="accent6">
                    <a:lumMod val="50000"/>
                  </a:schemeClr>
                </a:solidFill>
              </a:rPr>
              <a:t>sceptics</a:t>
            </a:r>
            <a:r>
              <a:rPr lang="en-US" b="1" dirty="0"/>
              <a:t>, however, make connections between Hansen’s arguments, fiction and horror movies to argue against his point of </a:t>
            </a:r>
            <a:r>
              <a:rPr lang="en-US" b="1" dirty="0" smtClean="0"/>
              <a:t>view.</a:t>
            </a:r>
          </a:p>
          <a:p>
            <a:pPr marL="0" indent="0" algn="l" rtl="0">
              <a:buNone/>
            </a:pPr>
            <a:r>
              <a:rPr lang="en-US" dirty="0">
                <a:solidFill>
                  <a:schemeClr val="accent6">
                    <a:lumMod val="50000"/>
                  </a:schemeClr>
                </a:solidFill>
              </a:rPr>
              <a:t>So, we have two opposing discourses on the same person’s work to make cases both for and against the same phenomenon.</a:t>
            </a:r>
            <a:endParaRPr lang="ar-IQ" dirty="0"/>
          </a:p>
        </p:txBody>
      </p:sp>
    </p:spTree>
    <p:extLst>
      <p:ext uri="{BB962C8B-B14F-4D97-AF65-F5344CB8AC3E}">
        <p14:creationId xmlns:p14="http://schemas.microsoft.com/office/powerpoint/2010/main" val="943501663"/>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1977</TotalTime>
  <Words>1050</Words>
  <Application>Microsoft Office PowerPoint</Application>
  <PresentationFormat>On-screen Show (4:3)</PresentationFormat>
  <Paragraphs>59</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Broader and Narrower scope of discourse analysis</vt:lpstr>
      <vt:lpstr>What is discourse analysis?</vt:lpstr>
      <vt:lpstr>PowerPoint Presentation</vt:lpstr>
      <vt:lpstr>Different views of discourse analysis </vt:lpstr>
      <vt:lpstr>PowerPoint Presentation</vt:lpstr>
      <vt:lpstr>PowerPoint Presentation</vt:lpstr>
      <vt:lpstr>Discourse as the social construction of reality </vt:lpstr>
      <vt:lpstr>PowerPoint Presentation</vt:lpstr>
      <vt:lpstr>Climate change</vt:lpstr>
      <vt:lpstr>Discourse and socially situated identities</vt:lpstr>
      <vt:lpstr>References </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Broader and Narrower scope of discourse analysis</dc:title>
  <dc:creator>DR.Ahmed Saker 2o1O</dc:creator>
  <cp:lastModifiedBy>DR.Ahmed Saker 2o1O</cp:lastModifiedBy>
  <cp:revision>52</cp:revision>
  <dcterms:created xsi:type="dcterms:W3CDTF">2019-02-13T16:10:59Z</dcterms:created>
  <dcterms:modified xsi:type="dcterms:W3CDTF">2019-02-26T19:14:22Z</dcterms:modified>
</cp:coreProperties>
</file>