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57" r:id="rId4"/>
    <p:sldId id="274" r:id="rId5"/>
    <p:sldId id="307" r:id="rId6"/>
    <p:sldId id="263" r:id="rId7"/>
    <p:sldId id="308" r:id="rId8"/>
    <p:sldId id="262" r:id="rId9"/>
    <p:sldId id="309" r:id="rId10"/>
    <p:sldId id="264" r:id="rId11"/>
    <p:sldId id="310" r:id="rId12"/>
    <p:sldId id="265" r:id="rId13"/>
    <p:sldId id="311" r:id="rId14"/>
    <p:sldId id="266" r:id="rId15"/>
    <p:sldId id="269" r:id="rId16"/>
    <p:sldId id="312" r:id="rId17"/>
    <p:sldId id="272" r:id="rId18"/>
    <p:sldId id="313" r:id="rId19"/>
    <p:sldId id="279" r:id="rId20"/>
    <p:sldId id="314" r:id="rId21"/>
    <p:sldId id="281" r:id="rId22"/>
    <p:sldId id="282" r:id="rId23"/>
    <p:sldId id="283" r:id="rId24"/>
    <p:sldId id="287" r:id="rId25"/>
    <p:sldId id="286" r:id="rId26"/>
    <p:sldId id="315" r:id="rId27"/>
    <p:sldId id="289" r:id="rId28"/>
    <p:sldId id="316" r:id="rId29"/>
    <p:sldId id="291" r:id="rId30"/>
    <p:sldId id="293" r:id="rId31"/>
    <p:sldId id="317" r:id="rId32"/>
    <p:sldId id="294" r:id="rId33"/>
    <p:sldId id="318" r:id="rId34"/>
    <p:sldId id="299" r:id="rId35"/>
    <p:sldId id="301" r:id="rId36"/>
    <p:sldId id="302" r:id="rId37"/>
    <p:sldId id="305" r:id="rId38"/>
    <p:sldId id="319" r:id="rId39"/>
    <p:sldId id="304" r:id="rId40"/>
    <p:sldId id="320"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ona" initials="N" lastIdx="1" clrIdx="0">
    <p:extLst>
      <p:ext uri="{19B8F6BF-5375-455C-9EA6-DF929625EA0E}">
        <p15:presenceInfo xmlns:p15="http://schemas.microsoft.com/office/powerpoint/2012/main" userId="No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C28B-342F-4A6D-9FB2-2A301A499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C6CD4-8E8F-4ADA-9E24-572887D0C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C4063D-24FF-49D8-9534-F8EB976C7AB3}"/>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5" name="Footer Placeholder 4">
            <a:extLst>
              <a:ext uri="{FF2B5EF4-FFF2-40B4-BE49-F238E27FC236}">
                <a16:creationId xmlns:a16="http://schemas.microsoft.com/office/drawing/2014/main" id="{AE74735B-EAC7-49AF-BB24-A793D9A89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105E8-3780-4304-BF3A-6C2A7F16AE31}"/>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75932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9B1E-E013-4A57-8BE0-8408D24B00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614773-DC97-496B-AA03-000C9F9539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1FADF-EBFB-4D3E-8973-104BC8CE88F4}"/>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5" name="Footer Placeholder 4">
            <a:extLst>
              <a:ext uri="{FF2B5EF4-FFF2-40B4-BE49-F238E27FC236}">
                <a16:creationId xmlns:a16="http://schemas.microsoft.com/office/drawing/2014/main" id="{77EB62E3-7348-4616-AD3B-0F3E56F78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522C3-09F2-47EC-B2B6-D4ECF72E3018}"/>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272797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B660A-D93D-402C-8B83-0D386358B4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3F68E3-790F-42FB-A598-6411345DF5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8FBBD-F5DE-485A-91D2-D0C43D34DAA4}"/>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5" name="Footer Placeholder 4">
            <a:extLst>
              <a:ext uri="{FF2B5EF4-FFF2-40B4-BE49-F238E27FC236}">
                <a16:creationId xmlns:a16="http://schemas.microsoft.com/office/drawing/2014/main" id="{7D6D1517-AD46-4067-AC42-87EAD04DB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83A87-066B-43E6-8EDB-4E9375B00033}"/>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135120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A840-E015-44EC-995C-40D2FA5DC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A5249-6102-4CD9-BFBE-55D3A99557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466F8-A1EF-4F9C-A7FC-7DC433FB0B67}"/>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5" name="Footer Placeholder 4">
            <a:extLst>
              <a:ext uri="{FF2B5EF4-FFF2-40B4-BE49-F238E27FC236}">
                <a16:creationId xmlns:a16="http://schemas.microsoft.com/office/drawing/2014/main" id="{2FA1303C-65AA-4C8B-9393-CD90CD4CC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BD17A-A9D5-45E5-9106-523E33D873BF}"/>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51994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4E87-5A5C-4403-A72A-2D6474066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313AA2-06AA-4150-8D89-517AD2F72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1B7615-E27F-4F9C-9742-27E3D62AF7BD}"/>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5" name="Footer Placeholder 4">
            <a:extLst>
              <a:ext uri="{FF2B5EF4-FFF2-40B4-BE49-F238E27FC236}">
                <a16:creationId xmlns:a16="http://schemas.microsoft.com/office/drawing/2014/main" id="{DEB5322A-B39A-4D8F-92BF-7A842A6A2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1DCBF-5162-425B-9994-11D278BDEAB6}"/>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355923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E0DD-A70B-4499-982E-00F9E1698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98669-160F-4E86-AAA9-3A51495A0E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DEB8A-B4A4-4E02-B36A-56E09B41DB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9F706C-BDCD-4CDE-AC17-1F94DA803AD0}"/>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6" name="Footer Placeholder 5">
            <a:extLst>
              <a:ext uri="{FF2B5EF4-FFF2-40B4-BE49-F238E27FC236}">
                <a16:creationId xmlns:a16="http://schemas.microsoft.com/office/drawing/2014/main" id="{B943781F-7024-405E-A101-4774A5BAA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482A1-B120-4FE2-B5FE-752C4031A1FD}"/>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350329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1DC1-AB7C-4A6C-91DF-D28F335FD1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C4545-7E4F-4C8C-A5C4-9177A7C5B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0A5686-E26A-49F5-B032-464714EDF8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1A19EE-AE4C-42BD-872C-12F901DDC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9544BB-798A-4864-A1A2-29D9DB3462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DD8968-8B4B-4F4A-8908-B4D4B93925D5}"/>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8" name="Footer Placeholder 7">
            <a:extLst>
              <a:ext uri="{FF2B5EF4-FFF2-40B4-BE49-F238E27FC236}">
                <a16:creationId xmlns:a16="http://schemas.microsoft.com/office/drawing/2014/main" id="{37433DF8-D953-4867-93B3-64BE520EB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EC16FE-B908-4B58-ABAD-878EB5E5FC23}"/>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387343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42C8-7EB5-40AB-9F9D-5814F7379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671BAE-608D-4D8F-9BBB-DAD2C4745883}"/>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4" name="Footer Placeholder 3">
            <a:extLst>
              <a:ext uri="{FF2B5EF4-FFF2-40B4-BE49-F238E27FC236}">
                <a16:creationId xmlns:a16="http://schemas.microsoft.com/office/drawing/2014/main" id="{4AF1CD1E-6FD8-4428-9296-426E7D89C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10BF6-A82E-4084-BB86-D0D32209BABD}"/>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2058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8422A-A5C0-404B-A074-CEB15E40F668}"/>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3" name="Footer Placeholder 2">
            <a:extLst>
              <a:ext uri="{FF2B5EF4-FFF2-40B4-BE49-F238E27FC236}">
                <a16:creationId xmlns:a16="http://schemas.microsoft.com/office/drawing/2014/main" id="{18785EA0-FABB-410B-AE34-F9725DCFA5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868E30-1A8E-4BF9-B978-6118A204825B}"/>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301511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401A-A8F9-4E58-B9F5-03990CC79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C191A-0BC0-4EDE-A363-E92E19A07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E8EA2-21B8-4CAB-95FB-012916959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B757E7-9DDB-4C11-ADFF-EE9473DE66A0}"/>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6" name="Footer Placeholder 5">
            <a:extLst>
              <a:ext uri="{FF2B5EF4-FFF2-40B4-BE49-F238E27FC236}">
                <a16:creationId xmlns:a16="http://schemas.microsoft.com/office/drawing/2014/main" id="{B51D3F80-4DAF-49D5-AB9D-C6A86F130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E2894-071C-4E22-9A0B-8C04E4007C8F}"/>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373729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9E08-968F-4A0A-B189-ACE11F844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0C5BB-0618-44F4-8A0F-817D44B86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F3DAA-BC7E-450D-B1D2-9835F4D6D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7822B8-459D-41CE-A2B4-4EDD23D641A4}"/>
              </a:ext>
            </a:extLst>
          </p:cNvPr>
          <p:cNvSpPr>
            <a:spLocks noGrp="1"/>
          </p:cNvSpPr>
          <p:nvPr>
            <p:ph type="dt" sz="half" idx="10"/>
          </p:nvPr>
        </p:nvSpPr>
        <p:spPr/>
        <p:txBody>
          <a:bodyPr/>
          <a:lstStyle/>
          <a:p>
            <a:fld id="{BE2BD849-5818-40AC-BD08-9BFBA7694EFF}" type="datetimeFigureOut">
              <a:rPr lang="en-US" smtClean="0"/>
              <a:t>3/4/2019</a:t>
            </a:fld>
            <a:endParaRPr lang="en-US"/>
          </a:p>
        </p:txBody>
      </p:sp>
      <p:sp>
        <p:nvSpPr>
          <p:cNvPr id="6" name="Footer Placeholder 5">
            <a:extLst>
              <a:ext uri="{FF2B5EF4-FFF2-40B4-BE49-F238E27FC236}">
                <a16:creationId xmlns:a16="http://schemas.microsoft.com/office/drawing/2014/main" id="{03B2FB10-25DF-481E-8EFB-56C5D3F90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90213-EADA-4B73-AC70-917C10493F2B}"/>
              </a:ext>
            </a:extLst>
          </p:cNvPr>
          <p:cNvSpPr>
            <a:spLocks noGrp="1"/>
          </p:cNvSpPr>
          <p:nvPr>
            <p:ph type="sldNum" sz="quarter" idx="12"/>
          </p:nvPr>
        </p:nvSpPr>
        <p:spPr/>
        <p:txBody>
          <a:bodyPr/>
          <a:lstStyle/>
          <a:p>
            <a:fld id="{E880B545-F32B-4D46-B3BF-EEA26C61EAF4}" type="slidenum">
              <a:rPr lang="en-US" smtClean="0"/>
              <a:t>‹#›</a:t>
            </a:fld>
            <a:endParaRPr lang="en-US"/>
          </a:p>
        </p:txBody>
      </p:sp>
    </p:spTree>
    <p:extLst>
      <p:ext uri="{BB962C8B-B14F-4D97-AF65-F5344CB8AC3E}">
        <p14:creationId xmlns:p14="http://schemas.microsoft.com/office/powerpoint/2010/main" val="394325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A3838-22B0-46BA-A05B-5AED88DAD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F229FA-09FA-4BC3-9EC2-65F9123E5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60BB0-24F7-4C3C-BD4A-45A143CDE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BD849-5818-40AC-BD08-9BFBA7694EFF}" type="datetimeFigureOut">
              <a:rPr lang="en-US" smtClean="0"/>
              <a:t>3/4/2019</a:t>
            </a:fld>
            <a:endParaRPr lang="en-US"/>
          </a:p>
        </p:txBody>
      </p:sp>
      <p:sp>
        <p:nvSpPr>
          <p:cNvPr id="5" name="Footer Placeholder 4">
            <a:extLst>
              <a:ext uri="{FF2B5EF4-FFF2-40B4-BE49-F238E27FC236}">
                <a16:creationId xmlns:a16="http://schemas.microsoft.com/office/drawing/2014/main" id="{76B7ED80-6307-46E4-8B6B-17F859826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C955F4-543E-4976-B7A1-C8EF3A8C9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0B545-F32B-4D46-B3BF-EEA26C61EAF4}" type="slidenum">
              <a:rPr lang="en-US" smtClean="0"/>
              <a:t>‹#›</a:t>
            </a:fld>
            <a:endParaRPr lang="en-US"/>
          </a:p>
        </p:txBody>
      </p:sp>
    </p:spTree>
    <p:extLst>
      <p:ext uri="{BB962C8B-B14F-4D97-AF65-F5344CB8AC3E}">
        <p14:creationId xmlns:p14="http://schemas.microsoft.com/office/powerpoint/2010/main" val="148884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C4D4-4D22-418D-AEDA-EABB9361B4E1}"/>
              </a:ext>
            </a:extLst>
          </p:cNvPr>
          <p:cNvSpPr>
            <a:spLocks noGrp="1"/>
          </p:cNvSpPr>
          <p:nvPr>
            <p:ph type="ctrTitle"/>
          </p:nvPr>
        </p:nvSpPr>
        <p:spPr>
          <a:xfrm>
            <a:off x="0" y="0"/>
            <a:ext cx="12192000" cy="2200275"/>
          </a:xfrm>
        </p:spPr>
        <p:txBody>
          <a:bodyPr>
            <a:noAutofit/>
          </a:bodyPr>
          <a:lstStyle/>
          <a:p>
            <a:r>
              <a:rPr lang="en-US" sz="8000" b="1" dirty="0"/>
              <a:t>The Surprising Wealth and Success of Japan</a:t>
            </a:r>
          </a:p>
        </p:txBody>
      </p:sp>
      <p:pic>
        <p:nvPicPr>
          <p:cNvPr id="4" name="Picture 3">
            <a:extLst>
              <a:ext uri="{FF2B5EF4-FFF2-40B4-BE49-F238E27FC236}">
                <a16:creationId xmlns:a16="http://schemas.microsoft.com/office/drawing/2014/main" id="{98D54D08-468F-42D5-BEC5-4AC0344B88CD}"/>
              </a:ext>
            </a:extLst>
          </p:cNvPr>
          <p:cNvPicPr>
            <a:picLocks noChangeAspect="1"/>
          </p:cNvPicPr>
          <p:nvPr/>
        </p:nvPicPr>
        <p:blipFill>
          <a:blip r:embed="rId3"/>
          <a:stretch>
            <a:fillRect/>
          </a:stretch>
        </p:blipFill>
        <p:spPr>
          <a:xfrm>
            <a:off x="0" y="2200275"/>
            <a:ext cx="12192000" cy="4657725"/>
          </a:xfrm>
          <a:prstGeom prst="rect">
            <a:avLst/>
          </a:prstGeom>
        </p:spPr>
      </p:pic>
      <p:sp>
        <p:nvSpPr>
          <p:cNvPr id="3" name="Subtitle 2">
            <a:extLst>
              <a:ext uri="{FF2B5EF4-FFF2-40B4-BE49-F238E27FC236}">
                <a16:creationId xmlns:a16="http://schemas.microsoft.com/office/drawing/2014/main" id="{1CF1041C-B8D7-44FA-9F7C-160A143B330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2711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979D-FA3B-450B-AECE-5EF0A424275E}"/>
              </a:ext>
            </a:extLst>
          </p:cNvPr>
          <p:cNvSpPr>
            <a:spLocks noGrp="1"/>
          </p:cNvSpPr>
          <p:nvPr>
            <p:ph type="ctrTitle"/>
          </p:nvPr>
        </p:nvSpPr>
        <p:spPr>
          <a:xfrm>
            <a:off x="0" y="0"/>
            <a:ext cx="12192000" cy="3255962"/>
          </a:xfrm>
        </p:spPr>
        <p:txBody>
          <a:bodyPr>
            <a:noAutofit/>
          </a:bodyPr>
          <a:lstStyle/>
          <a:p>
            <a:r>
              <a:rPr lang="en-US" sz="8000" b="1" dirty="0"/>
              <a:t>endless flows of prosperous Japanese students and other tourists; </a:t>
            </a:r>
          </a:p>
        </p:txBody>
      </p:sp>
      <p:pic>
        <p:nvPicPr>
          <p:cNvPr id="4" name="Picture 3">
            <a:extLst>
              <a:ext uri="{FF2B5EF4-FFF2-40B4-BE49-F238E27FC236}">
                <a16:creationId xmlns:a16="http://schemas.microsoft.com/office/drawing/2014/main" id="{0DFF98B3-3D6D-4C83-B761-64620F316349}"/>
              </a:ext>
            </a:extLst>
          </p:cNvPr>
          <p:cNvPicPr>
            <a:picLocks noChangeAspect="1"/>
          </p:cNvPicPr>
          <p:nvPr/>
        </p:nvPicPr>
        <p:blipFill>
          <a:blip r:embed="rId3"/>
          <a:stretch>
            <a:fillRect/>
          </a:stretch>
        </p:blipFill>
        <p:spPr>
          <a:xfrm>
            <a:off x="0" y="3057524"/>
            <a:ext cx="12191999" cy="3800476"/>
          </a:xfrm>
          <a:prstGeom prst="rect">
            <a:avLst/>
          </a:prstGeom>
        </p:spPr>
      </p:pic>
      <p:sp>
        <p:nvSpPr>
          <p:cNvPr id="3" name="Subtitle 2">
            <a:extLst>
              <a:ext uri="{FF2B5EF4-FFF2-40B4-BE49-F238E27FC236}">
                <a16:creationId xmlns:a16="http://schemas.microsoft.com/office/drawing/2014/main" id="{37B7DA1F-318F-4D68-9B65-36A268C95E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627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0FB2-06A9-416E-BBDA-A15041C46493}"/>
              </a:ext>
            </a:extLst>
          </p:cNvPr>
          <p:cNvSpPr>
            <a:spLocks noGrp="1"/>
          </p:cNvSpPr>
          <p:nvPr>
            <p:ph type="ctrTitle"/>
          </p:nvPr>
        </p:nvSpPr>
        <p:spPr>
          <a:xfrm>
            <a:off x="0" y="0"/>
            <a:ext cx="12192000" cy="6772275"/>
          </a:xfrm>
        </p:spPr>
        <p:txBody>
          <a:bodyPr>
            <a:normAutofit/>
          </a:bodyPr>
          <a:lstStyle/>
          <a:p>
            <a:r>
              <a:rPr lang="ar-IQ" sz="9600" b="1" dirty="0"/>
              <a:t>سيلفت انتباهك  الاعداد الغفيرة من الطلاب اليابانيين ميسوري الحال وسياح اخرون اثرياء</a:t>
            </a:r>
            <a:endParaRPr lang="en-US" sz="9600" b="1" dirty="0"/>
          </a:p>
        </p:txBody>
      </p:sp>
      <p:sp>
        <p:nvSpPr>
          <p:cNvPr id="3" name="Subtitle 2">
            <a:extLst>
              <a:ext uri="{FF2B5EF4-FFF2-40B4-BE49-F238E27FC236}">
                <a16:creationId xmlns:a16="http://schemas.microsoft.com/office/drawing/2014/main" id="{7F49F82B-375D-42D2-A03F-B94648D044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422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3214-54E8-4473-B8E1-9375F5C9A166}"/>
              </a:ext>
            </a:extLst>
          </p:cNvPr>
          <p:cNvSpPr>
            <a:spLocks noGrp="1"/>
          </p:cNvSpPr>
          <p:nvPr>
            <p:ph type="ctrTitle"/>
          </p:nvPr>
        </p:nvSpPr>
        <p:spPr>
          <a:xfrm>
            <a:off x="1" y="0"/>
            <a:ext cx="5971822" cy="6858000"/>
          </a:xfrm>
        </p:spPr>
        <p:txBody>
          <a:bodyPr>
            <a:noAutofit/>
          </a:bodyPr>
          <a:lstStyle/>
          <a:p>
            <a:r>
              <a:rPr lang="en-US" sz="8000" b="1" dirty="0"/>
              <a:t>ultra modern buildings everywhere; restaurants full of diners.</a:t>
            </a:r>
          </a:p>
        </p:txBody>
      </p:sp>
      <p:sp>
        <p:nvSpPr>
          <p:cNvPr id="3" name="Subtitle 2">
            <a:extLst>
              <a:ext uri="{FF2B5EF4-FFF2-40B4-BE49-F238E27FC236}">
                <a16:creationId xmlns:a16="http://schemas.microsoft.com/office/drawing/2014/main" id="{E24D43FA-CD46-4312-9377-684171D2914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6EA20AA-485E-43B6-8BD8-220C62D381A0}"/>
              </a:ext>
            </a:extLst>
          </p:cNvPr>
          <p:cNvPicPr>
            <a:picLocks noChangeAspect="1"/>
          </p:cNvPicPr>
          <p:nvPr/>
        </p:nvPicPr>
        <p:blipFill>
          <a:blip r:embed="rId3"/>
          <a:stretch>
            <a:fillRect/>
          </a:stretch>
        </p:blipFill>
        <p:spPr>
          <a:xfrm>
            <a:off x="5689600" y="-1"/>
            <a:ext cx="6502399" cy="6857999"/>
          </a:xfrm>
          <a:prstGeom prst="rect">
            <a:avLst/>
          </a:prstGeom>
        </p:spPr>
      </p:pic>
    </p:spTree>
    <p:extLst>
      <p:ext uri="{BB962C8B-B14F-4D97-AF65-F5344CB8AC3E}">
        <p14:creationId xmlns:p14="http://schemas.microsoft.com/office/powerpoint/2010/main" val="360809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3253-5946-4380-B0E0-D45FDDBC45AE}"/>
              </a:ext>
            </a:extLst>
          </p:cNvPr>
          <p:cNvSpPr>
            <a:spLocks noGrp="1"/>
          </p:cNvSpPr>
          <p:nvPr>
            <p:ph type="ctrTitle"/>
          </p:nvPr>
        </p:nvSpPr>
        <p:spPr>
          <a:xfrm>
            <a:off x="0" y="0"/>
            <a:ext cx="12192000" cy="6858000"/>
          </a:xfrm>
        </p:spPr>
        <p:txBody>
          <a:bodyPr>
            <a:normAutofit/>
          </a:bodyPr>
          <a:lstStyle/>
          <a:p>
            <a:r>
              <a:rPr lang="ar-IQ" sz="9600" b="1" dirty="0"/>
              <a:t>وسترى المباني العصرية جدا في كل مكان، والمطاعم مليئة بالرواد</a:t>
            </a:r>
            <a:endParaRPr lang="en-US" sz="9600" b="1" dirty="0"/>
          </a:p>
        </p:txBody>
      </p:sp>
      <p:sp>
        <p:nvSpPr>
          <p:cNvPr id="3" name="Subtitle 2">
            <a:extLst>
              <a:ext uri="{FF2B5EF4-FFF2-40B4-BE49-F238E27FC236}">
                <a16:creationId xmlns:a16="http://schemas.microsoft.com/office/drawing/2014/main" id="{DAA2385A-A4F3-48DC-B107-C2F02C50327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667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EAA9-C203-40B2-9B72-6EBDA224F0C0}"/>
              </a:ext>
            </a:extLst>
          </p:cNvPr>
          <p:cNvSpPr>
            <a:spLocks noGrp="1"/>
          </p:cNvSpPr>
          <p:nvPr>
            <p:ph type="ctrTitle"/>
          </p:nvPr>
        </p:nvSpPr>
        <p:spPr>
          <a:xfrm>
            <a:off x="0" y="0"/>
            <a:ext cx="12192000" cy="2472267"/>
          </a:xfrm>
        </p:spPr>
        <p:txBody>
          <a:bodyPr>
            <a:noAutofit/>
          </a:bodyPr>
          <a:lstStyle/>
          <a:p>
            <a:r>
              <a:rPr lang="en-US" b="1" dirty="0"/>
              <a:t>In back streets of Tokyo and Kyoto, there is not a sign of poverty, dirt, or disease.</a:t>
            </a:r>
          </a:p>
        </p:txBody>
      </p:sp>
      <p:pic>
        <p:nvPicPr>
          <p:cNvPr id="4" name="Picture 3">
            <a:extLst>
              <a:ext uri="{FF2B5EF4-FFF2-40B4-BE49-F238E27FC236}">
                <a16:creationId xmlns:a16="http://schemas.microsoft.com/office/drawing/2014/main" id="{E8CE9014-F76A-4F4B-89A3-9E257C1F4F5E}"/>
              </a:ext>
            </a:extLst>
          </p:cNvPr>
          <p:cNvPicPr>
            <a:picLocks noChangeAspect="1"/>
          </p:cNvPicPr>
          <p:nvPr/>
        </p:nvPicPr>
        <p:blipFill>
          <a:blip r:embed="rId3"/>
          <a:stretch>
            <a:fillRect/>
          </a:stretch>
        </p:blipFill>
        <p:spPr>
          <a:xfrm>
            <a:off x="0" y="2314223"/>
            <a:ext cx="12192000" cy="4543778"/>
          </a:xfrm>
          <a:prstGeom prst="rect">
            <a:avLst/>
          </a:prstGeom>
        </p:spPr>
      </p:pic>
      <p:sp>
        <p:nvSpPr>
          <p:cNvPr id="3" name="Subtitle 2">
            <a:extLst>
              <a:ext uri="{FF2B5EF4-FFF2-40B4-BE49-F238E27FC236}">
                <a16:creationId xmlns:a16="http://schemas.microsoft.com/office/drawing/2014/main" id="{D674D4CB-5387-468B-A999-9A74EC232C4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249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84A2-A39F-4A47-AD84-9765B18E29C1}"/>
              </a:ext>
            </a:extLst>
          </p:cNvPr>
          <p:cNvSpPr>
            <a:spLocks noGrp="1"/>
          </p:cNvSpPr>
          <p:nvPr>
            <p:ph type="ctrTitle"/>
          </p:nvPr>
        </p:nvSpPr>
        <p:spPr>
          <a:xfrm>
            <a:off x="5900738" y="0"/>
            <a:ext cx="6291261" cy="6857999"/>
          </a:xfrm>
        </p:spPr>
        <p:txBody>
          <a:bodyPr>
            <a:normAutofit fontScale="90000"/>
          </a:bodyPr>
          <a:lstStyle/>
          <a:p>
            <a:r>
              <a:rPr lang="en-US" b="1" dirty="0">
                <a:solidFill>
                  <a:srgbClr val="FF0000"/>
                </a:solidFill>
              </a:rPr>
              <a:t>Kyoto, once the capital of Japan, is a city on the island of Honshu. It's famous for its numerous classical Buddhist temples, as well as gardens, imperial palaces</a:t>
            </a:r>
          </a:p>
        </p:txBody>
      </p:sp>
      <p:sp>
        <p:nvSpPr>
          <p:cNvPr id="3" name="Subtitle 2">
            <a:extLst>
              <a:ext uri="{FF2B5EF4-FFF2-40B4-BE49-F238E27FC236}">
                <a16:creationId xmlns:a16="http://schemas.microsoft.com/office/drawing/2014/main" id="{C66B22E5-E3EE-4A2E-B920-F92D23966768}"/>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CC689957-AEC9-47FF-82E4-619D83F0E333}"/>
              </a:ext>
            </a:extLst>
          </p:cNvPr>
          <p:cNvPicPr>
            <a:picLocks noChangeAspect="1"/>
          </p:cNvPicPr>
          <p:nvPr/>
        </p:nvPicPr>
        <p:blipFill>
          <a:blip r:embed="rId3"/>
          <a:stretch>
            <a:fillRect/>
          </a:stretch>
        </p:blipFill>
        <p:spPr>
          <a:xfrm>
            <a:off x="1" y="0"/>
            <a:ext cx="6291262" cy="6857999"/>
          </a:xfrm>
          <a:prstGeom prst="rect">
            <a:avLst/>
          </a:prstGeom>
        </p:spPr>
      </p:pic>
    </p:spTree>
    <p:extLst>
      <p:ext uri="{BB962C8B-B14F-4D97-AF65-F5344CB8AC3E}">
        <p14:creationId xmlns:p14="http://schemas.microsoft.com/office/powerpoint/2010/main" val="232918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AC6E-63EF-48BA-B034-3D2134B94813}"/>
              </a:ext>
            </a:extLst>
          </p:cNvPr>
          <p:cNvSpPr>
            <a:spLocks noGrp="1"/>
          </p:cNvSpPr>
          <p:nvPr>
            <p:ph type="ctrTitle"/>
          </p:nvPr>
        </p:nvSpPr>
        <p:spPr>
          <a:xfrm>
            <a:off x="0" y="0"/>
            <a:ext cx="12192000" cy="6857999"/>
          </a:xfrm>
        </p:spPr>
        <p:txBody>
          <a:bodyPr>
            <a:normAutofit/>
          </a:bodyPr>
          <a:lstStyle/>
          <a:p>
            <a:r>
              <a:rPr lang="ar-IQ" sz="9600" b="1" dirty="0"/>
              <a:t>ولن تجد في شوارع طوكيو وكيوتو الفرعية اشارة الى وجود فقر أو قذارة أو مرض.</a:t>
            </a:r>
            <a:br>
              <a:rPr lang="ar-IQ" sz="9600" b="1" dirty="0"/>
            </a:br>
            <a:br>
              <a:rPr lang="ar-IQ" sz="9600" b="1" dirty="0"/>
            </a:br>
            <a:endParaRPr lang="en-US" sz="9600" b="1" dirty="0"/>
          </a:p>
        </p:txBody>
      </p:sp>
      <p:sp>
        <p:nvSpPr>
          <p:cNvPr id="3" name="Subtitle 2">
            <a:extLst>
              <a:ext uri="{FF2B5EF4-FFF2-40B4-BE49-F238E27FC236}">
                <a16:creationId xmlns:a16="http://schemas.microsoft.com/office/drawing/2014/main" id="{71D3B6EC-9E1E-4016-AEB5-8060B97B07C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5759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8955-568A-45BC-8667-4FB8A4B053D6}"/>
              </a:ext>
            </a:extLst>
          </p:cNvPr>
          <p:cNvSpPr>
            <a:spLocks noGrp="1"/>
          </p:cNvSpPr>
          <p:nvPr>
            <p:ph type="ctrTitle"/>
          </p:nvPr>
        </p:nvSpPr>
        <p:spPr>
          <a:xfrm>
            <a:off x="0" y="0"/>
            <a:ext cx="12192000" cy="6857999"/>
          </a:xfrm>
        </p:spPr>
        <p:txBody>
          <a:bodyPr>
            <a:normAutofit/>
          </a:bodyPr>
          <a:lstStyle/>
          <a:p>
            <a:r>
              <a:rPr lang="en-US" sz="8800" b="1" dirty="0"/>
              <a:t>Japan has a per capita income comparable with the United States, but its 20-year growth rate has been anemic. </a:t>
            </a:r>
          </a:p>
        </p:txBody>
      </p:sp>
      <p:sp>
        <p:nvSpPr>
          <p:cNvPr id="3" name="Subtitle 2">
            <a:extLst>
              <a:ext uri="{FF2B5EF4-FFF2-40B4-BE49-F238E27FC236}">
                <a16:creationId xmlns:a16="http://schemas.microsoft.com/office/drawing/2014/main" id="{693A23DD-EF30-4E59-9B48-EA527E61AC3B}"/>
              </a:ext>
            </a:extLst>
          </p:cNvPr>
          <p:cNvSpPr>
            <a:spLocks noGrp="1"/>
          </p:cNvSpPr>
          <p:nvPr>
            <p:ph type="subTitle" idx="1"/>
          </p:nvPr>
        </p:nvSpPr>
        <p:spPr>
          <a:xfrm>
            <a:off x="2738437" y="1887538"/>
            <a:ext cx="9144000" cy="1655762"/>
          </a:xfrm>
        </p:spPr>
        <p:txBody>
          <a:bodyPr/>
          <a:lstStyle/>
          <a:p>
            <a:endParaRPr lang="en-US" dirty="0"/>
          </a:p>
        </p:txBody>
      </p:sp>
    </p:spTree>
    <p:extLst>
      <p:ext uri="{BB962C8B-B14F-4D97-AF65-F5344CB8AC3E}">
        <p14:creationId xmlns:p14="http://schemas.microsoft.com/office/powerpoint/2010/main" val="61796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94BE-ABF0-4450-B523-83FB607B0923}"/>
              </a:ext>
            </a:extLst>
          </p:cNvPr>
          <p:cNvSpPr>
            <a:spLocks noGrp="1"/>
          </p:cNvSpPr>
          <p:nvPr>
            <p:ph type="ctrTitle"/>
          </p:nvPr>
        </p:nvSpPr>
        <p:spPr>
          <a:xfrm>
            <a:off x="0" y="0"/>
            <a:ext cx="12192000" cy="6858000"/>
          </a:xfrm>
        </p:spPr>
        <p:txBody>
          <a:bodyPr>
            <a:noAutofit/>
          </a:bodyPr>
          <a:lstStyle/>
          <a:p>
            <a:r>
              <a:rPr lang="ar-IQ" sz="8800" b="1" dirty="0"/>
              <a:t>يذكر ان معدل دخل الفرد الواحد في اليابان يماثل معدل دخل الفرد الواحد في الولايات المتحدة ، ولكن معدل نموها على مدار عشرين  عاما كان هزيلا / ضعيفا</a:t>
            </a:r>
            <a:endParaRPr lang="en-US" sz="8800" b="1" dirty="0"/>
          </a:p>
        </p:txBody>
      </p:sp>
      <p:sp>
        <p:nvSpPr>
          <p:cNvPr id="3" name="Subtitle 2">
            <a:extLst>
              <a:ext uri="{FF2B5EF4-FFF2-40B4-BE49-F238E27FC236}">
                <a16:creationId xmlns:a16="http://schemas.microsoft.com/office/drawing/2014/main" id="{2ACBD9D0-4AE0-4027-80AB-74121B92212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978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750A-202F-4ED1-AEA1-2D0AFF6EB29C}"/>
              </a:ext>
            </a:extLst>
          </p:cNvPr>
          <p:cNvSpPr>
            <a:spLocks noGrp="1"/>
          </p:cNvSpPr>
          <p:nvPr>
            <p:ph type="ctrTitle"/>
          </p:nvPr>
        </p:nvSpPr>
        <p:spPr>
          <a:xfrm>
            <a:off x="0" y="0"/>
            <a:ext cx="12192000" cy="6857999"/>
          </a:xfrm>
        </p:spPr>
        <p:txBody>
          <a:bodyPr>
            <a:normAutofit/>
          </a:bodyPr>
          <a:lstStyle/>
          <a:p>
            <a:r>
              <a:rPr lang="en-US" sz="8800" b="1" dirty="0"/>
              <a:t>Its birth rate is well below the average for developed nations, but its savings rate remains among the highest in the world. </a:t>
            </a:r>
          </a:p>
        </p:txBody>
      </p:sp>
      <p:sp>
        <p:nvSpPr>
          <p:cNvPr id="3" name="Subtitle 2">
            <a:extLst>
              <a:ext uri="{FF2B5EF4-FFF2-40B4-BE49-F238E27FC236}">
                <a16:creationId xmlns:a16="http://schemas.microsoft.com/office/drawing/2014/main" id="{1B185604-52DA-4575-95F8-75FA2E8956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099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F26A-2388-4D7B-878B-3EFC946F3DB8}"/>
              </a:ext>
            </a:extLst>
          </p:cNvPr>
          <p:cNvSpPr>
            <a:spLocks noGrp="1"/>
          </p:cNvSpPr>
          <p:nvPr>
            <p:ph type="ctrTitle"/>
          </p:nvPr>
        </p:nvSpPr>
        <p:spPr>
          <a:xfrm>
            <a:off x="0" y="0"/>
            <a:ext cx="12192000" cy="6857999"/>
          </a:xfrm>
        </p:spPr>
        <p:txBody>
          <a:bodyPr>
            <a:normAutofit/>
          </a:bodyPr>
          <a:lstStyle/>
          <a:p>
            <a:r>
              <a:rPr lang="ar-IQ" sz="8000" b="1" dirty="0"/>
              <a:t>ثراء اليابان ونجاحها  يثيران الدهشة</a:t>
            </a:r>
            <a:endParaRPr lang="en-US" sz="8000" b="1" dirty="0"/>
          </a:p>
        </p:txBody>
      </p:sp>
      <p:sp>
        <p:nvSpPr>
          <p:cNvPr id="3" name="Subtitle 2">
            <a:extLst>
              <a:ext uri="{FF2B5EF4-FFF2-40B4-BE49-F238E27FC236}">
                <a16:creationId xmlns:a16="http://schemas.microsoft.com/office/drawing/2014/main" id="{A0E0531A-EC7E-4881-826E-180F0F248405}"/>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7291BAEF-32E9-4CDF-B7AE-533256ADA26F}"/>
              </a:ext>
            </a:extLst>
          </p:cNvPr>
          <p:cNvPicPr>
            <a:picLocks noChangeAspect="1"/>
          </p:cNvPicPr>
          <p:nvPr/>
        </p:nvPicPr>
        <p:blipFill>
          <a:blip r:embed="rId3"/>
          <a:stretch>
            <a:fillRect/>
          </a:stretch>
        </p:blipFill>
        <p:spPr>
          <a:xfrm>
            <a:off x="5914663" y="0"/>
            <a:ext cx="6277337" cy="5532699"/>
          </a:xfrm>
          <a:prstGeom prst="rect">
            <a:avLst/>
          </a:prstGeom>
        </p:spPr>
      </p:pic>
      <p:pic>
        <p:nvPicPr>
          <p:cNvPr id="5" name="Picture 4">
            <a:extLst>
              <a:ext uri="{FF2B5EF4-FFF2-40B4-BE49-F238E27FC236}">
                <a16:creationId xmlns:a16="http://schemas.microsoft.com/office/drawing/2014/main" id="{2245DF84-4386-4E4D-9656-0822DFAE18C6}"/>
              </a:ext>
            </a:extLst>
          </p:cNvPr>
          <p:cNvPicPr>
            <a:picLocks noChangeAspect="1"/>
          </p:cNvPicPr>
          <p:nvPr/>
        </p:nvPicPr>
        <p:blipFill>
          <a:blip r:embed="rId4"/>
          <a:stretch>
            <a:fillRect/>
          </a:stretch>
        </p:blipFill>
        <p:spPr>
          <a:xfrm>
            <a:off x="1" y="0"/>
            <a:ext cx="5914662" cy="5613722"/>
          </a:xfrm>
          <a:prstGeom prst="rect">
            <a:avLst/>
          </a:prstGeom>
        </p:spPr>
      </p:pic>
    </p:spTree>
    <p:extLst>
      <p:ext uri="{BB962C8B-B14F-4D97-AF65-F5344CB8AC3E}">
        <p14:creationId xmlns:p14="http://schemas.microsoft.com/office/powerpoint/2010/main" val="286592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EEBD-3003-45D4-8CB5-98DF9EA7D56F}"/>
              </a:ext>
            </a:extLst>
          </p:cNvPr>
          <p:cNvSpPr>
            <a:spLocks noGrp="1"/>
          </p:cNvSpPr>
          <p:nvPr>
            <p:ph type="ctrTitle"/>
          </p:nvPr>
        </p:nvSpPr>
        <p:spPr>
          <a:xfrm>
            <a:off x="0" y="0"/>
            <a:ext cx="12192000" cy="6858000"/>
          </a:xfrm>
        </p:spPr>
        <p:txBody>
          <a:bodyPr>
            <a:normAutofit/>
          </a:bodyPr>
          <a:lstStyle/>
          <a:p>
            <a:r>
              <a:rPr lang="ar-IQ" sz="8800" b="1" dirty="0"/>
              <a:t>وينخفض معدل الولادات فيها انخفاضا كبيرا عن متوسط معدل الولادات في الدول المتقدمة ، ولكن معدل الادخار فيها لا يزال من بين أعلى المعدلات في العالم</a:t>
            </a:r>
            <a:endParaRPr lang="en-US" sz="8800" b="1" dirty="0"/>
          </a:p>
        </p:txBody>
      </p:sp>
      <p:sp>
        <p:nvSpPr>
          <p:cNvPr id="3" name="Subtitle 2">
            <a:extLst>
              <a:ext uri="{FF2B5EF4-FFF2-40B4-BE49-F238E27FC236}">
                <a16:creationId xmlns:a16="http://schemas.microsoft.com/office/drawing/2014/main" id="{6E6A8C33-4A0D-4041-A7BC-FBD5CA3BA28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6827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1FF0-BA1B-487A-A495-4CFA59134412}"/>
              </a:ext>
            </a:extLst>
          </p:cNvPr>
          <p:cNvSpPr>
            <a:spLocks noGrp="1"/>
          </p:cNvSpPr>
          <p:nvPr>
            <p:ph type="ctrTitle"/>
          </p:nvPr>
        </p:nvSpPr>
        <p:spPr>
          <a:xfrm>
            <a:off x="0" y="0"/>
            <a:ext cx="12192000" cy="6857999"/>
          </a:xfrm>
        </p:spPr>
        <p:txBody>
          <a:bodyPr>
            <a:noAutofit/>
          </a:bodyPr>
          <a:lstStyle/>
          <a:p>
            <a:r>
              <a:rPr lang="en-US" sz="7200" b="1" dirty="0"/>
              <a:t>Consumption as a percentage of GDP is well below the United States. Its stock market remains stagnant and well below its historical highs. Its interest rate levels are as low as a negative rate in some cases.</a:t>
            </a:r>
          </a:p>
        </p:txBody>
      </p:sp>
      <p:sp>
        <p:nvSpPr>
          <p:cNvPr id="3" name="Subtitle 2">
            <a:extLst>
              <a:ext uri="{FF2B5EF4-FFF2-40B4-BE49-F238E27FC236}">
                <a16:creationId xmlns:a16="http://schemas.microsoft.com/office/drawing/2014/main" id="{28641BFD-BEFE-468C-8B66-49A6FE1C21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140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F567E-2F0E-4940-92E4-C99E6CEA3F7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4FFCBD-FCF5-4318-BC02-59F96DC6659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8FBF331-6E61-47EA-8594-F6D9AD4FE5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345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4A9E54-8B31-40FF-AFC8-27E40EB8B73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DEBE8B-314C-42E8-861F-302B02356E8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9E764F6-73A0-422A-9BAE-5BB6E335FB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5499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090E2-C3D3-42A3-84F1-E43CF5026EA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51ACC3-05C6-4360-9402-2E38A50FA3F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A9CB480-3A2D-45EF-ABBC-D1C7F59FA121}"/>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137852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9B46-3B22-4973-AE9F-047F60568197}"/>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DC085922-DD50-4ABE-BE68-1E49D2313273}"/>
              </a:ext>
            </a:extLst>
          </p:cNvPr>
          <p:cNvPicPr>
            <a:picLocks noChangeAspect="1"/>
          </p:cNvPicPr>
          <p:nvPr/>
        </p:nvPicPr>
        <p:blipFill>
          <a:blip r:embed="rId3"/>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2544E739-ECB5-4B37-8827-C1E6381958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4227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415-EA61-42D9-9C71-F4939EF0EADB}"/>
              </a:ext>
            </a:extLst>
          </p:cNvPr>
          <p:cNvSpPr>
            <a:spLocks noGrp="1"/>
          </p:cNvSpPr>
          <p:nvPr>
            <p:ph type="ctrTitle"/>
          </p:nvPr>
        </p:nvSpPr>
        <p:spPr>
          <a:xfrm>
            <a:off x="0" y="0"/>
            <a:ext cx="12192000" cy="6858000"/>
          </a:xfrm>
        </p:spPr>
        <p:txBody>
          <a:bodyPr>
            <a:normAutofit/>
          </a:bodyPr>
          <a:lstStyle/>
          <a:p>
            <a:r>
              <a:rPr lang="ar-IQ" sz="6600" b="1" dirty="0"/>
              <a:t>وتشهد اليابان انخفاضا كبيرا في الاستهلاك كنسبة مئوية من الناتج المحلي الإجمالي عن معدل الاستهلاك في الولايات المتحدة. ولا تزال سوق الأسهم فيها  تعاني ركودا وسجلت أدنى مستوياتها التاريخية. وتنخفض مستويات أسعار الفائدة لتسجل معدلا سلبيا في بعض الحالات.</a:t>
            </a:r>
            <a:endParaRPr lang="en-US" sz="6600" b="1" dirty="0"/>
          </a:p>
        </p:txBody>
      </p:sp>
      <p:sp>
        <p:nvSpPr>
          <p:cNvPr id="3" name="Subtitle 2">
            <a:extLst>
              <a:ext uri="{FF2B5EF4-FFF2-40B4-BE49-F238E27FC236}">
                <a16:creationId xmlns:a16="http://schemas.microsoft.com/office/drawing/2014/main" id="{3A6EB5A6-1205-4C93-B83C-A69C8BFFDF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583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0AF1-1797-4CF8-ACB7-30C89FA4899F}"/>
              </a:ext>
            </a:extLst>
          </p:cNvPr>
          <p:cNvSpPr>
            <a:spLocks noGrp="1"/>
          </p:cNvSpPr>
          <p:nvPr>
            <p:ph type="ctrTitle"/>
          </p:nvPr>
        </p:nvSpPr>
        <p:spPr>
          <a:xfrm>
            <a:off x="0" y="0"/>
            <a:ext cx="12192000" cy="6857999"/>
          </a:xfrm>
        </p:spPr>
        <p:txBody>
          <a:bodyPr>
            <a:normAutofit/>
          </a:bodyPr>
          <a:lstStyle/>
          <a:p>
            <a:r>
              <a:rPr lang="en-US" b="1" dirty="0"/>
              <a:t>Until a few decades back, Japan was largely dependent on technology -- not capital -- borrowed from the West. A good part of the investment required for economic development came from the agricultural sector. And soon, foreign trade became the engine of Japan's economic growth. </a:t>
            </a:r>
          </a:p>
        </p:txBody>
      </p:sp>
      <p:sp>
        <p:nvSpPr>
          <p:cNvPr id="3" name="Subtitle 2">
            <a:extLst>
              <a:ext uri="{FF2B5EF4-FFF2-40B4-BE49-F238E27FC236}">
                <a16:creationId xmlns:a16="http://schemas.microsoft.com/office/drawing/2014/main" id="{4B47C386-5C1A-4A10-949B-D0ECE3B074D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150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32ED-CC52-4F14-A3BA-69D445A9D878}"/>
              </a:ext>
            </a:extLst>
          </p:cNvPr>
          <p:cNvSpPr>
            <a:spLocks noGrp="1"/>
          </p:cNvSpPr>
          <p:nvPr>
            <p:ph type="ctrTitle"/>
          </p:nvPr>
        </p:nvSpPr>
        <p:spPr>
          <a:xfrm>
            <a:off x="0" y="0"/>
            <a:ext cx="12192000" cy="6857999"/>
          </a:xfrm>
        </p:spPr>
        <p:txBody>
          <a:bodyPr>
            <a:normAutofit/>
          </a:bodyPr>
          <a:lstStyle/>
          <a:p>
            <a:r>
              <a:rPr lang="ar-IQ" b="1" dirty="0"/>
              <a:t>وكانت اليابان ، ولغاية عقود قليلة مضت ، تعتمد اعتمادا كبيراعلى التكنولوجيا – وليس على رأس المال – وكانت تحصل عليها من الغرب.ويذكر ان جزءا كبيرا من الاستثمار المطلوب للتنمية الاقتصادية كان مصدره من القطاع الزراعي. وسرعان ما أصبحت التجارة الخارجية المحرك الذي دفع عجلة النمو الاقتصادي الياباني.</a:t>
            </a:r>
            <a:endParaRPr lang="en-US" b="1" dirty="0"/>
          </a:p>
        </p:txBody>
      </p:sp>
      <p:sp>
        <p:nvSpPr>
          <p:cNvPr id="3" name="Subtitle 2">
            <a:extLst>
              <a:ext uri="{FF2B5EF4-FFF2-40B4-BE49-F238E27FC236}">
                <a16:creationId xmlns:a16="http://schemas.microsoft.com/office/drawing/2014/main" id="{768C6A25-F1E8-474C-A5B2-32D1168A719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8318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48C3-5955-44E1-B134-93BA2567BFA9}"/>
              </a:ext>
            </a:extLst>
          </p:cNvPr>
          <p:cNvSpPr>
            <a:spLocks noGrp="1"/>
          </p:cNvSpPr>
          <p:nvPr>
            <p:ph type="ctrTitle"/>
          </p:nvPr>
        </p:nvSpPr>
        <p:spPr>
          <a:xfrm>
            <a:off x="0" y="0"/>
            <a:ext cx="12192000" cy="6858000"/>
          </a:xfrm>
        </p:spPr>
        <p:txBody>
          <a:bodyPr>
            <a:normAutofit/>
          </a:bodyPr>
          <a:lstStyle/>
          <a:p>
            <a:r>
              <a:rPr lang="en-US" sz="8000" b="1" dirty="0"/>
              <a:t>The Japanese have a practical outlook and believe in showing results in their work, even if this meant trial and error methods. </a:t>
            </a:r>
          </a:p>
        </p:txBody>
      </p:sp>
      <p:sp>
        <p:nvSpPr>
          <p:cNvPr id="3" name="Subtitle 2">
            <a:extLst>
              <a:ext uri="{FF2B5EF4-FFF2-40B4-BE49-F238E27FC236}">
                <a16:creationId xmlns:a16="http://schemas.microsoft.com/office/drawing/2014/main" id="{B94C6D87-512A-4433-80D2-4B7FFF000D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875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6649-7552-4320-89A7-1023A267F6B3}"/>
              </a:ext>
            </a:extLst>
          </p:cNvPr>
          <p:cNvSpPr>
            <a:spLocks noGrp="1"/>
          </p:cNvSpPr>
          <p:nvPr>
            <p:ph type="ctrTitle"/>
          </p:nvPr>
        </p:nvSpPr>
        <p:spPr>
          <a:xfrm>
            <a:off x="0" y="1"/>
            <a:ext cx="12192000" cy="2643188"/>
          </a:xfrm>
        </p:spPr>
        <p:txBody>
          <a:bodyPr>
            <a:noAutofit/>
          </a:bodyPr>
          <a:lstStyle/>
          <a:p>
            <a:r>
              <a:rPr lang="en-US" b="1" dirty="0"/>
              <a:t>The Japan of today is amazingly prosperous. The first thing you notice is that it is spic and span clean: </a:t>
            </a:r>
          </a:p>
        </p:txBody>
      </p:sp>
      <p:pic>
        <p:nvPicPr>
          <p:cNvPr id="4" name="Picture 3">
            <a:extLst>
              <a:ext uri="{FF2B5EF4-FFF2-40B4-BE49-F238E27FC236}">
                <a16:creationId xmlns:a16="http://schemas.microsoft.com/office/drawing/2014/main" id="{68D1ED09-F89A-45F4-805A-0553D841BF2B}"/>
              </a:ext>
            </a:extLst>
          </p:cNvPr>
          <p:cNvPicPr>
            <a:picLocks noChangeAspect="1"/>
          </p:cNvPicPr>
          <p:nvPr/>
        </p:nvPicPr>
        <p:blipFill>
          <a:blip r:embed="rId3"/>
          <a:stretch>
            <a:fillRect/>
          </a:stretch>
        </p:blipFill>
        <p:spPr>
          <a:xfrm>
            <a:off x="0" y="2643189"/>
            <a:ext cx="12192000" cy="4214811"/>
          </a:xfrm>
          <a:prstGeom prst="rect">
            <a:avLst/>
          </a:prstGeom>
        </p:spPr>
      </p:pic>
      <p:sp>
        <p:nvSpPr>
          <p:cNvPr id="3" name="Subtitle 2">
            <a:extLst>
              <a:ext uri="{FF2B5EF4-FFF2-40B4-BE49-F238E27FC236}">
                <a16:creationId xmlns:a16="http://schemas.microsoft.com/office/drawing/2014/main" id="{F1712799-8ACB-4287-8182-94FE366CF18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3791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BBA97-47AB-4FFB-B367-90B6F1D7A952}"/>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8DE4FFD-2AEC-435B-BEE6-C0A4E74E950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C02FB6D-D511-4519-BD0A-06FAAD4D0E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0683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5A7F-68DE-49F6-AE0E-11852C235118}"/>
              </a:ext>
            </a:extLst>
          </p:cNvPr>
          <p:cNvSpPr>
            <a:spLocks noGrp="1"/>
          </p:cNvSpPr>
          <p:nvPr>
            <p:ph type="ctrTitle"/>
          </p:nvPr>
        </p:nvSpPr>
        <p:spPr>
          <a:xfrm>
            <a:off x="0" y="0"/>
            <a:ext cx="12192000" cy="6857999"/>
          </a:xfrm>
        </p:spPr>
        <p:txBody>
          <a:bodyPr>
            <a:normAutofit/>
          </a:bodyPr>
          <a:lstStyle/>
          <a:p>
            <a:r>
              <a:rPr lang="ar-IQ" sz="8800" b="1" dirty="0"/>
              <a:t>ويتميز اليابانيون بامتلاكهم  نظرة / افاقا عملية ويؤمنون بإظهار النتائج في عملهم ، حتى لو كان ذلك يعني استخدامهم طرق التجربة والخطأ</a:t>
            </a:r>
            <a:endParaRPr lang="en-US" sz="8800" b="1" dirty="0"/>
          </a:p>
        </p:txBody>
      </p:sp>
      <p:sp>
        <p:nvSpPr>
          <p:cNvPr id="3" name="Subtitle 2">
            <a:extLst>
              <a:ext uri="{FF2B5EF4-FFF2-40B4-BE49-F238E27FC236}">
                <a16:creationId xmlns:a16="http://schemas.microsoft.com/office/drawing/2014/main" id="{6D772926-7D0E-4CF5-ABEC-9D91AC36D2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191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02D7-0694-4122-A90A-DC39BFF15A26}"/>
              </a:ext>
            </a:extLst>
          </p:cNvPr>
          <p:cNvSpPr>
            <a:spLocks noGrp="1"/>
          </p:cNvSpPr>
          <p:nvPr>
            <p:ph type="ctrTitle"/>
          </p:nvPr>
        </p:nvSpPr>
        <p:spPr>
          <a:xfrm>
            <a:off x="0" y="0"/>
            <a:ext cx="12192000" cy="6858000"/>
          </a:xfrm>
        </p:spPr>
        <p:txBody>
          <a:bodyPr>
            <a:noAutofit/>
          </a:bodyPr>
          <a:lstStyle/>
          <a:p>
            <a:r>
              <a:rPr lang="en-US" sz="7200" b="1" dirty="0"/>
              <a:t>They are law-abiding, have great respect for kinship, are generally sensitive, and are extremely loyal to their nation. These traits have helped them become one of the most prosperous and richest countries.</a:t>
            </a:r>
          </a:p>
        </p:txBody>
      </p:sp>
      <p:sp>
        <p:nvSpPr>
          <p:cNvPr id="3" name="Subtitle 2">
            <a:extLst>
              <a:ext uri="{FF2B5EF4-FFF2-40B4-BE49-F238E27FC236}">
                <a16:creationId xmlns:a16="http://schemas.microsoft.com/office/drawing/2014/main" id="{EB3710F0-F8D5-4F47-A6EA-ABBFCCAD97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941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07D-2873-4BF3-A801-31F918D81C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5856A1E-8E67-4BC0-90B3-A77C7F0F0459}"/>
              </a:ext>
            </a:extLst>
          </p:cNvPr>
          <p:cNvSpPr>
            <a:spLocks noGrp="1"/>
          </p:cNvSpPr>
          <p:nvPr>
            <p:ph type="subTitle" idx="1"/>
          </p:nvPr>
        </p:nvSpPr>
        <p:spPr>
          <a:xfrm>
            <a:off x="0" y="0"/>
            <a:ext cx="12192000" cy="6858000"/>
          </a:xfrm>
        </p:spPr>
        <p:txBody>
          <a:bodyPr>
            <a:normAutofit/>
          </a:bodyPr>
          <a:lstStyle/>
          <a:p>
            <a:r>
              <a:rPr lang="ar-IQ" sz="7200" b="1" dirty="0"/>
              <a:t>إنهم يحترمون القانون ، ويكنون احتراما كبيرا للقرابة ، وهم حساسون على وجه العموم، ومخلصون جدًا لأمتهم. وقد ساعدتهم هذه السمات على أن تصبح بلادهم واحدة من أكثر الدول ازدهارًا وثراءا.</a:t>
            </a:r>
            <a:endParaRPr lang="en-US" sz="7200" b="1" dirty="0"/>
          </a:p>
        </p:txBody>
      </p:sp>
    </p:spTree>
    <p:extLst>
      <p:ext uri="{BB962C8B-B14F-4D97-AF65-F5344CB8AC3E}">
        <p14:creationId xmlns:p14="http://schemas.microsoft.com/office/powerpoint/2010/main" val="2200688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C90-9F2A-4E4C-8BC4-7F40116A57BD}"/>
              </a:ext>
            </a:extLst>
          </p:cNvPr>
          <p:cNvSpPr>
            <a:spLocks noGrp="1"/>
          </p:cNvSpPr>
          <p:nvPr>
            <p:ph type="ctrTitle"/>
          </p:nvPr>
        </p:nvSpPr>
        <p:spPr>
          <a:xfrm>
            <a:off x="0" y="0"/>
            <a:ext cx="12192000" cy="6857999"/>
          </a:xfrm>
        </p:spPr>
        <p:txBody>
          <a:bodyPr>
            <a:noAutofit/>
          </a:bodyPr>
          <a:lstStyle/>
          <a:p>
            <a:r>
              <a:rPr lang="en-US" sz="7200" b="1" dirty="0"/>
              <a:t>The Japanese have certain unique characteristics. Notwithstanding their dedication to work, they are always willing to learn, especially the developments in science and technology. </a:t>
            </a:r>
          </a:p>
        </p:txBody>
      </p:sp>
      <p:sp>
        <p:nvSpPr>
          <p:cNvPr id="3" name="Subtitle 2">
            <a:extLst>
              <a:ext uri="{FF2B5EF4-FFF2-40B4-BE49-F238E27FC236}">
                <a16:creationId xmlns:a16="http://schemas.microsoft.com/office/drawing/2014/main" id="{2849A2F6-D60E-4949-9768-0F7D002F77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0368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67E8C6-1444-4733-83B7-B67ED5E82E1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F12CEC-FF21-4DAF-83EC-895117705A0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49D6444-C6F6-440C-BDD2-1A57D8E048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9186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DB3AB-FFDA-434C-994C-D944BFB61903}"/>
              </a:ext>
            </a:extLst>
          </p:cNvPr>
          <p:cNvPicPr>
            <a:picLocks noChangeAspect="1"/>
          </p:cNvPicPr>
          <p:nvPr/>
        </p:nvPicPr>
        <p:blipFill>
          <a:blip r:embed="rId3"/>
          <a:stretch>
            <a:fillRect/>
          </a:stretch>
        </p:blipFill>
        <p:spPr>
          <a:xfrm>
            <a:off x="0" y="0"/>
            <a:ext cx="12191999" cy="6857999"/>
          </a:xfrm>
          <a:prstGeom prst="rect">
            <a:avLst/>
          </a:prstGeom>
        </p:spPr>
      </p:pic>
      <p:sp>
        <p:nvSpPr>
          <p:cNvPr id="2" name="Title 1">
            <a:extLst>
              <a:ext uri="{FF2B5EF4-FFF2-40B4-BE49-F238E27FC236}">
                <a16:creationId xmlns:a16="http://schemas.microsoft.com/office/drawing/2014/main" id="{A66D8279-7D0B-488C-AFD4-58DC6601A9D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511107E-4EBB-44D9-812A-883EF0ABFE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670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6A6704-EDB8-4ACB-8C5F-C19D502FD71B}"/>
              </a:ext>
            </a:extLst>
          </p:cNvPr>
          <p:cNvPicPr>
            <a:picLocks noChangeAspect="1"/>
          </p:cNvPicPr>
          <p:nvPr/>
        </p:nvPicPr>
        <p:blipFill>
          <a:blip r:embed="rId3"/>
          <a:stretch>
            <a:fillRect/>
          </a:stretch>
        </p:blipFill>
        <p:spPr>
          <a:xfrm>
            <a:off x="5238044" y="0"/>
            <a:ext cx="6953956" cy="6858000"/>
          </a:xfrm>
          <a:prstGeom prst="rect">
            <a:avLst/>
          </a:prstGeom>
        </p:spPr>
      </p:pic>
      <p:sp>
        <p:nvSpPr>
          <p:cNvPr id="2" name="Title 1">
            <a:extLst>
              <a:ext uri="{FF2B5EF4-FFF2-40B4-BE49-F238E27FC236}">
                <a16:creationId xmlns:a16="http://schemas.microsoft.com/office/drawing/2014/main" id="{AA9950DF-E041-4A3B-BEF8-E28F5FA5451E}"/>
              </a:ext>
            </a:extLst>
          </p:cNvPr>
          <p:cNvSpPr>
            <a:spLocks noGrp="1"/>
          </p:cNvSpPr>
          <p:nvPr>
            <p:ph type="ctrTitle"/>
          </p:nvPr>
        </p:nvSpPr>
        <p:spPr>
          <a:xfrm>
            <a:off x="0" y="0"/>
            <a:ext cx="5238044" cy="6858000"/>
          </a:xfrm>
        </p:spPr>
        <p:txBody>
          <a:bodyPr>
            <a:normAutofit fontScale="90000"/>
          </a:bodyPr>
          <a:lstStyle/>
          <a:p>
            <a:r>
              <a:rPr lang="en-US" b="1" dirty="0"/>
              <a:t>the action of dedicating a church or other building.</a:t>
            </a:r>
            <a:br>
              <a:rPr lang="en-US" b="1" dirty="0"/>
            </a:br>
            <a:r>
              <a:rPr lang="en-US" b="1" dirty="0"/>
              <a:t>an inscription or form of words dedicating a building, book, etc. </a:t>
            </a:r>
          </a:p>
        </p:txBody>
      </p:sp>
      <p:sp>
        <p:nvSpPr>
          <p:cNvPr id="3" name="Subtitle 2">
            <a:extLst>
              <a:ext uri="{FF2B5EF4-FFF2-40B4-BE49-F238E27FC236}">
                <a16:creationId xmlns:a16="http://schemas.microsoft.com/office/drawing/2014/main" id="{A3BCEB83-3759-485E-A367-58393EAFFD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198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337-2704-4793-AD62-BDE719DEDF5A}"/>
              </a:ext>
            </a:extLst>
          </p:cNvPr>
          <p:cNvSpPr>
            <a:spLocks noGrp="1"/>
          </p:cNvSpPr>
          <p:nvPr>
            <p:ph type="ctrTitle"/>
          </p:nvPr>
        </p:nvSpPr>
        <p:spPr>
          <a:xfrm>
            <a:off x="0" y="0"/>
            <a:ext cx="12192000" cy="6858000"/>
          </a:xfrm>
        </p:spPr>
        <p:txBody>
          <a:bodyPr>
            <a:normAutofit/>
          </a:bodyPr>
          <a:lstStyle/>
          <a:p>
            <a:r>
              <a:rPr lang="ar-IQ" sz="8000" b="1" dirty="0"/>
              <a:t>ويمتلك اليابانيون خصائص معينة فريدة من نوعها. فعلى الرغم من تفانيهم في العمل ، فإنهم دائما يرغبون بالتعلم ، ولا سيما الاطلاع على التطورات في العلوم والتكنولوجيا</a:t>
            </a:r>
            <a:endParaRPr lang="en-US" sz="8000" b="1" dirty="0"/>
          </a:p>
        </p:txBody>
      </p:sp>
      <p:sp>
        <p:nvSpPr>
          <p:cNvPr id="3" name="Subtitle 2">
            <a:extLst>
              <a:ext uri="{FF2B5EF4-FFF2-40B4-BE49-F238E27FC236}">
                <a16:creationId xmlns:a16="http://schemas.microsoft.com/office/drawing/2014/main" id="{493C4A61-65E5-40C0-BEA0-7BCFB57D39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5294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7EE0-F3DA-48A5-8656-117E469FD0AA}"/>
              </a:ext>
            </a:extLst>
          </p:cNvPr>
          <p:cNvSpPr>
            <a:spLocks noGrp="1"/>
          </p:cNvSpPr>
          <p:nvPr>
            <p:ph type="ctrTitle"/>
          </p:nvPr>
        </p:nvSpPr>
        <p:spPr>
          <a:xfrm>
            <a:off x="0" y="0"/>
            <a:ext cx="12192000" cy="6857999"/>
          </a:xfrm>
        </p:spPr>
        <p:txBody>
          <a:bodyPr>
            <a:normAutofit fontScale="90000"/>
          </a:bodyPr>
          <a:lstStyle/>
          <a:p>
            <a:r>
              <a:rPr lang="en-US" sz="9600" b="1" dirty="0"/>
              <a:t>They place much importance on education, which is directed towards boosting economic growth. </a:t>
            </a:r>
            <a:br>
              <a:rPr lang="en-US" dirty="0"/>
            </a:br>
            <a:br>
              <a:rPr lang="en-US" dirty="0"/>
            </a:br>
            <a:endParaRPr lang="en-US" dirty="0"/>
          </a:p>
        </p:txBody>
      </p:sp>
      <p:sp>
        <p:nvSpPr>
          <p:cNvPr id="3" name="Subtitle 2">
            <a:extLst>
              <a:ext uri="{FF2B5EF4-FFF2-40B4-BE49-F238E27FC236}">
                <a16:creationId xmlns:a16="http://schemas.microsoft.com/office/drawing/2014/main" id="{1E62F39B-0BD8-415B-A7ED-EA89615719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887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CCCEA8-38E4-46E5-BD09-3FCA07FB2FA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355893-FBA4-4510-A1E7-5400B628B70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2C9EFD-9EBB-4E4A-B79E-4D8F740218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94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78FD-F3BC-4EB6-9523-BA8C530B507F}"/>
              </a:ext>
            </a:extLst>
          </p:cNvPr>
          <p:cNvSpPr>
            <a:spLocks noGrp="1"/>
          </p:cNvSpPr>
          <p:nvPr>
            <p:ph type="ctrTitle"/>
          </p:nvPr>
        </p:nvSpPr>
        <p:spPr>
          <a:xfrm>
            <a:off x="0" y="0"/>
            <a:ext cx="12192000" cy="6858000"/>
          </a:xfrm>
        </p:spPr>
        <p:txBody>
          <a:bodyPr>
            <a:normAutofit/>
          </a:bodyPr>
          <a:lstStyle/>
          <a:p>
            <a:r>
              <a:rPr lang="ar-IQ" sz="9600" b="1" dirty="0"/>
              <a:t>كما انهم يولون التعليم  الموجه نحو تعزيز النمو الاقتصادي اهتماما كبيرا.</a:t>
            </a:r>
            <a:endParaRPr lang="en-US" sz="9600" b="1" dirty="0"/>
          </a:p>
        </p:txBody>
      </p:sp>
      <p:sp>
        <p:nvSpPr>
          <p:cNvPr id="3" name="Subtitle 2">
            <a:extLst>
              <a:ext uri="{FF2B5EF4-FFF2-40B4-BE49-F238E27FC236}">
                <a16:creationId xmlns:a16="http://schemas.microsoft.com/office/drawing/2014/main" id="{27593AA6-666E-46E3-9D1D-A23394435E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1785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4BA0-FFE5-40BC-B2B2-8B967BB34F23}"/>
              </a:ext>
            </a:extLst>
          </p:cNvPr>
          <p:cNvSpPr>
            <a:spLocks noGrp="1"/>
          </p:cNvSpPr>
          <p:nvPr>
            <p:ph type="ctrTitle"/>
          </p:nvPr>
        </p:nvSpPr>
        <p:spPr>
          <a:xfrm>
            <a:off x="0" y="0"/>
            <a:ext cx="12192000" cy="6857999"/>
          </a:xfrm>
        </p:spPr>
        <p:txBody>
          <a:bodyPr>
            <a:normAutofit/>
          </a:bodyPr>
          <a:lstStyle/>
          <a:p>
            <a:r>
              <a:rPr lang="en-US" sz="6600" b="1" dirty="0">
                <a:solidFill>
                  <a:srgbClr val="FF0000"/>
                </a:solidFill>
              </a:rPr>
              <a:t>Related Terms</a:t>
            </a:r>
            <a:br>
              <a:rPr lang="en-US" sz="4800" b="1" dirty="0"/>
            </a:br>
            <a:r>
              <a:rPr lang="en-US" sz="4800" b="1" dirty="0"/>
              <a:t>Abenomics: </a:t>
            </a:r>
            <a:r>
              <a:rPr lang="ar-IQ" sz="4800" b="1" dirty="0"/>
              <a:t>ابينومكس (السياسات الاقتصادية التي يؤيدها رئيس الوزراء الياباني الحالي شينزو ابي)  </a:t>
            </a:r>
            <a:br>
              <a:rPr lang="ar-IQ" sz="4800" b="1" dirty="0"/>
            </a:br>
            <a:r>
              <a:rPr lang="en-US" sz="4800" b="1" dirty="0"/>
              <a:t>massive quantitative easing: </a:t>
            </a:r>
            <a:r>
              <a:rPr lang="ar-IQ" sz="4800" b="1" dirty="0"/>
              <a:t>التيسير الكمي الشامل</a:t>
            </a:r>
            <a:br>
              <a:rPr lang="ar-IQ" sz="4800" b="1" dirty="0"/>
            </a:br>
            <a:r>
              <a:rPr lang="en-US" sz="4800" b="1" dirty="0"/>
              <a:t>fertility rate: </a:t>
            </a:r>
            <a:r>
              <a:rPr lang="ar-IQ" sz="4800" b="1" dirty="0"/>
              <a:t>معدل الخصوبة</a:t>
            </a:r>
            <a:br>
              <a:rPr lang="ar-IQ" sz="4800" b="1" dirty="0"/>
            </a:br>
            <a:r>
              <a:rPr lang="en-US" sz="4800" b="1" dirty="0"/>
              <a:t>unaffordable: </a:t>
            </a:r>
            <a:r>
              <a:rPr lang="ar-IQ" sz="4800" b="1" dirty="0"/>
              <a:t>ارتفاع تكلفة</a:t>
            </a:r>
            <a:br>
              <a:rPr lang="ar-IQ" sz="4800" b="1" dirty="0"/>
            </a:br>
            <a:r>
              <a:rPr lang="en-US" sz="4800" b="1" dirty="0"/>
              <a:t>inequality: </a:t>
            </a:r>
            <a:r>
              <a:rPr lang="ar-IQ" sz="4800" b="1" dirty="0"/>
              <a:t>اللامساواة</a:t>
            </a:r>
            <a:br>
              <a:rPr lang="ar-IQ" sz="4800" b="1" dirty="0"/>
            </a:br>
            <a:r>
              <a:rPr lang="en-US" sz="4800" b="1" dirty="0"/>
              <a:t>extolling the benefits: </a:t>
            </a:r>
            <a:r>
              <a:rPr lang="ar-IQ" sz="4800" b="1" dirty="0"/>
              <a:t>أشاد بإيجابيات</a:t>
            </a:r>
            <a:br>
              <a:rPr lang="ar-IQ" sz="4800" b="1" dirty="0"/>
            </a:br>
            <a:endParaRPr lang="en-US" sz="4800" b="1" dirty="0"/>
          </a:p>
        </p:txBody>
      </p:sp>
      <p:sp>
        <p:nvSpPr>
          <p:cNvPr id="3" name="Subtitle 2">
            <a:extLst>
              <a:ext uri="{FF2B5EF4-FFF2-40B4-BE49-F238E27FC236}">
                <a16:creationId xmlns:a16="http://schemas.microsoft.com/office/drawing/2014/main" id="{54B08749-0BF0-4E02-ACA6-FDD73894C7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10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33E5-CB34-4AEC-BB35-0DF65F22CBB7}"/>
              </a:ext>
            </a:extLst>
          </p:cNvPr>
          <p:cNvSpPr>
            <a:spLocks noGrp="1"/>
          </p:cNvSpPr>
          <p:nvPr>
            <p:ph type="ctrTitle"/>
          </p:nvPr>
        </p:nvSpPr>
        <p:spPr>
          <a:xfrm>
            <a:off x="1" y="0"/>
            <a:ext cx="12192000" cy="6858000"/>
          </a:xfrm>
        </p:spPr>
        <p:txBody>
          <a:bodyPr>
            <a:normAutofit/>
          </a:bodyPr>
          <a:lstStyle/>
          <a:p>
            <a:r>
              <a:rPr lang="ar-IQ" sz="9600" b="1" dirty="0"/>
              <a:t>تعد اليابان اليوم بلدا مزدهرا بشكل مذهل. أول شيء يلفت انتباهك هو أن البلد في غاية الترتيب والنظافة: </a:t>
            </a:r>
            <a:endParaRPr lang="en-US" sz="9600" b="1" dirty="0"/>
          </a:p>
        </p:txBody>
      </p:sp>
      <p:sp>
        <p:nvSpPr>
          <p:cNvPr id="3" name="Subtitle 2">
            <a:extLst>
              <a:ext uri="{FF2B5EF4-FFF2-40B4-BE49-F238E27FC236}">
                <a16:creationId xmlns:a16="http://schemas.microsoft.com/office/drawing/2014/main" id="{7B150EBC-D0FD-404B-BD81-E9F97461521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896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8EED-F901-4669-9434-602C4B9B3122}"/>
              </a:ext>
            </a:extLst>
          </p:cNvPr>
          <p:cNvSpPr>
            <a:spLocks noGrp="1"/>
          </p:cNvSpPr>
          <p:nvPr>
            <p:ph type="ctrTitle"/>
          </p:nvPr>
        </p:nvSpPr>
        <p:spPr>
          <a:xfrm>
            <a:off x="0" y="1"/>
            <a:ext cx="12192000" cy="2128838"/>
          </a:xfrm>
        </p:spPr>
        <p:txBody>
          <a:bodyPr>
            <a:noAutofit/>
          </a:bodyPr>
          <a:lstStyle/>
          <a:p>
            <a:r>
              <a:rPr lang="en-US" sz="6600" b="1" dirty="0"/>
              <a:t>not a cigarette butt on a station platform, or on metro car floors; </a:t>
            </a:r>
          </a:p>
        </p:txBody>
      </p:sp>
      <p:pic>
        <p:nvPicPr>
          <p:cNvPr id="4" name="Picture 3">
            <a:extLst>
              <a:ext uri="{FF2B5EF4-FFF2-40B4-BE49-F238E27FC236}">
                <a16:creationId xmlns:a16="http://schemas.microsoft.com/office/drawing/2014/main" id="{11E54D3F-E940-4478-B6C4-DB6E2EE3290B}"/>
              </a:ext>
            </a:extLst>
          </p:cNvPr>
          <p:cNvPicPr>
            <a:picLocks noChangeAspect="1"/>
          </p:cNvPicPr>
          <p:nvPr/>
        </p:nvPicPr>
        <p:blipFill>
          <a:blip r:embed="rId3"/>
          <a:stretch>
            <a:fillRect/>
          </a:stretch>
        </p:blipFill>
        <p:spPr>
          <a:xfrm>
            <a:off x="0" y="2128839"/>
            <a:ext cx="12192000" cy="4729161"/>
          </a:xfrm>
          <a:prstGeom prst="rect">
            <a:avLst/>
          </a:prstGeom>
        </p:spPr>
      </p:pic>
      <p:sp>
        <p:nvSpPr>
          <p:cNvPr id="3" name="Subtitle 2">
            <a:extLst>
              <a:ext uri="{FF2B5EF4-FFF2-40B4-BE49-F238E27FC236}">
                <a16:creationId xmlns:a16="http://schemas.microsoft.com/office/drawing/2014/main" id="{9CBF363B-840B-42C9-A27C-0A1951768D7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6908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1A55-C242-4F25-8DBC-9B31F9A8BBC7}"/>
              </a:ext>
            </a:extLst>
          </p:cNvPr>
          <p:cNvSpPr>
            <a:spLocks noGrp="1"/>
          </p:cNvSpPr>
          <p:nvPr>
            <p:ph type="ctrTitle"/>
          </p:nvPr>
        </p:nvSpPr>
        <p:spPr>
          <a:xfrm>
            <a:off x="0" y="0"/>
            <a:ext cx="12192000" cy="6857999"/>
          </a:xfrm>
        </p:spPr>
        <p:txBody>
          <a:bodyPr>
            <a:normAutofit/>
          </a:bodyPr>
          <a:lstStyle/>
          <a:p>
            <a:r>
              <a:rPr lang="ar-IQ" sz="9600" b="1" dirty="0"/>
              <a:t>والدليل على ذلك انك لا تجد  اعقاب السجائر على ارصفة  المحطات ، أو على أرضيات عربات المترو، </a:t>
            </a:r>
            <a:endParaRPr lang="en-US" sz="9600" b="1" dirty="0"/>
          </a:p>
        </p:txBody>
      </p:sp>
      <p:sp>
        <p:nvSpPr>
          <p:cNvPr id="3" name="Subtitle 2">
            <a:extLst>
              <a:ext uri="{FF2B5EF4-FFF2-40B4-BE49-F238E27FC236}">
                <a16:creationId xmlns:a16="http://schemas.microsoft.com/office/drawing/2014/main" id="{0FF796F9-E6AC-4473-9BC0-0DDDA29A6AE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3870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9700A9-96CC-4F16-96E6-53ED32CE0AAA}"/>
              </a:ext>
            </a:extLst>
          </p:cNvPr>
          <p:cNvPicPr>
            <a:picLocks noChangeAspect="1"/>
          </p:cNvPicPr>
          <p:nvPr/>
        </p:nvPicPr>
        <p:blipFill>
          <a:blip r:embed="rId3"/>
          <a:stretch>
            <a:fillRect/>
          </a:stretch>
        </p:blipFill>
        <p:spPr>
          <a:xfrm>
            <a:off x="0" y="2628900"/>
            <a:ext cx="12192000" cy="4229100"/>
          </a:xfrm>
          <a:prstGeom prst="rect">
            <a:avLst/>
          </a:prstGeom>
        </p:spPr>
      </p:pic>
      <p:sp>
        <p:nvSpPr>
          <p:cNvPr id="2" name="Title 1">
            <a:extLst>
              <a:ext uri="{FF2B5EF4-FFF2-40B4-BE49-F238E27FC236}">
                <a16:creationId xmlns:a16="http://schemas.microsoft.com/office/drawing/2014/main" id="{C8D236AA-6679-47BC-BB33-695F12013BCF}"/>
              </a:ext>
            </a:extLst>
          </p:cNvPr>
          <p:cNvSpPr>
            <a:spLocks noGrp="1"/>
          </p:cNvSpPr>
          <p:nvPr>
            <p:ph type="ctrTitle"/>
          </p:nvPr>
        </p:nvSpPr>
        <p:spPr>
          <a:xfrm>
            <a:off x="0" y="0"/>
            <a:ext cx="12192000" cy="2628899"/>
          </a:xfrm>
        </p:spPr>
        <p:txBody>
          <a:bodyPr>
            <a:normAutofit/>
          </a:bodyPr>
          <a:lstStyle/>
          <a:p>
            <a:r>
              <a:rPr lang="en-US" sz="8000" b="1" dirty="0"/>
              <a:t>all new autos including many Mercedes and BMWs; </a:t>
            </a:r>
          </a:p>
        </p:txBody>
      </p:sp>
      <p:sp>
        <p:nvSpPr>
          <p:cNvPr id="3" name="Subtitle 2">
            <a:extLst>
              <a:ext uri="{FF2B5EF4-FFF2-40B4-BE49-F238E27FC236}">
                <a16:creationId xmlns:a16="http://schemas.microsoft.com/office/drawing/2014/main" id="{527F3789-F097-4178-BDF5-6929930203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657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4D46-3119-4103-BD76-CF3F706EDB5C}"/>
              </a:ext>
            </a:extLst>
          </p:cNvPr>
          <p:cNvSpPr>
            <a:spLocks noGrp="1"/>
          </p:cNvSpPr>
          <p:nvPr>
            <p:ph type="ctrTitle"/>
          </p:nvPr>
        </p:nvSpPr>
        <p:spPr>
          <a:xfrm>
            <a:off x="0" y="0"/>
            <a:ext cx="12192000" cy="6858000"/>
          </a:xfrm>
        </p:spPr>
        <p:txBody>
          <a:bodyPr>
            <a:normAutofit/>
          </a:bodyPr>
          <a:lstStyle/>
          <a:p>
            <a:r>
              <a:rPr lang="ar-IQ" sz="9600" b="1" dirty="0"/>
              <a:t>وستجد  جميع انواع السيارات الجديدة بما في ذلك العديد من سيارت مرسيدس وسيارات بي ام دبليو</a:t>
            </a:r>
            <a:endParaRPr lang="en-US" sz="9600" b="1" dirty="0"/>
          </a:p>
        </p:txBody>
      </p:sp>
      <p:sp>
        <p:nvSpPr>
          <p:cNvPr id="3" name="Subtitle 2">
            <a:extLst>
              <a:ext uri="{FF2B5EF4-FFF2-40B4-BE49-F238E27FC236}">
                <a16:creationId xmlns:a16="http://schemas.microsoft.com/office/drawing/2014/main" id="{54480BB2-7EBD-4472-BE65-A4FB8560E74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278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720</Words>
  <Application>Microsoft Office PowerPoint</Application>
  <PresentationFormat>Widescreen</PresentationFormat>
  <Paragraphs>33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The Surprising Wealth and Success of Japan</vt:lpstr>
      <vt:lpstr>ثراء اليابان ونجاحها  يثيران الدهشة</vt:lpstr>
      <vt:lpstr>The Japan of today is amazingly prosperous. The first thing you notice is that it is spic and span clean: </vt:lpstr>
      <vt:lpstr>PowerPoint Presentation</vt:lpstr>
      <vt:lpstr>تعد اليابان اليوم بلدا مزدهرا بشكل مذهل. أول شيء يلفت انتباهك هو أن البلد في غاية الترتيب والنظافة: </vt:lpstr>
      <vt:lpstr>not a cigarette butt on a station platform, or on metro car floors; </vt:lpstr>
      <vt:lpstr>والدليل على ذلك انك لا تجد  اعقاب السجائر على ارصفة  المحطات ، أو على أرضيات عربات المترو، </vt:lpstr>
      <vt:lpstr>all new autos including many Mercedes and BMWs; </vt:lpstr>
      <vt:lpstr>وستجد  جميع انواع السيارات الجديدة بما في ذلك العديد من سيارت مرسيدس وسيارات بي ام دبليو</vt:lpstr>
      <vt:lpstr>endless flows of prosperous Japanese students and other tourists; </vt:lpstr>
      <vt:lpstr>سيلفت انتباهك  الاعداد الغفيرة من الطلاب اليابانيين ميسوري الحال وسياح اخرون اثرياء</vt:lpstr>
      <vt:lpstr>ultra modern buildings everywhere; restaurants full of diners.</vt:lpstr>
      <vt:lpstr>وسترى المباني العصرية جدا في كل مكان، والمطاعم مليئة بالرواد</vt:lpstr>
      <vt:lpstr>In back streets of Tokyo and Kyoto, there is not a sign of poverty, dirt, or disease.</vt:lpstr>
      <vt:lpstr>Kyoto, once the capital of Japan, is a city on the island of Honshu. It's famous for its numerous classical Buddhist temples, as well as gardens, imperial palaces</vt:lpstr>
      <vt:lpstr>ولن تجد في شوارع طوكيو وكيوتو الفرعية اشارة الى وجود فقر أو قذارة أو مرض.  </vt:lpstr>
      <vt:lpstr>Japan has a per capita income comparable with the United States, but its 20-year growth rate has been anemic. </vt:lpstr>
      <vt:lpstr>يذكر ان معدل دخل الفرد الواحد في اليابان يماثل معدل دخل الفرد الواحد في الولايات المتحدة ، ولكن معدل نموها على مدار عشرين  عاما كان هزيلا / ضعيفا</vt:lpstr>
      <vt:lpstr>Its birth rate is well below the average for developed nations, but its savings rate remains among the highest in the world. </vt:lpstr>
      <vt:lpstr>وينخفض معدل الولادات فيها انخفاضا كبيرا عن متوسط معدل الولادات في الدول المتقدمة ، ولكن معدل الادخار فيها لا يزال من بين أعلى المعدلات في العالم</vt:lpstr>
      <vt:lpstr>Consumption as a percentage of GDP is well below the United States. Its stock market remains stagnant and well below its historical highs. Its interest rate levels are as low as a negative rate in some cases.</vt:lpstr>
      <vt:lpstr>PowerPoint Presentation</vt:lpstr>
      <vt:lpstr>PowerPoint Presentation</vt:lpstr>
      <vt:lpstr>PowerPoint Presentation</vt:lpstr>
      <vt:lpstr>PowerPoint Presentation</vt:lpstr>
      <vt:lpstr>وتشهد اليابان انخفاضا كبيرا في الاستهلاك كنسبة مئوية من الناتج المحلي الإجمالي عن معدل الاستهلاك في الولايات المتحدة. ولا تزال سوق الأسهم فيها  تعاني ركودا وسجلت أدنى مستوياتها التاريخية. وتنخفض مستويات أسعار الفائدة لتسجل معدلا سلبيا في بعض الحالات.</vt:lpstr>
      <vt:lpstr>Until a few decades back, Japan was largely dependent on technology -- not capital -- borrowed from the West. A good part of the investment required for economic development came from the agricultural sector. And soon, foreign trade became the engine of Japan's economic growth. </vt:lpstr>
      <vt:lpstr>وكانت اليابان ، ولغاية عقود قليلة مضت ، تعتمد اعتمادا كبيراعلى التكنولوجيا – وليس على رأس المال – وكانت تحصل عليها من الغرب.ويذكر ان جزءا كبيرا من الاستثمار المطلوب للتنمية الاقتصادية كان مصدره من القطاع الزراعي. وسرعان ما أصبحت التجارة الخارجية المحرك الذي دفع عجلة النمو الاقتصادي الياباني.</vt:lpstr>
      <vt:lpstr>The Japanese have a practical outlook and believe in showing results in their work, even if this meant trial and error methods. </vt:lpstr>
      <vt:lpstr>PowerPoint Presentation</vt:lpstr>
      <vt:lpstr>ويتميز اليابانيون بامتلاكهم  نظرة / افاقا عملية ويؤمنون بإظهار النتائج في عملهم ، حتى لو كان ذلك يعني استخدامهم طرق التجربة والخطأ</vt:lpstr>
      <vt:lpstr>They are law-abiding, have great respect for kinship, are generally sensitive, and are extremely loyal to their nation. These traits have helped them become one of the most prosperous and richest countries.</vt:lpstr>
      <vt:lpstr>PowerPoint Presentation</vt:lpstr>
      <vt:lpstr>The Japanese have certain unique characteristics. Notwithstanding their dedication to work, they are always willing to learn, especially the developments in science and technology. </vt:lpstr>
      <vt:lpstr>PowerPoint Presentation</vt:lpstr>
      <vt:lpstr>PowerPoint Presentation</vt:lpstr>
      <vt:lpstr>the action of dedicating a church or other building. an inscription or form of words dedicating a building, book, etc. </vt:lpstr>
      <vt:lpstr>ويمتلك اليابانيون خصائص معينة فريدة من نوعها. فعلى الرغم من تفانيهم في العمل ، فإنهم دائما يرغبون بالتعلم ، ولا سيما الاطلاع على التطورات في العلوم والتكنولوجيا</vt:lpstr>
      <vt:lpstr>They place much importance on education, which is directed towards boosting economic growth.   </vt:lpstr>
      <vt:lpstr>كما انهم يولون التعليم  الموجه نحو تعزيز النمو الاقتصادي اهتماما كبيرا.</vt:lpstr>
      <vt:lpstr>Related Terms Abenomics: ابينومكس (السياسات الاقتصادية التي يؤيدها رئيس الوزراء الياباني الحالي شينزو ابي)   massive quantitative easing: التيسير الكمي الشامل fertility rate: معدل الخصوبة unaffordable: ارتفاع تكلفة inequality: اللامساواة extolling the benefits: أشاد بإيجابيات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Surprising Wealth and Success of Japan</dc:title>
  <dc:creator>Noona</dc:creator>
  <cp:lastModifiedBy>Noona</cp:lastModifiedBy>
  <cp:revision>97</cp:revision>
  <dcterms:created xsi:type="dcterms:W3CDTF">2019-02-27T10:49:11Z</dcterms:created>
  <dcterms:modified xsi:type="dcterms:W3CDTF">2019-03-04T20:31:24Z</dcterms:modified>
</cp:coreProperties>
</file>