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57" r:id="rId4"/>
    <p:sldId id="258" r:id="rId5"/>
    <p:sldId id="259" r:id="rId6"/>
    <p:sldId id="260" r:id="rId7"/>
    <p:sldId id="261" r:id="rId8"/>
    <p:sldId id="262" r:id="rId9"/>
    <p:sldId id="263" r:id="rId10"/>
    <p:sldId id="264" r:id="rId11"/>
    <p:sldId id="304" r:id="rId12"/>
    <p:sldId id="265" r:id="rId13"/>
    <p:sldId id="266" r:id="rId14"/>
    <p:sldId id="267" r:id="rId15"/>
    <p:sldId id="305" r:id="rId16"/>
    <p:sldId id="268" r:id="rId17"/>
    <p:sldId id="269" r:id="rId18"/>
    <p:sldId id="270" r:id="rId19"/>
    <p:sldId id="272" r:id="rId20"/>
    <p:sldId id="306" r:id="rId21"/>
    <p:sldId id="273" r:id="rId22"/>
    <p:sldId id="276" r:id="rId23"/>
    <p:sldId id="274" r:id="rId24"/>
    <p:sldId id="275" r:id="rId25"/>
    <p:sldId id="307" r:id="rId26"/>
    <p:sldId id="277" r:id="rId27"/>
    <p:sldId id="280" r:id="rId28"/>
    <p:sldId id="282" r:id="rId29"/>
    <p:sldId id="281" r:id="rId30"/>
    <p:sldId id="308" r:id="rId31"/>
    <p:sldId id="278" r:id="rId32"/>
    <p:sldId id="284" r:id="rId33"/>
    <p:sldId id="283" r:id="rId34"/>
    <p:sldId id="285" r:id="rId35"/>
    <p:sldId id="309" r:id="rId36"/>
    <p:sldId id="279" r:id="rId37"/>
    <p:sldId id="289" r:id="rId38"/>
    <p:sldId id="287" r:id="rId39"/>
    <p:sldId id="288" r:id="rId40"/>
    <p:sldId id="286" r:id="rId41"/>
    <p:sldId id="301" r:id="rId42"/>
    <p:sldId id="302" r:id="rId43"/>
    <p:sldId id="310" r:id="rId44"/>
    <p:sldId id="290" r:id="rId45"/>
    <p:sldId id="291" r:id="rId46"/>
    <p:sldId id="311" r:id="rId47"/>
    <p:sldId id="292" r:id="rId48"/>
    <p:sldId id="293" r:id="rId49"/>
    <p:sldId id="312" r:id="rId50"/>
    <p:sldId id="294" r:id="rId51"/>
    <p:sldId id="295" r:id="rId52"/>
    <p:sldId id="296" r:id="rId53"/>
    <p:sldId id="313" r:id="rId54"/>
    <p:sldId id="297" r:id="rId55"/>
    <p:sldId id="314" r:id="rId56"/>
    <p:sldId id="298" r:id="rId57"/>
    <p:sldId id="299" r:id="rId58"/>
    <p:sldId id="315" r:id="rId59"/>
    <p:sldId id="316" r:id="rId60"/>
    <p:sldId id="30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3ABA-F957-46B8-9FFC-B67DE2A37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28DF66-AC59-4702-B4C8-28B5C25F6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97838C-53FE-44A8-B5DA-2F4717EF08F6}"/>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5" name="Footer Placeholder 4">
            <a:extLst>
              <a:ext uri="{FF2B5EF4-FFF2-40B4-BE49-F238E27FC236}">
                <a16:creationId xmlns:a16="http://schemas.microsoft.com/office/drawing/2014/main" id="{BB4EAA87-6A33-464D-8EC1-6CE483E92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15809-D998-497B-997C-6525BA84B76E}"/>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285643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3BA0-5F82-43C2-BD12-1AD974FED8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5E1CFA-5CA4-4E68-BB8B-1DDF2FB86B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5F0C0-0F22-4856-A1D5-5B4E1B55F90E}"/>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5" name="Footer Placeholder 4">
            <a:extLst>
              <a:ext uri="{FF2B5EF4-FFF2-40B4-BE49-F238E27FC236}">
                <a16:creationId xmlns:a16="http://schemas.microsoft.com/office/drawing/2014/main" id="{FE6CF376-8F97-4ABD-88DA-FB40D22BF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906DB-B075-4362-B5E4-09FB3BFF2726}"/>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76344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86C09-3182-44B9-8F76-65B56420D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8FEBFB-B2CF-4CEC-836D-E648F9F0CA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4CED4-BDCE-4E75-AB3B-EB8D2D46E48B}"/>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5" name="Footer Placeholder 4">
            <a:extLst>
              <a:ext uri="{FF2B5EF4-FFF2-40B4-BE49-F238E27FC236}">
                <a16:creationId xmlns:a16="http://schemas.microsoft.com/office/drawing/2014/main" id="{32DFE88A-8C8B-4271-A619-D87EB1E28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05292-6E4A-41D9-8FED-C7603C29294C}"/>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13080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A308-CEA0-4A7B-B9B7-74BF92D96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2A5B5E-35B6-442C-86F2-D347388667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66BC3-BBDC-49D5-B89F-89F39DB80352}"/>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5" name="Footer Placeholder 4">
            <a:extLst>
              <a:ext uri="{FF2B5EF4-FFF2-40B4-BE49-F238E27FC236}">
                <a16:creationId xmlns:a16="http://schemas.microsoft.com/office/drawing/2014/main" id="{D4ADBDA3-C323-4F5B-8228-023C3FFE6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771A7-689B-439D-AB5A-8249F9F41780}"/>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163044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82BC-7B3D-4919-A2A4-A5556F65C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B3F238-6066-40CE-B15B-4111E1B86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68AD1A-F653-474E-BFB9-164CF41B57B6}"/>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5" name="Footer Placeholder 4">
            <a:extLst>
              <a:ext uri="{FF2B5EF4-FFF2-40B4-BE49-F238E27FC236}">
                <a16:creationId xmlns:a16="http://schemas.microsoft.com/office/drawing/2014/main" id="{F093040E-AC4E-48E1-BFD4-13B8A3A9C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AC7D5-E2BD-48E0-AF15-F87587846221}"/>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401488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57A9-C33F-4DAE-8616-20E90A547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25FCA-A092-411D-ADBD-07BB274545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D1580-FA38-4D50-94B6-7742EB8224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81B50-8DBA-452F-A4FA-515DDE736F92}"/>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6" name="Footer Placeholder 5">
            <a:extLst>
              <a:ext uri="{FF2B5EF4-FFF2-40B4-BE49-F238E27FC236}">
                <a16:creationId xmlns:a16="http://schemas.microsoft.com/office/drawing/2014/main" id="{171A47B2-4C18-409A-8D84-5861DDFB2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81B19-2094-4750-A50B-067A94EC453C}"/>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192481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B6C7-EA39-4376-BC2D-00AD8D90F5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2BFF8-7111-42E1-AFEE-3D44330AF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56A8D6-BD88-4A3D-B34C-2F98498460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E5EDCF-C4DD-4E32-B53C-03E8FB84C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2D0437-7CC6-48D6-BC3E-7E8EF480AC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F43929-C387-4E7A-82A7-4E0B94CC3CD1}"/>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8" name="Footer Placeholder 7">
            <a:extLst>
              <a:ext uri="{FF2B5EF4-FFF2-40B4-BE49-F238E27FC236}">
                <a16:creationId xmlns:a16="http://schemas.microsoft.com/office/drawing/2014/main" id="{2952125E-9F50-4E2F-91B9-2515E619C8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88BB8F-B35A-4204-AC80-8D713F5675B7}"/>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217766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CF8F-98E5-4485-BD19-EC39977E9A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5ADB0-39B1-40CC-B6D8-73CEE24F13EC}"/>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4" name="Footer Placeholder 3">
            <a:extLst>
              <a:ext uri="{FF2B5EF4-FFF2-40B4-BE49-F238E27FC236}">
                <a16:creationId xmlns:a16="http://schemas.microsoft.com/office/drawing/2014/main" id="{A631F6B8-0406-4123-8306-F0D2B3B86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6A374-B40E-4694-8DF9-40022321BE2F}"/>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128777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67BD6-7640-4218-8D55-DF583D11A13F}"/>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3" name="Footer Placeholder 2">
            <a:extLst>
              <a:ext uri="{FF2B5EF4-FFF2-40B4-BE49-F238E27FC236}">
                <a16:creationId xmlns:a16="http://schemas.microsoft.com/office/drawing/2014/main" id="{21F2C9C2-EEE9-4360-B042-6D400FD6B2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3BC62F-C8CD-445F-87C7-9579CD410147}"/>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142654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FC49-1D80-4C35-8740-D94BC83F8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DA9A15-41F3-4F91-B83E-E049E80A2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CD1B5-0FC0-44E7-B938-7B6D48B24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F08176-46BF-41A7-B9CF-507BEFB654BC}"/>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6" name="Footer Placeholder 5">
            <a:extLst>
              <a:ext uri="{FF2B5EF4-FFF2-40B4-BE49-F238E27FC236}">
                <a16:creationId xmlns:a16="http://schemas.microsoft.com/office/drawing/2014/main" id="{A8824268-56F3-417D-B142-94D04E257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CC236-E907-4903-9170-22FF2EABD3B2}"/>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367722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F828-1037-4D73-B4EA-75FD96B31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07EE91-C44C-4C3F-B883-54DAD47FD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1A06D5-C22F-4053-AC17-38FF12735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F74BF4-96CA-46D6-95F7-2DFAD1213687}"/>
              </a:ext>
            </a:extLst>
          </p:cNvPr>
          <p:cNvSpPr>
            <a:spLocks noGrp="1"/>
          </p:cNvSpPr>
          <p:nvPr>
            <p:ph type="dt" sz="half" idx="10"/>
          </p:nvPr>
        </p:nvSpPr>
        <p:spPr/>
        <p:txBody>
          <a:bodyPr/>
          <a:lstStyle/>
          <a:p>
            <a:fld id="{66D5E58B-5CA7-43FC-9CB9-08865130F606}" type="datetimeFigureOut">
              <a:rPr lang="en-US" smtClean="0"/>
              <a:t>3/2/2019</a:t>
            </a:fld>
            <a:endParaRPr lang="en-US"/>
          </a:p>
        </p:txBody>
      </p:sp>
      <p:sp>
        <p:nvSpPr>
          <p:cNvPr id="6" name="Footer Placeholder 5">
            <a:extLst>
              <a:ext uri="{FF2B5EF4-FFF2-40B4-BE49-F238E27FC236}">
                <a16:creationId xmlns:a16="http://schemas.microsoft.com/office/drawing/2014/main" id="{E5884D11-C8A8-4B13-BD29-8C7B89328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6A81-E96C-4DA8-8F14-C526A1C16AA6}"/>
              </a:ext>
            </a:extLst>
          </p:cNvPr>
          <p:cNvSpPr>
            <a:spLocks noGrp="1"/>
          </p:cNvSpPr>
          <p:nvPr>
            <p:ph type="sldNum" sz="quarter" idx="12"/>
          </p:nvPr>
        </p:nvSpPr>
        <p:spPr/>
        <p:txBody>
          <a:bodyPr/>
          <a:lstStyle/>
          <a:p>
            <a:fld id="{E0F833E4-1331-4C33-A4EE-FFA177D13895}" type="slidenum">
              <a:rPr lang="en-US" smtClean="0"/>
              <a:t>‹#›</a:t>
            </a:fld>
            <a:endParaRPr lang="en-US"/>
          </a:p>
        </p:txBody>
      </p:sp>
    </p:spTree>
    <p:extLst>
      <p:ext uri="{BB962C8B-B14F-4D97-AF65-F5344CB8AC3E}">
        <p14:creationId xmlns:p14="http://schemas.microsoft.com/office/powerpoint/2010/main" val="302472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85FF2-BE64-483E-848F-B57D70B50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0219F-EE9F-4D4D-8C74-0AC9D6164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FFA71-BC4F-451A-8A40-039D23793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5E58B-5CA7-43FC-9CB9-08865130F606}" type="datetimeFigureOut">
              <a:rPr lang="en-US" smtClean="0"/>
              <a:t>3/2/2019</a:t>
            </a:fld>
            <a:endParaRPr lang="en-US"/>
          </a:p>
        </p:txBody>
      </p:sp>
      <p:sp>
        <p:nvSpPr>
          <p:cNvPr id="5" name="Footer Placeholder 4">
            <a:extLst>
              <a:ext uri="{FF2B5EF4-FFF2-40B4-BE49-F238E27FC236}">
                <a16:creationId xmlns:a16="http://schemas.microsoft.com/office/drawing/2014/main" id="{27A90637-7874-476E-82A2-7EEDED916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F57E39-AC40-4467-B79D-A68353304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833E4-1331-4C33-A4EE-FFA177D13895}" type="slidenum">
              <a:rPr lang="en-US" smtClean="0"/>
              <a:t>‹#›</a:t>
            </a:fld>
            <a:endParaRPr lang="en-US"/>
          </a:p>
        </p:txBody>
      </p:sp>
    </p:spTree>
    <p:extLst>
      <p:ext uri="{BB962C8B-B14F-4D97-AF65-F5344CB8AC3E}">
        <p14:creationId xmlns:p14="http://schemas.microsoft.com/office/powerpoint/2010/main" val="102492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E1797-CB34-4798-89A6-A30192C134F0}"/>
              </a:ext>
            </a:extLst>
          </p:cNvPr>
          <p:cNvPicPr>
            <a:picLocks noChangeAspect="1"/>
          </p:cNvPicPr>
          <p:nvPr/>
        </p:nvPicPr>
        <p:blipFill>
          <a:blip r:embed="rId2"/>
          <a:stretch>
            <a:fillRect/>
          </a:stretch>
        </p:blipFill>
        <p:spPr>
          <a:xfrm>
            <a:off x="1" y="0"/>
            <a:ext cx="12191998" cy="6858000"/>
          </a:xfrm>
          <a:prstGeom prst="rect">
            <a:avLst/>
          </a:prstGeom>
        </p:spPr>
      </p:pic>
      <p:sp>
        <p:nvSpPr>
          <p:cNvPr id="2" name="Title 1">
            <a:extLst>
              <a:ext uri="{FF2B5EF4-FFF2-40B4-BE49-F238E27FC236}">
                <a16:creationId xmlns:a16="http://schemas.microsoft.com/office/drawing/2014/main" id="{84511C53-293E-48CE-8550-D9E7F2F61AB9}"/>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9057DF53-3CB0-4809-99FE-5EBBFBE9685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782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1C51-4435-423E-B537-1B5879811C99}"/>
              </a:ext>
            </a:extLst>
          </p:cNvPr>
          <p:cNvSpPr>
            <a:spLocks noGrp="1"/>
          </p:cNvSpPr>
          <p:nvPr>
            <p:ph type="ctrTitle"/>
          </p:nvPr>
        </p:nvSpPr>
        <p:spPr>
          <a:xfrm>
            <a:off x="0" y="0"/>
            <a:ext cx="12192000" cy="6857999"/>
          </a:xfrm>
        </p:spPr>
        <p:txBody>
          <a:bodyPr>
            <a:normAutofit/>
          </a:bodyPr>
          <a:lstStyle/>
          <a:p>
            <a:r>
              <a:rPr lang="ar-IQ" sz="6600" b="1" dirty="0"/>
              <a:t>اضطراب الرحلات الجوية الطويلة</a:t>
            </a:r>
            <a:endParaRPr lang="en-US" sz="6600" b="1" dirty="0"/>
          </a:p>
        </p:txBody>
      </p:sp>
      <p:sp>
        <p:nvSpPr>
          <p:cNvPr id="3" name="Subtitle 2">
            <a:extLst>
              <a:ext uri="{FF2B5EF4-FFF2-40B4-BE49-F238E27FC236}">
                <a16:creationId xmlns:a16="http://schemas.microsoft.com/office/drawing/2014/main" id="{4DB1FFF9-A5C3-46DB-8D40-6177486A314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9A818E0-8E57-4875-9C3C-B1CB67DFF571}"/>
              </a:ext>
            </a:extLst>
          </p:cNvPr>
          <p:cNvPicPr>
            <a:picLocks noChangeAspect="1"/>
          </p:cNvPicPr>
          <p:nvPr/>
        </p:nvPicPr>
        <p:blipFill>
          <a:blip r:embed="rId3"/>
          <a:stretch>
            <a:fillRect/>
          </a:stretch>
        </p:blipFill>
        <p:spPr>
          <a:xfrm>
            <a:off x="0" y="0"/>
            <a:ext cx="12191999" cy="5438775"/>
          </a:xfrm>
          <a:prstGeom prst="rect">
            <a:avLst/>
          </a:prstGeom>
        </p:spPr>
      </p:pic>
    </p:spTree>
    <p:extLst>
      <p:ext uri="{BB962C8B-B14F-4D97-AF65-F5344CB8AC3E}">
        <p14:creationId xmlns:p14="http://schemas.microsoft.com/office/powerpoint/2010/main" val="368179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2374-3C77-4049-8462-BD306652F119}"/>
              </a:ext>
            </a:extLst>
          </p:cNvPr>
          <p:cNvSpPr>
            <a:spLocks noGrp="1"/>
          </p:cNvSpPr>
          <p:nvPr>
            <p:ph type="ctrTitle"/>
          </p:nvPr>
        </p:nvSpPr>
        <p:spPr>
          <a:xfrm>
            <a:off x="0" y="-1828800"/>
            <a:ext cx="12192000" cy="8686800"/>
          </a:xfrm>
        </p:spPr>
        <p:txBody>
          <a:bodyPr>
            <a:normAutofit/>
          </a:bodyPr>
          <a:lstStyle/>
          <a:p>
            <a:r>
              <a:rPr lang="ar-IQ" sz="8800" b="1" dirty="0"/>
              <a:t>تباطأ نمو الناتج المحلي الإجمالي لليابان عن معظم الاقتصادات المتقدمة الأخرى ، ومن المرجح أن يستمر في ذلك التباطؤ مع انخفاض عدد السكان ببطء. </a:t>
            </a:r>
            <a:endParaRPr lang="en-US" sz="8800" b="1" dirty="0"/>
          </a:p>
        </p:txBody>
      </p:sp>
      <p:sp>
        <p:nvSpPr>
          <p:cNvPr id="3" name="Subtitle 2">
            <a:extLst>
              <a:ext uri="{FF2B5EF4-FFF2-40B4-BE49-F238E27FC236}">
                <a16:creationId xmlns:a16="http://schemas.microsoft.com/office/drawing/2014/main" id="{56587AA7-7582-47C8-A7F4-E492115E6A7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9643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E6CE-4EBC-4AE8-9DC9-5B22C3C4B841}"/>
              </a:ext>
            </a:extLst>
          </p:cNvPr>
          <p:cNvSpPr>
            <a:spLocks noGrp="1"/>
          </p:cNvSpPr>
          <p:nvPr>
            <p:ph type="ctrTitle"/>
          </p:nvPr>
        </p:nvSpPr>
        <p:spPr>
          <a:xfrm>
            <a:off x="0" y="0"/>
            <a:ext cx="12192000" cy="6857999"/>
          </a:xfrm>
        </p:spPr>
        <p:txBody>
          <a:bodyPr>
            <a:normAutofit/>
          </a:bodyPr>
          <a:lstStyle/>
          <a:p>
            <a:r>
              <a:rPr lang="en-US" b="1" dirty="0"/>
              <a:t>But what matters for human welfare is GDP per capita, and on this front Japan’s 0.65% annual growth in the decade since 2007 equals the US and is better than the UK’s 0.39% and France’s 0.34% – not bad for a country starting with one of the world’s highest living standards.</a:t>
            </a:r>
          </a:p>
        </p:txBody>
      </p:sp>
      <p:sp>
        <p:nvSpPr>
          <p:cNvPr id="3" name="Subtitle 2">
            <a:extLst>
              <a:ext uri="{FF2B5EF4-FFF2-40B4-BE49-F238E27FC236}">
                <a16:creationId xmlns:a16="http://schemas.microsoft.com/office/drawing/2014/main" id="{01BD3628-7BCD-4EB2-BC63-031AA1FC5DB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6070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0988E-10C5-4DC0-82E4-94853E95D36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980B0C-228E-4C95-972D-5D48191DD59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E12F064-3DAC-4588-8C08-6DEBD94B5F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142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68C1D-D6C1-4378-BF5B-D291F4EE848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BA080-611A-4569-9B7B-E796E677EA2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16DCB32-A4BD-46E0-BBDB-D573EEA1ED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313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CB2-CB6A-4F93-B1F2-D678349D2315}"/>
              </a:ext>
            </a:extLst>
          </p:cNvPr>
          <p:cNvSpPr>
            <a:spLocks noGrp="1"/>
          </p:cNvSpPr>
          <p:nvPr>
            <p:ph type="ctrTitle"/>
          </p:nvPr>
        </p:nvSpPr>
        <p:spPr>
          <a:xfrm>
            <a:off x="0" y="0"/>
            <a:ext cx="12192000" cy="6858000"/>
          </a:xfrm>
        </p:spPr>
        <p:txBody>
          <a:bodyPr>
            <a:normAutofit/>
          </a:bodyPr>
          <a:lstStyle/>
          <a:p>
            <a:r>
              <a:rPr lang="ar-IQ" sz="5400" b="1" dirty="0"/>
              <a:t>لكن ما يشكل اهمية لتحقيق رفاهية الإنسان هو نصيب الفرد من الناتج المحلي الإجمالي ، وعلى هذا الصعيد ، فإن معدل النمو السنوي في اليابان بنسبة 0.65٪ في العقد منذ عام2007  يساوي معدل النمو السنوي في الولايات المتحدة وهو أفضل من نسبة 0.39٪ في المملكة المتحدة و 0.34٪ في فرنسا ، وهومعدل ليس سيئًا بالنسبة لدولة تبدأ بواحدة من أعلى مستويات المعيشة في العالم.</a:t>
            </a:r>
            <a:endParaRPr lang="en-US" sz="5400" b="1" dirty="0"/>
          </a:p>
        </p:txBody>
      </p:sp>
      <p:sp>
        <p:nvSpPr>
          <p:cNvPr id="3" name="Subtitle 2">
            <a:extLst>
              <a:ext uri="{FF2B5EF4-FFF2-40B4-BE49-F238E27FC236}">
                <a16:creationId xmlns:a16="http://schemas.microsoft.com/office/drawing/2014/main" id="{7726F36B-7B1D-4B5F-9AC6-A32F221DD1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269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1C9F-0C8B-4756-BAE9-CF328D50FB90}"/>
              </a:ext>
            </a:extLst>
          </p:cNvPr>
          <p:cNvSpPr>
            <a:spLocks noGrp="1"/>
          </p:cNvSpPr>
          <p:nvPr>
            <p:ph type="ctrTitle"/>
          </p:nvPr>
        </p:nvSpPr>
        <p:spPr>
          <a:xfrm>
            <a:off x="0" y="0"/>
            <a:ext cx="12192000" cy="6857999"/>
          </a:xfrm>
        </p:spPr>
        <p:txBody>
          <a:bodyPr>
            <a:noAutofit/>
          </a:bodyPr>
          <a:lstStyle/>
          <a:p>
            <a:r>
              <a:rPr lang="en-US" sz="7200" b="1" dirty="0"/>
              <a:t>Japan, then, is the rare cautionary tale that's turned into a success story.</a:t>
            </a:r>
            <a:br>
              <a:rPr lang="en-US" sz="7200" b="1" dirty="0"/>
            </a:br>
            <a:r>
              <a:rPr lang="en-US" sz="7200" b="1" dirty="0"/>
              <a:t>Now, whether we're talking about robots, smartphones or housing bubbles, Japan is where the future happens first. </a:t>
            </a:r>
          </a:p>
        </p:txBody>
      </p:sp>
      <p:sp>
        <p:nvSpPr>
          <p:cNvPr id="3" name="Subtitle 2">
            <a:extLst>
              <a:ext uri="{FF2B5EF4-FFF2-40B4-BE49-F238E27FC236}">
                <a16:creationId xmlns:a16="http://schemas.microsoft.com/office/drawing/2014/main" id="{DE5E6B47-1339-4712-84CD-F12931FB9A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753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3961-DF67-4E16-AD87-A7AC8FD10C53}"/>
              </a:ext>
            </a:extLst>
          </p:cNvPr>
          <p:cNvSpPr>
            <a:spLocks noGrp="1"/>
          </p:cNvSpPr>
          <p:nvPr>
            <p:ph type="ctrTitle"/>
          </p:nvPr>
        </p:nvSpPr>
        <p:spPr>
          <a:xfrm>
            <a:off x="0" y="3429000"/>
            <a:ext cx="11649075" cy="3428999"/>
          </a:xfrm>
        </p:spPr>
        <p:txBody>
          <a:bodyPr>
            <a:normAutofit/>
          </a:bodyPr>
          <a:lstStyle/>
          <a:p>
            <a:pPr algn="l"/>
            <a:r>
              <a:rPr lang="en-US" sz="8000" b="1" dirty="0"/>
              <a:t>a tale told in folklore, to warn its listener of a danger</a:t>
            </a:r>
          </a:p>
        </p:txBody>
      </p:sp>
      <p:sp>
        <p:nvSpPr>
          <p:cNvPr id="3" name="Subtitle 2">
            <a:extLst>
              <a:ext uri="{FF2B5EF4-FFF2-40B4-BE49-F238E27FC236}">
                <a16:creationId xmlns:a16="http://schemas.microsoft.com/office/drawing/2014/main" id="{E8492228-EB9A-42F2-97D3-E8798B3DF69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4B8ACF4A-E204-461A-B2B4-75CA7A81EC75}"/>
              </a:ext>
            </a:extLst>
          </p:cNvPr>
          <p:cNvPicPr>
            <a:picLocks noChangeAspect="1"/>
          </p:cNvPicPr>
          <p:nvPr/>
        </p:nvPicPr>
        <p:blipFill>
          <a:blip r:embed="rId3"/>
          <a:stretch>
            <a:fillRect/>
          </a:stretch>
        </p:blipFill>
        <p:spPr>
          <a:xfrm>
            <a:off x="0" y="0"/>
            <a:ext cx="12191999" cy="4429125"/>
          </a:xfrm>
          <a:prstGeom prst="rect">
            <a:avLst/>
          </a:prstGeom>
        </p:spPr>
      </p:pic>
    </p:spTree>
    <p:extLst>
      <p:ext uri="{BB962C8B-B14F-4D97-AF65-F5344CB8AC3E}">
        <p14:creationId xmlns:p14="http://schemas.microsoft.com/office/powerpoint/2010/main" val="326907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5CB2-114D-4DE2-AB51-C666A0F309AD}"/>
              </a:ext>
            </a:extLst>
          </p:cNvPr>
          <p:cNvSpPr>
            <a:spLocks noGrp="1"/>
          </p:cNvSpPr>
          <p:nvPr>
            <p:ph type="ctrTitle"/>
          </p:nvPr>
        </p:nvSpPr>
        <p:spPr>
          <a:xfrm>
            <a:off x="0" y="0"/>
            <a:ext cx="12192000" cy="6857999"/>
          </a:xfrm>
        </p:spPr>
        <p:txBody>
          <a:bodyPr>
            <a:normAutofit/>
          </a:bodyPr>
          <a:lstStyle/>
          <a:p>
            <a:r>
              <a:rPr lang="en-US" b="1" dirty="0">
                <a:solidFill>
                  <a:schemeClr val="accent1">
                    <a:lumMod val="75000"/>
                  </a:schemeClr>
                </a:solidFill>
              </a:rPr>
              <a:t>An economic bubble or asset bubble (sometimes also referred to as a </a:t>
            </a:r>
            <a:r>
              <a:rPr lang="en-US" b="1" u="sng" dirty="0">
                <a:solidFill>
                  <a:schemeClr val="accent1">
                    <a:lumMod val="75000"/>
                  </a:schemeClr>
                </a:solidFill>
              </a:rPr>
              <a:t>speculative bubble</a:t>
            </a:r>
            <a:r>
              <a:rPr lang="en-US" b="1" dirty="0">
                <a:solidFill>
                  <a:schemeClr val="accent1">
                    <a:lumMod val="75000"/>
                  </a:schemeClr>
                </a:solidFill>
              </a:rPr>
              <a:t>, a </a:t>
            </a:r>
            <a:r>
              <a:rPr lang="en-US" b="1" u="sng" dirty="0">
                <a:solidFill>
                  <a:schemeClr val="accent1">
                    <a:lumMod val="75000"/>
                  </a:schemeClr>
                </a:solidFill>
              </a:rPr>
              <a:t>market bubble</a:t>
            </a:r>
            <a:r>
              <a:rPr lang="en-US" b="1" dirty="0">
                <a:solidFill>
                  <a:schemeClr val="accent1">
                    <a:lumMod val="75000"/>
                  </a:schemeClr>
                </a:solidFill>
              </a:rPr>
              <a:t>, a </a:t>
            </a:r>
            <a:r>
              <a:rPr lang="en-US" b="1" u="sng" dirty="0">
                <a:solidFill>
                  <a:schemeClr val="accent1">
                    <a:lumMod val="75000"/>
                  </a:schemeClr>
                </a:solidFill>
              </a:rPr>
              <a:t>price bubble</a:t>
            </a:r>
            <a:r>
              <a:rPr lang="en-US" b="1" dirty="0">
                <a:solidFill>
                  <a:schemeClr val="accent1">
                    <a:lumMod val="75000"/>
                  </a:schemeClr>
                </a:solidFill>
              </a:rPr>
              <a:t>, a </a:t>
            </a:r>
            <a:r>
              <a:rPr lang="en-US" b="1" u="sng" dirty="0">
                <a:solidFill>
                  <a:schemeClr val="accent1">
                    <a:lumMod val="75000"/>
                  </a:schemeClr>
                </a:solidFill>
              </a:rPr>
              <a:t>financial bubble</a:t>
            </a:r>
            <a:r>
              <a:rPr lang="en-US" b="1" dirty="0">
                <a:solidFill>
                  <a:schemeClr val="accent1">
                    <a:lumMod val="75000"/>
                  </a:schemeClr>
                </a:solidFill>
              </a:rPr>
              <a:t>, a </a:t>
            </a:r>
            <a:r>
              <a:rPr lang="en-US" b="1" u="sng" dirty="0">
                <a:solidFill>
                  <a:schemeClr val="accent1">
                    <a:lumMod val="75000"/>
                  </a:schemeClr>
                </a:solidFill>
              </a:rPr>
              <a:t>speculative mania</a:t>
            </a:r>
            <a:r>
              <a:rPr lang="en-US" b="1" dirty="0">
                <a:solidFill>
                  <a:schemeClr val="accent1">
                    <a:lumMod val="75000"/>
                  </a:schemeClr>
                </a:solidFill>
              </a:rPr>
              <a:t>, or a balloon) is trade in an asset at a price or price range that strongly exceeds the asset’s fundamental value</a:t>
            </a:r>
          </a:p>
        </p:txBody>
      </p:sp>
      <p:sp>
        <p:nvSpPr>
          <p:cNvPr id="3" name="Subtitle 2">
            <a:extLst>
              <a:ext uri="{FF2B5EF4-FFF2-40B4-BE49-F238E27FC236}">
                <a16:creationId xmlns:a16="http://schemas.microsoft.com/office/drawing/2014/main" id="{C508984E-C7AE-4FD7-9EB9-EDF4E5D4F09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3939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CA79-8D10-436B-BB83-740D31F20038}"/>
              </a:ext>
            </a:extLst>
          </p:cNvPr>
          <p:cNvSpPr>
            <a:spLocks noGrp="1"/>
          </p:cNvSpPr>
          <p:nvPr>
            <p:ph type="ctrTitle"/>
          </p:nvPr>
        </p:nvSpPr>
        <p:spPr>
          <a:xfrm>
            <a:off x="0" y="0"/>
            <a:ext cx="12192000" cy="6858000"/>
          </a:xfrm>
        </p:spPr>
        <p:txBody>
          <a:bodyPr/>
          <a:lstStyle/>
          <a:p>
            <a:br>
              <a:rPr lang="ar-IQ" b="1" dirty="0"/>
            </a:br>
            <a:r>
              <a:rPr lang="ar-IQ" b="1" dirty="0"/>
              <a:t>اقتصاد الفقاعة أو اقتصاد البالون </a:t>
            </a:r>
            <a:endParaRPr lang="en-US" b="1" dirty="0"/>
          </a:p>
        </p:txBody>
      </p:sp>
      <p:sp>
        <p:nvSpPr>
          <p:cNvPr id="3" name="Subtitle 2">
            <a:extLst>
              <a:ext uri="{FF2B5EF4-FFF2-40B4-BE49-F238E27FC236}">
                <a16:creationId xmlns:a16="http://schemas.microsoft.com/office/drawing/2014/main" id="{C201478E-EF27-4B51-B5BE-6477AB3EAB12}"/>
              </a:ext>
            </a:extLst>
          </p:cNvPr>
          <p:cNvSpPr>
            <a:spLocks noGrp="1"/>
          </p:cNvSpPr>
          <p:nvPr>
            <p:ph type="subTitle" idx="1"/>
          </p:nvPr>
        </p:nvSpPr>
        <p:spPr>
          <a:xfrm>
            <a:off x="0" y="5000624"/>
            <a:ext cx="12192000" cy="1857375"/>
          </a:xfrm>
        </p:spPr>
        <p:txBody>
          <a:bodyPr>
            <a:normAutofit/>
          </a:bodyPr>
          <a:lstStyle/>
          <a:p>
            <a:r>
              <a:rPr lang="ar-IQ" sz="6000" b="1" dirty="0"/>
              <a:t>فقاعة اقتصادية</a:t>
            </a:r>
          </a:p>
          <a:p>
            <a:endParaRPr lang="en-US" sz="6000" b="1" dirty="0"/>
          </a:p>
        </p:txBody>
      </p:sp>
      <p:pic>
        <p:nvPicPr>
          <p:cNvPr id="6" name="Picture 5">
            <a:extLst>
              <a:ext uri="{FF2B5EF4-FFF2-40B4-BE49-F238E27FC236}">
                <a16:creationId xmlns:a16="http://schemas.microsoft.com/office/drawing/2014/main" id="{B87E0215-A8BD-470F-9CF8-C536BAE24A66}"/>
              </a:ext>
            </a:extLst>
          </p:cNvPr>
          <p:cNvPicPr>
            <a:picLocks noChangeAspect="1"/>
          </p:cNvPicPr>
          <p:nvPr/>
        </p:nvPicPr>
        <p:blipFill>
          <a:blip r:embed="rId3"/>
          <a:stretch>
            <a:fillRect/>
          </a:stretch>
        </p:blipFill>
        <p:spPr>
          <a:xfrm>
            <a:off x="0" y="0"/>
            <a:ext cx="11849100" cy="4872038"/>
          </a:xfrm>
          <a:prstGeom prst="rect">
            <a:avLst/>
          </a:prstGeom>
        </p:spPr>
      </p:pic>
    </p:spTree>
    <p:extLst>
      <p:ext uri="{BB962C8B-B14F-4D97-AF65-F5344CB8AC3E}">
        <p14:creationId xmlns:p14="http://schemas.microsoft.com/office/powerpoint/2010/main" val="296562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F8D4-6555-414C-84D4-48F2CCA2E08C}"/>
              </a:ext>
            </a:extLst>
          </p:cNvPr>
          <p:cNvSpPr>
            <a:spLocks noGrp="1"/>
          </p:cNvSpPr>
          <p:nvPr>
            <p:ph type="ctrTitle"/>
          </p:nvPr>
        </p:nvSpPr>
        <p:spPr>
          <a:xfrm>
            <a:off x="0" y="0"/>
            <a:ext cx="12192000" cy="6858000"/>
          </a:xfrm>
        </p:spPr>
        <p:txBody>
          <a:bodyPr>
            <a:normAutofit/>
          </a:bodyPr>
          <a:lstStyle/>
          <a:p>
            <a:r>
              <a:rPr lang="ar-IQ" sz="9600" b="1" dirty="0"/>
              <a:t>انتعاش اليابان هو أعظم قصة نجاح اقتصادي لم تحكى / تروى أبداً</a:t>
            </a:r>
            <a:endParaRPr lang="en-US" sz="9600" b="1" dirty="0"/>
          </a:p>
        </p:txBody>
      </p:sp>
      <p:sp>
        <p:nvSpPr>
          <p:cNvPr id="3" name="Subtitle 2">
            <a:extLst>
              <a:ext uri="{FF2B5EF4-FFF2-40B4-BE49-F238E27FC236}">
                <a16:creationId xmlns:a16="http://schemas.microsoft.com/office/drawing/2014/main" id="{05AB2D31-48E1-4052-A8A8-0E9C2B44E7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301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BBE7-5D2C-4501-90E9-1152FA8111F9}"/>
              </a:ext>
            </a:extLst>
          </p:cNvPr>
          <p:cNvSpPr>
            <a:spLocks noGrp="1"/>
          </p:cNvSpPr>
          <p:nvPr>
            <p:ph type="ctrTitle"/>
          </p:nvPr>
        </p:nvSpPr>
        <p:spPr>
          <a:xfrm>
            <a:off x="0" y="0"/>
            <a:ext cx="12192000" cy="6857999"/>
          </a:xfrm>
        </p:spPr>
        <p:txBody>
          <a:bodyPr>
            <a:normAutofit/>
          </a:bodyPr>
          <a:lstStyle/>
          <a:p>
            <a:r>
              <a:rPr lang="ar-IQ" dirty="0"/>
              <a:t>فاليابان ، إذن ، هي القصة التحذيرية النادرة التي تحولت إلى قصة نجاح. والآن ، سواء كنا نتحدث عن الروبوتات أو الهواتف الذكية أو فقاعات الإسكان / ارتفاع كبير في اسعار الاسكان ، فإن اليابان هي المكان الاول الذي يصبح فيه المستقبل  حقيقة. </a:t>
            </a:r>
            <a:endParaRPr lang="en-US" dirty="0"/>
          </a:p>
        </p:txBody>
      </p:sp>
      <p:sp>
        <p:nvSpPr>
          <p:cNvPr id="3" name="Subtitle 2">
            <a:extLst>
              <a:ext uri="{FF2B5EF4-FFF2-40B4-BE49-F238E27FC236}">
                <a16:creationId xmlns:a16="http://schemas.microsoft.com/office/drawing/2014/main" id="{B18BD100-EF19-46C8-B58B-BB5DCAE340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144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0621-A473-41C3-9B00-6C5412A064DA}"/>
              </a:ext>
            </a:extLst>
          </p:cNvPr>
          <p:cNvSpPr>
            <a:spLocks noGrp="1"/>
          </p:cNvSpPr>
          <p:nvPr>
            <p:ph type="ctrTitle"/>
          </p:nvPr>
        </p:nvSpPr>
        <p:spPr>
          <a:xfrm>
            <a:off x="0" y="0"/>
            <a:ext cx="12192000" cy="6857999"/>
          </a:xfrm>
        </p:spPr>
        <p:txBody>
          <a:bodyPr>
            <a:normAutofit/>
          </a:bodyPr>
          <a:lstStyle/>
          <a:p>
            <a:r>
              <a:rPr lang="en-US" sz="9600" b="1" dirty="0"/>
              <a:t>In particular, its boom-and-bust cycle happened a full 16 years before the rest of the world's did. </a:t>
            </a:r>
          </a:p>
        </p:txBody>
      </p:sp>
      <p:sp>
        <p:nvSpPr>
          <p:cNvPr id="3" name="Subtitle 2">
            <a:extLst>
              <a:ext uri="{FF2B5EF4-FFF2-40B4-BE49-F238E27FC236}">
                <a16:creationId xmlns:a16="http://schemas.microsoft.com/office/drawing/2014/main" id="{550425F5-1B75-4E3C-99E5-888042D1DB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639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53BCE5-E8F6-4F99-9580-2882F50E84E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3163F2-CB2D-40B1-80E5-D9E68C5168B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1409AE6-1795-4865-B507-87B0D50A5CE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338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4E35-8ED9-4851-BA32-F34E4A00DEF6}"/>
              </a:ext>
            </a:extLst>
          </p:cNvPr>
          <p:cNvSpPr>
            <a:spLocks noGrp="1"/>
          </p:cNvSpPr>
          <p:nvPr>
            <p:ph type="ctrTitle"/>
          </p:nvPr>
        </p:nvSpPr>
        <p:spPr>
          <a:xfrm>
            <a:off x="0" y="0"/>
            <a:ext cx="12192000" cy="6857999"/>
          </a:xfrm>
        </p:spPr>
        <p:txBody>
          <a:bodyPr>
            <a:normAutofit/>
          </a:bodyPr>
          <a:lstStyle/>
          <a:p>
            <a:r>
              <a:rPr lang="en-US" sz="8000" b="1" dirty="0">
                <a:solidFill>
                  <a:srgbClr val="0070C0"/>
                </a:solidFill>
              </a:rPr>
              <a:t>What is Boom And Bust Cycle? </a:t>
            </a:r>
            <a:br>
              <a:rPr lang="en-US" dirty="0"/>
            </a:br>
            <a:r>
              <a:rPr lang="en-US" b="1" dirty="0">
                <a:solidFill>
                  <a:srgbClr val="FF0000"/>
                </a:solidFill>
              </a:rPr>
              <a:t>A boom and bust cycle is a process of economic expansion and contraction that occurs repeatedly. The boom and bust cycle is a key characteristic of today’s capitalist economies. </a:t>
            </a:r>
          </a:p>
        </p:txBody>
      </p:sp>
      <p:sp>
        <p:nvSpPr>
          <p:cNvPr id="3" name="Subtitle 2">
            <a:extLst>
              <a:ext uri="{FF2B5EF4-FFF2-40B4-BE49-F238E27FC236}">
                <a16:creationId xmlns:a16="http://schemas.microsoft.com/office/drawing/2014/main" id="{0996F219-0009-406B-8EAF-D8D49C57467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2716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38AC-4104-499B-9BFC-8705D347DBE8}"/>
              </a:ext>
            </a:extLst>
          </p:cNvPr>
          <p:cNvSpPr>
            <a:spLocks noGrp="1"/>
          </p:cNvSpPr>
          <p:nvPr>
            <p:ph type="ctrTitle"/>
          </p:nvPr>
        </p:nvSpPr>
        <p:spPr>
          <a:xfrm>
            <a:off x="0" y="0"/>
            <a:ext cx="12192000" cy="6857999"/>
          </a:xfrm>
        </p:spPr>
        <p:txBody>
          <a:bodyPr>
            <a:normAutofit/>
          </a:bodyPr>
          <a:lstStyle/>
          <a:p>
            <a:r>
              <a:rPr lang="en-US" b="1" dirty="0">
                <a:solidFill>
                  <a:srgbClr val="FF0000"/>
                </a:solidFill>
              </a:rPr>
              <a:t>During the boom the economy grows, jobs are plentiful and the market brings high returns to investors. In the subsequent bust the economy shrinks, people lose their jobs and investors lose money. Boom-bust cycles last for varying lengths of time; they also vary in severity.</a:t>
            </a:r>
          </a:p>
        </p:txBody>
      </p:sp>
      <p:sp>
        <p:nvSpPr>
          <p:cNvPr id="3" name="Subtitle 2">
            <a:extLst>
              <a:ext uri="{FF2B5EF4-FFF2-40B4-BE49-F238E27FC236}">
                <a16:creationId xmlns:a16="http://schemas.microsoft.com/office/drawing/2014/main" id="{3E81A69D-438A-415A-AD81-91C06745BFD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4284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F2B-B6F6-41B9-BF55-9846E7F430AE}"/>
              </a:ext>
            </a:extLst>
          </p:cNvPr>
          <p:cNvSpPr>
            <a:spLocks noGrp="1"/>
          </p:cNvSpPr>
          <p:nvPr>
            <p:ph type="ctrTitle"/>
          </p:nvPr>
        </p:nvSpPr>
        <p:spPr>
          <a:xfrm>
            <a:off x="0" y="0"/>
            <a:ext cx="12192000" cy="6857999"/>
          </a:xfrm>
        </p:spPr>
        <p:txBody>
          <a:bodyPr>
            <a:normAutofit/>
          </a:bodyPr>
          <a:lstStyle/>
          <a:p>
            <a:r>
              <a:rPr lang="ar-IQ" sz="9600" b="1" dirty="0"/>
              <a:t>وعلى وجه الخصوص ، حدثت دورة التوسع الاقتصادي والانكماش لمدة ست عشرة سنة كاملة  في اليابان قبل ان تشهدها بقية بلدان العالم.</a:t>
            </a:r>
            <a:endParaRPr lang="en-US" sz="9600" b="1" dirty="0"/>
          </a:p>
        </p:txBody>
      </p:sp>
      <p:sp>
        <p:nvSpPr>
          <p:cNvPr id="3" name="Subtitle 2">
            <a:extLst>
              <a:ext uri="{FF2B5EF4-FFF2-40B4-BE49-F238E27FC236}">
                <a16:creationId xmlns:a16="http://schemas.microsoft.com/office/drawing/2014/main" id="{69C28A9D-7AE6-4E43-AB69-35C87F9F779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002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7462-BE7F-4612-91D7-EBC687377D07}"/>
              </a:ext>
            </a:extLst>
          </p:cNvPr>
          <p:cNvSpPr>
            <a:spLocks noGrp="1"/>
          </p:cNvSpPr>
          <p:nvPr>
            <p:ph type="ctrTitle"/>
          </p:nvPr>
        </p:nvSpPr>
        <p:spPr>
          <a:xfrm>
            <a:off x="1" y="0"/>
            <a:ext cx="12192000" cy="6858000"/>
          </a:xfrm>
        </p:spPr>
        <p:txBody>
          <a:bodyPr>
            <a:normAutofit/>
          </a:bodyPr>
          <a:lstStyle/>
          <a:p>
            <a:r>
              <a:rPr lang="en-US" sz="9600" b="1" dirty="0"/>
              <a:t>It's pretty impressive that Japan's economy didn't shrink at all in the 1990s but only stopped growing for a few years. </a:t>
            </a:r>
          </a:p>
        </p:txBody>
      </p:sp>
      <p:sp>
        <p:nvSpPr>
          <p:cNvPr id="3" name="Subtitle 2">
            <a:extLst>
              <a:ext uri="{FF2B5EF4-FFF2-40B4-BE49-F238E27FC236}">
                <a16:creationId xmlns:a16="http://schemas.microsoft.com/office/drawing/2014/main" id="{88358930-C894-4488-A1DF-E06FE59841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2860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AE973-A915-4C37-8349-4642F880C863}"/>
              </a:ext>
            </a:extLst>
          </p:cNvPr>
          <p:cNvPicPr>
            <a:picLocks noChangeAspect="1"/>
          </p:cNvPicPr>
          <p:nvPr/>
        </p:nvPicPr>
        <p:blipFill>
          <a:blip r:embed="rId3"/>
          <a:stretch>
            <a:fillRect/>
          </a:stretch>
        </p:blipFill>
        <p:spPr>
          <a:xfrm>
            <a:off x="1" y="0"/>
            <a:ext cx="12192000" cy="6857999"/>
          </a:xfrm>
          <a:prstGeom prst="rect">
            <a:avLst/>
          </a:prstGeom>
        </p:spPr>
      </p:pic>
      <p:sp>
        <p:nvSpPr>
          <p:cNvPr id="2" name="Title 1">
            <a:extLst>
              <a:ext uri="{FF2B5EF4-FFF2-40B4-BE49-F238E27FC236}">
                <a16:creationId xmlns:a16="http://schemas.microsoft.com/office/drawing/2014/main" id="{C7543493-A1C4-43A0-BD2D-1569ED78562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0DC4425-95CC-4DAD-A78B-A39DC7063B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3990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2BBD-C82F-4922-9EFE-5CD677F28087}"/>
              </a:ext>
            </a:extLst>
          </p:cNvPr>
          <p:cNvSpPr>
            <a:spLocks noGrp="1"/>
          </p:cNvSpPr>
          <p:nvPr>
            <p:ph type="ctrTitle"/>
          </p:nvPr>
        </p:nvSpPr>
        <p:spPr>
          <a:xfrm>
            <a:off x="0" y="1"/>
            <a:ext cx="12192000" cy="1328738"/>
          </a:xfrm>
        </p:spPr>
        <p:txBody>
          <a:bodyPr/>
          <a:lstStyle/>
          <a:p>
            <a:r>
              <a:rPr lang="en-US" b="1" dirty="0">
                <a:solidFill>
                  <a:srgbClr val="FF0000"/>
                </a:solidFill>
              </a:rPr>
              <a:t>Meanings of shrink</a:t>
            </a:r>
          </a:p>
        </p:txBody>
      </p:sp>
      <p:sp>
        <p:nvSpPr>
          <p:cNvPr id="3" name="Subtitle 2">
            <a:extLst>
              <a:ext uri="{FF2B5EF4-FFF2-40B4-BE49-F238E27FC236}">
                <a16:creationId xmlns:a16="http://schemas.microsoft.com/office/drawing/2014/main" id="{58288D08-3A1B-47A6-864B-D83581B81D42}"/>
              </a:ext>
            </a:extLst>
          </p:cNvPr>
          <p:cNvSpPr>
            <a:spLocks noGrp="1"/>
          </p:cNvSpPr>
          <p:nvPr>
            <p:ph type="subTitle" idx="1"/>
          </p:nvPr>
        </p:nvSpPr>
        <p:spPr>
          <a:xfrm>
            <a:off x="-1" y="2753320"/>
            <a:ext cx="12191999" cy="2504480"/>
          </a:xfrm>
        </p:spPr>
        <p:txBody>
          <a:bodyPr>
            <a:noAutofit/>
          </a:bodyPr>
          <a:lstStyle/>
          <a:p>
            <a:r>
              <a:rPr lang="en-US" sz="4400" b="1" dirty="0"/>
              <a:t>to move away from someone or something because you are frightened: </a:t>
            </a:r>
          </a:p>
          <a:p>
            <a:r>
              <a:rPr lang="en-US" sz="3600" b="1" dirty="0">
                <a:solidFill>
                  <a:schemeClr val="accent6">
                    <a:lumMod val="75000"/>
                  </a:schemeClr>
                </a:solidFill>
              </a:rPr>
              <a:t>The child shrank behind the sofa as his father shouted at him.</a:t>
            </a:r>
          </a:p>
          <a:p>
            <a:r>
              <a:rPr lang="en-US" sz="4400" b="1" dirty="0"/>
              <a:t>a psychiatrist : </a:t>
            </a:r>
          </a:p>
          <a:p>
            <a:r>
              <a:rPr lang="en-US" sz="3600" b="1" dirty="0">
                <a:solidFill>
                  <a:schemeClr val="accent6">
                    <a:lumMod val="75000"/>
                  </a:schemeClr>
                </a:solidFill>
              </a:rPr>
              <a:t>I was so depressed that I ended up going to see a shrink.</a:t>
            </a:r>
          </a:p>
        </p:txBody>
      </p:sp>
      <p:sp>
        <p:nvSpPr>
          <p:cNvPr id="4" name="Rectangle 3">
            <a:extLst>
              <a:ext uri="{FF2B5EF4-FFF2-40B4-BE49-F238E27FC236}">
                <a16:creationId xmlns:a16="http://schemas.microsoft.com/office/drawing/2014/main" id="{1D5E4115-380F-4A06-99F2-DCD9B5EFD2BA}"/>
              </a:ext>
            </a:extLst>
          </p:cNvPr>
          <p:cNvSpPr/>
          <p:nvPr/>
        </p:nvSpPr>
        <p:spPr>
          <a:xfrm>
            <a:off x="0" y="1214438"/>
            <a:ext cx="12192000" cy="769441"/>
          </a:xfrm>
          <a:prstGeom prst="rect">
            <a:avLst/>
          </a:prstGeom>
        </p:spPr>
        <p:txBody>
          <a:bodyPr wrap="square">
            <a:spAutoFit/>
          </a:bodyPr>
          <a:lstStyle/>
          <a:p>
            <a:r>
              <a:rPr lang="en-US" sz="4400" b="1" dirty="0"/>
              <a:t>to become smaller, or to make something smaller:</a:t>
            </a:r>
          </a:p>
        </p:txBody>
      </p:sp>
      <p:sp>
        <p:nvSpPr>
          <p:cNvPr id="5" name="Rectangle 4">
            <a:extLst>
              <a:ext uri="{FF2B5EF4-FFF2-40B4-BE49-F238E27FC236}">
                <a16:creationId xmlns:a16="http://schemas.microsoft.com/office/drawing/2014/main" id="{CC0940DB-E9D6-49D4-9CDE-300083B16D2B}"/>
              </a:ext>
            </a:extLst>
          </p:cNvPr>
          <p:cNvSpPr/>
          <p:nvPr/>
        </p:nvSpPr>
        <p:spPr>
          <a:xfrm>
            <a:off x="1" y="1983879"/>
            <a:ext cx="7429500" cy="646331"/>
          </a:xfrm>
          <a:prstGeom prst="rect">
            <a:avLst/>
          </a:prstGeom>
        </p:spPr>
        <p:txBody>
          <a:bodyPr wrap="square">
            <a:spAutoFit/>
          </a:bodyPr>
          <a:lstStyle/>
          <a:p>
            <a:r>
              <a:rPr lang="en-US" sz="3600" b="1" dirty="0">
                <a:solidFill>
                  <a:schemeClr val="accent6">
                    <a:lumMod val="75000"/>
                  </a:schemeClr>
                </a:solidFill>
              </a:rPr>
              <a:t>My skirt shrank in the wash</a:t>
            </a:r>
            <a:endParaRPr lang="en-US" sz="3600" dirty="0"/>
          </a:p>
        </p:txBody>
      </p:sp>
    </p:spTree>
    <p:extLst>
      <p:ext uri="{BB962C8B-B14F-4D97-AF65-F5344CB8AC3E}">
        <p14:creationId xmlns:p14="http://schemas.microsoft.com/office/powerpoint/2010/main" val="1593369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D7650D-DCE2-4E81-9A3D-9990C7F3C50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F4CA33-F39E-4ED3-A39D-C3758F682C0E}"/>
              </a:ext>
            </a:extLst>
          </p:cNvPr>
          <p:cNvSpPr>
            <a:spLocks noGrp="1"/>
          </p:cNvSpPr>
          <p:nvPr>
            <p:ph type="ctrTitle"/>
          </p:nvPr>
        </p:nvSpPr>
        <p:spPr>
          <a:xfrm>
            <a:off x="0" y="0"/>
            <a:ext cx="4914900" cy="6857999"/>
          </a:xfrm>
        </p:spPr>
        <p:txBody>
          <a:bodyPr/>
          <a:lstStyle/>
          <a:p>
            <a:endParaRPr lang="en-US" dirty="0"/>
          </a:p>
        </p:txBody>
      </p:sp>
      <p:sp>
        <p:nvSpPr>
          <p:cNvPr id="3" name="Subtitle 2">
            <a:extLst>
              <a:ext uri="{FF2B5EF4-FFF2-40B4-BE49-F238E27FC236}">
                <a16:creationId xmlns:a16="http://schemas.microsoft.com/office/drawing/2014/main" id="{0742AC9E-E7F3-48EA-BB49-371033EB6E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446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E696-3647-497E-BFA0-F70BC2153D99}"/>
              </a:ext>
            </a:extLst>
          </p:cNvPr>
          <p:cNvSpPr>
            <a:spLocks noGrp="1"/>
          </p:cNvSpPr>
          <p:nvPr>
            <p:ph type="ctrTitle"/>
          </p:nvPr>
        </p:nvSpPr>
        <p:spPr>
          <a:xfrm>
            <a:off x="0" y="0"/>
            <a:ext cx="12192000" cy="6857999"/>
          </a:xfrm>
        </p:spPr>
        <p:txBody>
          <a:bodyPr>
            <a:normAutofit/>
          </a:bodyPr>
          <a:lstStyle/>
          <a:p>
            <a:r>
              <a:rPr lang="en-US" sz="8800" b="1" dirty="0"/>
              <a:t>Japan’s GDP growth lags most other developed economies, and will likely continue to do so as the population slowly declines. </a:t>
            </a:r>
          </a:p>
        </p:txBody>
      </p:sp>
      <p:sp>
        <p:nvSpPr>
          <p:cNvPr id="3" name="Subtitle 2">
            <a:extLst>
              <a:ext uri="{FF2B5EF4-FFF2-40B4-BE49-F238E27FC236}">
                <a16:creationId xmlns:a16="http://schemas.microsoft.com/office/drawing/2014/main" id="{F899EE07-3258-4B3E-A03C-C6D5D822AD1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5297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4954-19E5-4EE5-85C1-54AB334200B8}"/>
              </a:ext>
            </a:extLst>
          </p:cNvPr>
          <p:cNvSpPr>
            <a:spLocks noGrp="1"/>
          </p:cNvSpPr>
          <p:nvPr>
            <p:ph type="ctrTitle"/>
          </p:nvPr>
        </p:nvSpPr>
        <p:spPr>
          <a:xfrm>
            <a:off x="0" y="0"/>
            <a:ext cx="12192000" cy="6857999"/>
          </a:xfrm>
        </p:spPr>
        <p:txBody>
          <a:bodyPr>
            <a:normAutofit/>
          </a:bodyPr>
          <a:lstStyle/>
          <a:p>
            <a:r>
              <a:rPr lang="ar-IQ" sz="9600" b="1" dirty="0"/>
              <a:t>ومن المثير للإعجاب الى حد كبير  أن اقتصاد اليابان لم ينكمش على الإطلاق في التسعينيات ، لكنه توقف فقط عن النمو لبضع سنوات. </a:t>
            </a:r>
            <a:endParaRPr lang="en-US" sz="9600" b="1" dirty="0"/>
          </a:p>
        </p:txBody>
      </p:sp>
      <p:sp>
        <p:nvSpPr>
          <p:cNvPr id="3" name="Subtitle 2">
            <a:extLst>
              <a:ext uri="{FF2B5EF4-FFF2-40B4-BE49-F238E27FC236}">
                <a16:creationId xmlns:a16="http://schemas.microsoft.com/office/drawing/2014/main" id="{7E22A9CF-C21A-4D8F-A1ED-D5DA68C6918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27937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8264-FCC1-4D3D-B94D-B3CA0E1FE3D8}"/>
              </a:ext>
            </a:extLst>
          </p:cNvPr>
          <p:cNvSpPr>
            <a:spLocks noGrp="1"/>
          </p:cNvSpPr>
          <p:nvPr>
            <p:ph type="ctrTitle"/>
          </p:nvPr>
        </p:nvSpPr>
        <p:spPr>
          <a:xfrm>
            <a:off x="0" y="0"/>
            <a:ext cx="12192000" cy="6857999"/>
          </a:xfrm>
        </p:spPr>
        <p:txBody>
          <a:bodyPr>
            <a:normAutofit/>
          </a:bodyPr>
          <a:lstStyle/>
          <a:p>
            <a:r>
              <a:rPr lang="en-US" sz="8800" b="1" dirty="0"/>
              <a:t>Apart from durability, quality and craftsmanship, low cost has made Japanese goods immensely popular the world over. </a:t>
            </a:r>
          </a:p>
        </p:txBody>
      </p:sp>
      <p:sp>
        <p:nvSpPr>
          <p:cNvPr id="3" name="Subtitle 2">
            <a:extLst>
              <a:ext uri="{FF2B5EF4-FFF2-40B4-BE49-F238E27FC236}">
                <a16:creationId xmlns:a16="http://schemas.microsoft.com/office/drawing/2014/main" id="{046DB56B-AAE8-47BA-A4A0-E633253A31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6066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ED367C-5E85-4E9A-A55E-1E6F8F9D0373}"/>
              </a:ext>
            </a:extLst>
          </p:cNvPr>
          <p:cNvPicPr>
            <a:picLocks noChangeAspect="1"/>
          </p:cNvPicPr>
          <p:nvPr/>
        </p:nvPicPr>
        <p:blipFill>
          <a:blip r:embed="rId3"/>
          <a:stretch>
            <a:fillRect/>
          </a:stretch>
        </p:blipFill>
        <p:spPr>
          <a:xfrm>
            <a:off x="0" y="-1"/>
            <a:ext cx="12191999" cy="3509963"/>
          </a:xfrm>
          <a:prstGeom prst="rect">
            <a:avLst/>
          </a:prstGeom>
        </p:spPr>
      </p:pic>
      <p:sp>
        <p:nvSpPr>
          <p:cNvPr id="2" name="Title 1">
            <a:extLst>
              <a:ext uri="{FF2B5EF4-FFF2-40B4-BE49-F238E27FC236}">
                <a16:creationId xmlns:a16="http://schemas.microsoft.com/office/drawing/2014/main" id="{1DD736C9-E121-479C-BF9B-32725100B56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2B4E6BF-E3D0-4700-9DE0-503E6E86B6C8}"/>
              </a:ext>
            </a:extLst>
          </p:cNvPr>
          <p:cNvSpPr>
            <a:spLocks noGrp="1"/>
          </p:cNvSpPr>
          <p:nvPr>
            <p:ph type="subTitle" idx="1"/>
          </p:nvPr>
        </p:nvSpPr>
        <p:spPr>
          <a:xfrm>
            <a:off x="1" y="3509962"/>
            <a:ext cx="12191998" cy="3348038"/>
          </a:xfrm>
        </p:spPr>
        <p:txBody>
          <a:bodyPr/>
          <a:lstStyle/>
          <a:p>
            <a:endParaRPr lang="en-US" dirty="0"/>
          </a:p>
          <a:p>
            <a:r>
              <a:rPr lang="en-US" sz="6600" b="1" dirty="0"/>
              <a:t>the fact of something continuing to be used without getting damaged</a:t>
            </a:r>
          </a:p>
        </p:txBody>
      </p:sp>
    </p:spTree>
    <p:extLst>
      <p:ext uri="{BB962C8B-B14F-4D97-AF65-F5344CB8AC3E}">
        <p14:creationId xmlns:p14="http://schemas.microsoft.com/office/powerpoint/2010/main" val="3192358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2DC9-2212-453C-A428-FFE8C7728ED8}"/>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B913F19B-DF36-4BAB-B2CA-4081E8750C59}"/>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2920BD64-BB1F-4BA1-8673-C021F5C873E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3919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376B82-5E63-4060-B922-496C6760ABA0}"/>
              </a:ext>
            </a:extLst>
          </p:cNvPr>
          <p:cNvPicPr>
            <a:picLocks noChangeAspect="1"/>
          </p:cNvPicPr>
          <p:nvPr/>
        </p:nvPicPr>
        <p:blipFill>
          <a:blip r:embed="rId3"/>
          <a:stretch>
            <a:fillRect/>
          </a:stretch>
        </p:blipFill>
        <p:spPr>
          <a:xfrm>
            <a:off x="0" y="-1"/>
            <a:ext cx="12192000" cy="5000625"/>
          </a:xfrm>
          <a:prstGeom prst="rect">
            <a:avLst/>
          </a:prstGeom>
        </p:spPr>
      </p:pic>
      <p:sp>
        <p:nvSpPr>
          <p:cNvPr id="2" name="Title 1">
            <a:extLst>
              <a:ext uri="{FF2B5EF4-FFF2-40B4-BE49-F238E27FC236}">
                <a16:creationId xmlns:a16="http://schemas.microsoft.com/office/drawing/2014/main" id="{EB943251-C3C7-43DE-851C-D29E9FE4005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238D73C-B6AB-488B-B912-47CB6D50CFD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E8E7CEA-757A-4964-9BB6-94E07DD5BE2D}"/>
              </a:ext>
            </a:extLst>
          </p:cNvPr>
          <p:cNvPicPr>
            <a:picLocks noChangeAspect="1"/>
          </p:cNvPicPr>
          <p:nvPr/>
        </p:nvPicPr>
        <p:blipFill>
          <a:blip r:embed="rId4"/>
          <a:stretch>
            <a:fillRect/>
          </a:stretch>
        </p:blipFill>
        <p:spPr>
          <a:xfrm>
            <a:off x="0" y="1"/>
            <a:ext cx="12191999" cy="6858000"/>
          </a:xfrm>
          <a:prstGeom prst="rect">
            <a:avLst/>
          </a:prstGeom>
        </p:spPr>
      </p:pic>
    </p:spTree>
    <p:extLst>
      <p:ext uri="{BB962C8B-B14F-4D97-AF65-F5344CB8AC3E}">
        <p14:creationId xmlns:p14="http://schemas.microsoft.com/office/powerpoint/2010/main" val="2846415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0478-B028-423B-B502-158652BFE7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2877F57-AC79-4D2E-B910-D9D21A40065C}"/>
              </a:ext>
            </a:extLst>
          </p:cNvPr>
          <p:cNvSpPr>
            <a:spLocks noGrp="1"/>
          </p:cNvSpPr>
          <p:nvPr>
            <p:ph type="subTitle" idx="1"/>
          </p:nvPr>
        </p:nvSpPr>
        <p:spPr>
          <a:xfrm>
            <a:off x="0" y="0"/>
            <a:ext cx="12192000" cy="6858000"/>
          </a:xfrm>
        </p:spPr>
        <p:txBody>
          <a:bodyPr>
            <a:noAutofit/>
          </a:bodyPr>
          <a:lstStyle/>
          <a:p>
            <a:r>
              <a:rPr lang="ar-IQ" sz="8000" b="1" dirty="0"/>
              <a:t>وبصرف النظر عن المتانة والجودة والحرفية  / مهارة الصنعة ، فإن التكلفة المنخفضة جعلت السلع اليابانية تحظى بشعبية هائلة في جميع أنحاء العالم. </a:t>
            </a:r>
            <a:endParaRPr lang="en-US" sz="8000" b="1" dirty="0"/>
          </a:p>
        </p:txBody>
      </p:sp>
    </p:spTree>
    <p:extLst>
      <p:ext uri="{BB962C8B-B14F-4D97-AF65-F5344CB8AC3E}">
        <p14:creationId xmlns:p14="http://schemas.microsoft.com/office/powerpoint/2010/main" val="299479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CDF8-4003-4152-A028-DB7F0FD1BC11}"/>
              </a:ext>
            </a:extLst>
          </p:cNvPr>
          <p:cNvSpPr>
            <a:spLocks noGrp="1"/>
          </p:cNvSpPr>
          <p:nvPr>
            <p:ph type="ctrTitle"/>
          </p:nvPr>
        </p:nvSpPr>
        <p:spPr>
          <a:xfrm>
            <a:off x="0" y="0"/>
            <a:ext cx="12192000" cy="6857999"/>
          </a:xfrm>
        </p:spPr>
        <p:txBody>
          <a:bodyPr>
            <a:normAutofit/>
          </a:bodyPr>
          <a:lstStyle/>
          <a:p>
            <a:r>
              <a:rPr lang="en-US" sz="9600" b="1" dirty="0"/>
              <a:t>Japanese goods have virtually swamped the American consumer and capital goods sectors.</a:t>
            </a:r>
          </a:p>
        </p:txBody>
      </p:sp>
      <p:sp>
        <p:nvSpPr>
          <p:cNvPr id="3" name="Subtitle 2">
            <a:extLst>
              <a:ext uri="{FF2B5EF4-FFF2-40B4-BE49-F238E27FC236}">
                <a16:creationId xmlns:a16="http://schemas.microsoft.com/office/drawing/2014/main" id="{6170DF65-67EC-4EE4-B4D0-0EE4ED3ABB7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38248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FAB3-D12C-4F46-9469-6BC569C6B6FA}"/>
              </a:ext>
            </a:extLst>
          </p:cNvPr>
          <p:cNvSpPr>
            <a:spLocks noGrp="1"/>
          </p:cNvSpPr>
          <p:nvPr>
            <p:ph type="ctrTitle"/>
          </p:nvPr>
        </p:nvSpPr>
        <p:spPr/>
        <p:txBody>
          <a:bodyPr>
            <a:noAutofit/>
          </a:bodyPr>
          <a:lstStyle/>
          <a:p>
            <a:r>
              <a:rPr lang="en-US" sz="9600" b="1" dirty="0">
                <a:solidFill>
                  <a:srgbClr val="C00000"/>
                </a:solidFill>
              </a:rPr>
              <a:t>MEANINGS OF (SWAMP)</a:t>
            </a:r>
          </a:p>
        </p:txBody>
      </p:sp>
      <p:sp>
        <p:nvSpPr>
          <p:cNvPr id="3" name="Subtitle 2">
            <a:extLst>
              <a:ext uri="{FF2B5EF4-FFF2-40B4-BE49-F238E27FC236}">
                <a16:creationId xmlns:a16="http://schemas.microsoft.com/office/drawing/2014/main" id="{1759FB9D-5C67-400E-9F6F-87E1A081026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6522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12E3-DB53-44B0-9C0C-1BF45C3CB4FC}"/>
              </a:ext>
            </a:extLst>
          </p:cNvPr>
          <p:cNvSpPr>
            <a:spLocks noGrp="1"/>
          </p:cNvSpPr>
          <p:nvPr>
            <p:ph type="ctrTitle"/>
          </p:nvPr>
        </p:nvSpPr>
        <p:spPr>
          <a:xfrm>
            <a:off x="0" y="1"/>
            <a:ext cx="12192000" cy="1600199"/>
          </a:xfrm>
        </p:spPr>
        <p:txBody>
          <a:bodyPr/>
          <a:lstStyle/>
          <a:p>
            <a:r>
              <a:rPr lang="en-US" b="1" dirty="0"/>
              <a:t>(an area of) very wet, soft land:</a:t>
            </a:r>
          </a:p>
        </p:txBody>
      </p:sp>
      <p:pic>
        <p:nvPicPr>
          <p:cNvPr id="4" name="Picture 3">
            <a:extLst>
              <a:ext uri="{FF2B5EF4-FFF2-40B4-BE49-F238E27FC236}">
                <a16:creationId xmlns:a16="http://schemas.microsoft.com/office/drawing/2014/main" id="{1473ADB9-2AE7-490C-A989-795E96A850F0}"/>
              </a:ext>
            </a:extLst>
          </p:cNvPr>
          <p:cNvPicPr>
            <a:picLocks noChangeAspect="1"/>
          </p:cNvPicPr>
          <p:nvPr/>
        </p:nvPicPr>
        <p:blipFill>
          <a:blip r:embed="rId3"/>
          <a:stretch>
            <a:fillRect/>
          </a:stretch>
        </p:blipFill>
        <p:spPr>
          <a:xfrm>
            <a:off x="0" y="1600200"/>
            <a:ext cx="12192000" cy="5257799"/>
          </a:xfrm>
          <a:prstGeom prst="rect">
            <a:avLst/>
          </a:prstGeom>
        </p:spPr>
      </p:pic>
      <p:sp>
        <p:nvSpPr>
          <p:cNvPr id="3" name="Subtitle 2">
            <a:extLst>
              <a:ext uri="{FF2B5EF4-FFF2-40B4-BE49-F238E27FC236}">
                <a16:creationId xmlns:a16="http://schemas.microsoft.com/office/drawing/2014/main" id="{EFC42579-7322-450E-8236-C3788865F84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83495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0B12-947B-4825-932C-6BA9EFC8E4E9}"/>
              </a:ext>
            </a:extLst>
          </p:cNvPr>
          <p:cNvSpPr>
            <a:spLocks noGrp="1"/>
          </p:cNvSpPr>
          <p:nvPr>
            <p:ph type="ctrTitle"/>
          </p:nvPr>
        </p:nvSpPr>
        <p:spPr>
          <a:xfrm>
            <a:off x="0" y="0"/>
            <a:ext cx="12192000" cy="6857999"/>
          </a:xfrm>
        </p:spPr>
        <p:txBody>
          <a:bodyPr>
            <a:normAutofit/>
          </a:bodyPr>
          <a:lstStyle/>
          <a:p>
            <a:r>
              <a:rPr lang="en-US" sz="8000" b="1" dirty="0">
                <a:solidFill>
                  <a:srgbClr val="C00000"/>
                </a:solidFill>
              </a:rPr>
              <a:t>to cover a place or thing with a large amount of water: </a:t>
            </a:r>
            <a:br>
              <a:rPr lang="en-US" sz="8000" b="1" dirty="0">
                <a:solidFill>
                  <a:srgbClr val="C00000"/>
                </a:solidFill>
              </a:rPr>
            </a:br>
            <a:r>
              <a:rPr lang="en-US" sz="8000" b="1" dirty="0">
                <a:solidFill>
                  <a:srgbClr val="C00000"/>
                </a:solidFill>
              </a:rPr>
              <a:t>High tides have swamped the coast.</a:t>
            </a:r>
            <a:br>
              <a:rPr lang="en-US" sz="8000" b="1" dirty="0">
                <a:solidFill>
                  <a:srgbClr val="C00000"/>
                </a:solidFill>
              </a:rPr>
            </a:br>
            <a:r>
              <a:rPr lang="en-US" sz="8000" b="1" dirty="0">
                <a:solidFill>
                  <a:srgbClr val="C00000"/>
                </a:solidFill>
              </a:rPr>
              <a:t>The boat was swamped by an enormous wave.</a:t>
            </a:r>
          </a:p>
        </p:txBody>
      </p:sp>
      <p:sp>
        <p:nvSpPr>
          <p:cNvPr id="3" name="Subtitle 2">
            <a:extLst>
              <a:ext uri="{FF2B5EF4-FFF2-40B4-BE49-F238E27FC236}">
                <a16:creationId xmlns:a16="http://schemas.microsoft.com/office/drawing/2014/main" id="{0F20F1A1-8A7E-4FD5-B3FF-B2F89E2BA67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6285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8B852-CE9F-4A7B-8F24-8B886E4D03B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CF0F7B-BA3F-4D77-9031-EDEEEA90632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9DA877B-6262-4433-91EA-DAAB21DB00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2173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B736D-113F-4161-A392-B4E998866E1D}"/>
              </a:ext>
            </a:extLst>
          </p:cNvPr>
          <p:cNvPicPr>
            <a:picLocks noChangeAspect="1"/>
          </p:cNvPicPr>
          <p:nvPr/>
        </p:nvPicPr>
        <p:blipFill>
          <a:blip r:embed="rId3"/>
          <a:stretch>
            <a:fillRect/>
          </a:stretch>
        </p:blipFill>
        <p:spPr>
          <a:xfrm>
            <a:off x="1" y="0"/>
            <a:ext cx="12192000" cy="3128963"/>
          </a:xfrm>
          <a:prstGeom prst="rect">
            <a:avLst/>
          </a:prstGeom>
        </p:spPr>
      </p:pic>
      <p:sp>
        <p:nvSpPr>
          <p:cNvPr id="2" name="Title 1">
            <a:extLst>
              <a:ext uri="{FF2B5EF4-FFF2-40B4-BE49-F238E27FC236}">
                <a16:creationId xmlns:a16="http://schemas.microsoft.com/office/drawing/2014/main" id="{1B3DE21B-87CE-433E-BC62-B0EF93EA24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5203268-71F2-4423-B3DA-806C15E36258}"/>
              </a:ext>
            </a:extLst>
          </p:cNvPr>
          <p:cNvSpPr>
            <a:spLocks noGrp="1"/>
          </p:cNvSpPr>
          <p:nvPr>
            <p:ph type="subTitle" idx="1"/>
          </p:nvPr>
        </p:nvSpPr>
        <p:spPr>
          <a:xfrm>
            <a:off x="-1" y="3602038"/>
            <a:ext cx="12191999" cy="3255962"/>
          </a:xfrm>
        </p:spPr>
        <p:txBody>
          <a:bodyPr>
            <a:normAutofit/>
          </a:bodyPr>
          <a:lstStyle/>
          <a:p>
            <a:r>
              <a:rPr lang="en-US" sz="9600" b="1" dirty="0"/>
              <a:t>to have too many of something</a:t>
            </a:r>
          </a:p>
        </p:txBody>
      </p:sp>
    </p:spTree>
    <p:extLst>
      <p:ext uri="{BB962C8B-B14F-4D97-AF65-F5344CB8AC3E}">
        <p14:creationId xmlns:p14="http://schemas.microsoft.com/office/powerpoint/2010/main" val="640175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CD806-CD89-4685-BDA0-9BF61EA89128}"/>
              </a:ext>
            </a:extLst>
          </p:cNvPr>
          <p:cNvPicPr>
            <a:picLocks noChangeAspect="1"/>
          </p:cNvPicPr>
          <p:nvPr/>
        </p:nvPicPr>
        <p:blipFill>
          <a:blip r:embed="rId3"/>
          <a:stretch>
            <a:fillRect/>
          </a:stretch>
        </p:blipFill>
        <p:spPr>
          <a:xfrm>
            <a:off x="0" y="0"/>
            <a:ext cx="12192000" cy="5486400"/>
          </a:xfrm>
          <a:prstGeom prst="rect">
            <a:avLst/>
          </a:prstGeom>
        </p:spPr>
      </p:pic>
      <p:sp>
        <p:nvSpPr>
          <p:cNvPr id="2" name="Title 1">
            <a:extLst>
              <a:ext uri="{FF2B5EF4-FFF2-40B4-BE49-F238E27FC236}">
                <a16:creationId xmlns:a16="http://schemas.microsoft.com/office/drawing/2014/main" id="{7208AF45-BD46-4043-8933-92D296FCA3F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5875AE6-BA72-42F2-8A4A-2433C08AA6A8}"/>
              </a:ext>
            </a:extLst>
          </p:cNvPr>
          <p:cNvSpPr>
            <a:spLocks noGrp="1"/>
          </p:cNvSpPr>
          <p:nvPr>
            <p:ph type="subTitle" idx="1"/>
          </p:nvPr>
        </p:nvSpPr>
        <p:spPr>
          <a:xfrm>
            <a:off x="0" y="5486400"/>
            <a:ext cx="12192000" cy="1371600"/>
          </a:xfrm>
        </p:spPr>
        <p:txBody>
          <a:bodyPr>
            <a:normAutofit/>
          </a:bodyPr>
          <a:lstStyle/>
          <a:p>
            <a:r>
              <a:rPr lang="en-US" sz="4400" b="1" dirty="0"/>
              <a:t>goods that are used in producing other goods, rather than being bought by consumers.</a:t>
            </a:r>
          </a:p>
        </p:txBody>
      </p:sp>
    </p:spTree>
    <p:extLst>
      <p:ext uri="{BB962C8B-B14F-4D97-AF65-F5344CB8AC3E}">
        <p14:creationId xmlns:p14="http://schemas.microsoft.com/office/powerpoint/2010/main" val="4256587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C4CB36-3A59-437F-992E-22A6DA34E4C3}"/>
              </a:ext>
            </a:extLst>
          </p:cNvPr>
          <p:cNvPicPr>
            <a:picLocks noChangeAspect="1"/>
          </p:cNvPicPr>
          <p:nvPr/>
        </p:nvPicPr>
        <p:blipFill>
          <a:blip r:embed="rId2"/>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85CF2111-211C-411C-9692-65130E0C03C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5C5C22E-315C-4068-9E8B-533DA00A271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7666E40-31A0-4DC5-9549-C568FB5367B8}"/>
              </a:ext>
            </a:extLst>
          </p:cNvPr>
          <p:cNvPicPr>
            <a:picLocks noChangeAspect="1"/>
          </p:cNvPicPr>
          <p:nvPr/>
        </p:nvPicPr>
        <p:blipFill>
          <a:blip r:embed="rId3"/>
          <a:stretch>
            <a:fillRect/>
          </a:stretch>
        </p:blipFill>
        <p:spPr>
          <a:xfrm>
            <a:off x="1" y="0"/>
            <a:ext cx="12192000" cy="6857999"/>
          </a:xfrm>
          <a:prstGeom prst="rect">
            <a:avLst/>
          </a:prstGeom>
        </p:spPr>
      </p:pic>
    </p:spTree>
    <p:extLst>
      <p:ext uri="{BB962C8B-B14F-4D97-AF65-F5344CB8AC3E}">
        <p14:creationId xmlns:p14="http://schemas.microsoft.com/office/powerpoint/2010/main" val="952148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11B9-38C0-4AC7-A0B2-6C5DD919830D}"/>
              </a:ext>
            </a:extLst>
          </p:cNvPr>
          <p:cNvSpPr>
            <a:spLocks noGrp="1"/>
          </p:cNvSpPr>
          <p:nvPr>
            <p:ph type="ctrTitle"/>
          </p:nvPr>
        </p:nvSpPr>
        <p:spPr>
          <a:xfrm>
            <a:off x="0" y="0"/>
            <a:ext cx="12192000" cy="6857999"/>
          </a:xfrm>
        </p:spPr>
        <p:txBody>
          <a:bodyPr>
            <a:normAutofit/>
          </a:bodyPr>
          <a:lstStyle/>
          <a:p>
            <a:r>
              <a:rPr lang="ar-IQ" sz="9600" b="1" dirty="0"/>
              <a:t>واكتسحت السلع اليابانية فعليا قطاعات المستهلك وقطاعات السلع الرأسمالية الأمريكية.</a:t>
            </a:r>
            <a:endParaRPr lang="en-US" sz="9600" b="1" dirty="0"/>
          </a:p>
        </p:txBody>
      </p:sp>
      <p:sp>
        <p:nvSpPr>
          <p:cNvPr id="3" name="Subtitle 2">
            <a:extLst>
              <a:ext uri="{FF2B5EF4-FFF2-40B4-BE49-F238E27FC236}">
                <a16:creationId xmlns:a16="http://schemas.microsoft.com/office/drawing/2014/main" id="{E4294564-5076-4452-9B62-79884439F2E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34505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3400-F4B2-4101-8B24-238156159398}"/>
              </a:ext>
            </a:extLst>
          </p:cNvPr>
          <p:cNvSpPr>
            <a:spLocks noGrp="1"/>
          </p:cNvSpPr>
          <p:nvPr>
            <p:ph type="ctrTitle"/>
          </p:nvPr>
        </p:nvSpPr>
        <p:spPr>
          <a:xfrm>
            <a:off x="0" y="0"/>
            <a:ext cx="12192000" cy="6857999"/>
          </a:xfrm>
        </p:spPr>
        <p:txBody>
          <a:bodyPr>
            <a:normAutofit/>
          </a:bodyPr>
          <a:lstStyle/>
          <a:p>
            <a:r>
              <a:rPr lang="en-US" sz="7200" b="1" dirty="0"/>
              <a:t>Japan really did grow about 14 percent less than the United States did during the 1990s, but it has erased almost all of that gap since then. If Japan lost a decade, it has found it now.</a:t>
            </a:r>
          </a:p>
        </p:txBody>
      </p:sp>
      <p:sp>
        <p:nvSpPr>
          <p:cNvPr id="3" name="Subtitle 2">
            <a:extLst>
              <a:ext uri="{FF2B5EF4-FFF2-40B4-BE49-F238E27FC236}">
                <a16:creationId xmlns:a16="http://schemas.microsoft.com/office/drawing/2014/main" id="{898FC0AC-E78F-4F6A-96EE-0A9111D5D7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0062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536D2A-A99F-49AC-85B7-F0B064A458B1}"/>
              </a:ext>
            </a:extLst>
          </p:cNvPr>
          <p:cNvPicPr>
            <a:picLocks noChangeAspect="1"/>
          </p:cNvPicPr>
          <p:nvPr/>
        </p:nvPicPr>
        <p:blipFill>
          <a:blip r:embed="rId3"/>
          <a:stretch>
            <a:fillRect/>
          </a:stretch>
        </p:blipFill>
        <p:spPr>
          <a:xfrm>
            <a:off x="0" y="0"/>
            <a:ext cx="12192000" cy="3986213"/>
          </a:xfrm>
          <a:prstGeom prst="rect">
            <a:avLst/>
          </a:prstGeom>
        </p:spPr>
      </p:pic>
      <p:sp>
        <p:nvSpPr>
          <p:cNvPr id="2" name="Title 1">
            <a:extLst>
              <a:ext uri="{FF2B5EF4-FFF2-40B4-BE49-F238E27FC236}">
                <a16:creationId xmlns:a16="http://schemas.microsoft.com/office/drawing/2014/main" id="{24540394-C6A8-4B9B-BFC6-698FBE38CAB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AC3C575-56F2-459E-B695-0D39F1637E32}"/>
              </a:ext>
            </a:extLst>
          </p:cNvPr>
          <p:cNvSpPr>
            <a:spLocks noGrp="1"/>
          </p:cNvSpPr>
          <p:nvPr>
            <p:ph type="subTitle" idx="1"/>
          </p:nvPr>
        </p:nvSpPr>
        <p:spPr>
          <a:xfrm>
            <a:off x="0" y="3986212"/>
            <a:ext cx="12192000" cy="2871787"/>
          </a:xfrm>
        </p:spPr>
        <p:txBody>
          <a:bodyPr>
            <a:normAutofit/>
          </a:bodyPr>
          <a:lstStyle/>
          <a:p>
            <a:r>
              <a:rPr lang="en-US" sz="6000" b="1" dirty="0"/>
              <a:t>to cancel the effect of an increase or fall in something such as an amount of debt, the price of shares, etc.:</a:t>
            </a:r>
          </a:p>
        </p:txBody>
      </p:sp>
    </p:spTree>
    <p:extLst>
      <p:ext uri="{BB962C8B-B14F-4D97-AF65-F5344CB8AC3E}">
        <p14:creationId xmlns:p14="http://schemas.microsoft.com/office/powerpoint/2010/main" val="2489488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AA2E-65E7-41E7-845F-DA5F3CD1E628}"/>
              </a:ext>
            </a:extLst>
          </p:cNvPr>
          <p:cNvSpPr>
            <a:spLocks noGrp="1"/>
          </p:cNvSpPr>
          <p:nvPr>
            <p:ph type="ctrTitle"/>
          </p:nvPr>
        </p:nvSpPr>
        <p:spPr>
          <a:xfrm>
            <a:off x="0" y="0"/>
            <a:ext cx="12192000" cy="6858000"/>
          </a:xfrm>
        </p:spPr>
        <p:txBody>
          <a:bodyPr>
            <a:normAutofit/>
          </a:bodyPr>
          <a:lstStyle/>
          <a:p>
            <a:r>
              <a:rPr lang="ar-IQ" sz="7200" b="1" dirty="0"/>
              <a:t>حققت اليابان بالفعل نمواً أقل بحوالي اربعة عشر في المائة مقارنة بالولايات المتحدة خلال التسعينات ، ولكنها محت  / تجاوزت كل هذا التفاوت / الاختلاف تقريباً منذ ذلك الحين. إذا خسرت اليابان عقدًا ، فقد وجدته  / عوضته الآن.</a:t>
            </a:r>
            <a:endParaRPr lang="en-US" sz="7200" b="1" dirty="0"/>
          </a:p>
        </p:txBody>
      </p:sp>
      <p:sp>
        <p:nvSpPr>
          <p:cNvPr id="3" name="Subtitle 2">
            <a:extLst>
              <a:ext uri="{FF2B5EF4-FFF2-40B4-BE49-F238E27FC236}">
                <a16:creationId xmlns:a16="http://schemas.microsoft.com/office/drawing/2014/main" id="{C07AC1AB-D2EA-4159-A0BA-71893A1A56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4078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81CA-270B-4AC5-84C8-FBE087CC013A}"/>
              </a:ext>
            </a:extLst>
          </p:cNvPr>
          <p:cNvSpPr>
            <a:spLocks noGrp="1"/>
          </p:cNvSpPr>
          <p:nvPr>
            <p:ph type="ctrTitle"/>
          </p:nvPr>
        </p:nvSpPr>
        <p:spPr>
          <a:xfrm>
            <a:off x="0" y="0"/>
            <a:ext cx="12192000" cy="6857999"/>
          </a:xfrm>
        </p:spPr>
        <p:txBody>
          <a:bodyPr>
            <a:normAutofit/>
          </a:bodyPr>
          <a:lstStyle/>
          <a:p>
            <a:r>
              <a:rPr lang="en-US" sz="7200" b="1" dirty="0"/>
              <a:t>Prime Minister Shinzo Abe said he'd do whatever it took to revive the country's economic fortunes. Now, he's made a lot of promises, but what he's doing isn't all that complicated: </a:t>
            </a:r>
          </a:p>
        </p:txBody>
      </p:sp>
      <p:sp>
        <p:nvSpPr>
          <p:cNvPr id="3" name="Subtitle 2">
            <a:extLst>
              <a:ext uri="{FF2B5EF4-FFF2-40B4-BE49-F238E27FC236}">
                <a16:creationId xmlns:a16="http://schemas.microsoft.com/office/drawing/2014/main" id="{3793CDC0-F351-40DA-BD8F-720398CAC6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7726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FA879-EA4B-47A1-B667-FE1BF2F77EA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76BEA4-0C96-45AC-9D98-EE01F6EC4EF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5E4D797-A6F0-4CAA-BE16-1D5A729C243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6680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AFD1-6AD6-43F0-8FE6-126A297B2BE9}"/>
              </a:ext>
            </a:extLst>
          </p:cNvPr>
          <p:cNvSpPr>
            <a:spLocks noGrp="1"/>
          </p:cNvSpPr>
          <p:nvPr>
            <p:ph type="ctrTitle"/>
          </p:nvPr>
        </p:nvSpPr>
        <p:spPr>
          <a:xfrm>
            <a:off x="0" y="0"/>
            <a:ext cx="12192000" cy="6857999"/>
          </a:xfrm>
        </p:spPr>
        <p:txBody>
          <a:bodyPr>
            <a:normAutofit/>
          </a:bodyPr>
          <a:lstStyle/>
          <a:p>
            <a:r>
              <a:rPr lang="ar-IQ" sz="8800" b="1" dirty="0"/>
              <a:t>وأكد رئيس الوزراء شينزو آبي إنه سيفعل كل ما يتطلبه الأمر لإحياء ثروات البلاد الاقتصادية. والآن ، قدم الكثير من الوعود ، لكن ما يفعله ليس بالغ التعقيد: </a:t>
            </a:r>
            <a:endParaRPr lang="en-US" sz="8800" b="1" dirty="0"/>
          </a:p>
        </p:txBody>
      </p:sp>
      <p:sp>
        <p:nvSpPr>
          <p:cNvPr id="3" name="Subtitle 2">
            <a:extLst>
              <a:ext uri="{FF2B5EF4-FFF2-40B4-BE49-F238E27FC236}">
                <a16:creationId xmlns:a16="http://schemas.microsoft.com/office/drawing/2014/main" id="{59D528BF-E5DA-4652-9D20-9337D2FC60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286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2E4A-B39B-4857-BF53-6EC6912E9AB8}"/>
              </a:ext>
            </a:extLst>
          </p:cNvPr>
          <p:cNvSpPr>
            <a:spLocks noGrp="1"/>
          </p:cNvSpPr>
          <p:nvPr>
            <p:ph type="ctrTitle"/>
          </p:nvPr>
        </p:nvSpPr>
        <p:spPr/>
        <p:txBody>
          <a:bodyPr/>
          <a:lstStyle/>
          <a:p>
            <a:endParaRPr lang="en-US" dirty="0"/>
          </a:p>
        </p:txBody>
      </p:sp>
      <p:pic>
        <p:nvPicPr>
          <p:cNvPr id="4" name="Picture 3">
            <a:extLst>
              <a:ext uri="{FF2B5EF4-FFF2-40B4-BE49-F238E27FC236}">
                <a16:creationId xmlns:a16="http://schemas.microsoft.com/office/drawing/2014/main" id="{26BD4866-A1DF-45B2-9182-5832044B191F}"/>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7C596278-F81C-45CF-B7DD-F20FA7D70AC1}"/>
              </a:ext>
            </a:extLst>
          </p:cNvPr>
          <p:cNvSpPr>
            <a:spLocks noGrp="1"/>
          </p:cNvSpPr>
          <p:nvPr>
            <p:ph type="subTitle" idx="1"/>
          </p:nvPr>
        </p:nvSpPr>
        <p:spPr>
          <a:xfrm>
            <a:off x="1524000" y="3602038"/>
            <a:ext cx="9144000" cy="1655762"/>
          </a:xfrm>
        </p:spPr>
        <p:txBody>
          <a:bodyPr/>
          <a:lstStyle/>
          <a:p>
            <a:endParaRPr lang="en-US" dirty="0"/>
          </a:p>
        </p:txBody>
      </p:sp>
    </p:spTree>
    <p:extLst>
      <p:ext uri="{BB962C8B-B14F-4D97-AF65-F5344CB8AC3E}">
        <p14:creationId xmlns:p14="http://schemas.microsoft.com/office/powerpoint/2010/main" val="223149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C7F7-61D1-4AD4-BF4A-7D6C7F8D2965}"/>
              </a:ext>
            </a:extLst>
          </p:cNvPr>
          <p:cNvSpPr>
            <a:spLocks noGrp="1"/>
          </p:cNvSpPr>
          <p:nvPr>
            <p:ph type="ctrTitle"/>
          </p:nvPr>
        </p:nvSpPr>
        <p:spPr>
          <a:xfrm>
            <a:off x="0" y="0"/>
            <a:ext cx="12192000" cy="6857999"/>
          </a:xfrm>
        </p:spPr>
        <p:txBody>
          <a:bodyPr>
            <a:normAutofit/>
          </a:bodyPr>
          <a:lstStyle/>
          <a:p>
            <a:r>
              <a:rPr lang="en-US" sz="8000" b="1" dirty="0"/>
              <a:t>He's printing a lot of money to give the economy a chance to grow as much as possible, and then helping women enter the workforce to make sure it does. </a:t>
            </a:r>
          </a:p>
        </p:txBody>
      </p:sp>
      <p:sp>
        <p:nvSpPr>
          <p:cNvPr id="3" name="Subtitle 2">
            <a:extLst>
              <a:ext uri="{FF2B5EF4-FFF2-40B4-BE49-F238E27FC236}">
                <a16:creationId xmlns:a16="http://schemas.microsoft.com/office/drawing/2014/main" id="{F49798F9-27D5-4A05-A428-400740EA8BC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5544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C360E6-534A-40CC-A4DB-39DAF473C837}"/>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4B8F9AD4-C52D-4CE3-B842-D371767C64D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E102C74-AD8F-4A33-AA2C-68B059DC2D7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4117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E9561-C9AF-44F6-800B-D33CC6C4EEAA}"/>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A567C3C-B681-4120-9490-2FB9DD380B3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765261F-29CF-466F-9313-3B5125A076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4751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98C7-FE82-4F6F-BA78-523524531721}"/>
              </a:ext>
            </a:extLst>
          </p:cNvPr>
          <p:cNvSpPr>
            <a:spLocks noGrp="1"/>
          </p:cNvSpPr>
          <p:nvPr>
            <p:ph type="ctrTitle"/>
          </p:nvPr>
        </p:nvSpPr>
        <p:spPr>
          <a:xfrm>
            <a:off x="0" y="0"/>
            <a:ext cx="12192000" cy="6858000"/>
          </a:xfrm>
        </p:spPr>
        <p:txBody>
          <a:bodyPr>
            <a:normAutofit/>
          </a:bodyPr>
          <a:lstStyle/>
          <a:p>
            <a:r>
              <a:rPr lang="ar-IQ" dirty="0"/>
              <a:t> </a:t>
            </a:r>
            <a:r>
              <a:rPr lang="ar-IQ" sz="9600" b="1" dirty="0"/>
              <a:t>فهو يطبع الكثير من المال كي يمنح الاقتصاد فرصة للنمو قدر الإمكان  ثم مساعدة النساء على دخول سوق العمل لضمان تحقيق نمو اقتصادي. </a:t>
            </a:r>
            <a:endParaRPr lang="en-US" sz="9600" b="1" dirty="0"/>
          </a:p>
        </p:txBody>
      </p:sp>
      <p:sp>
        <p:nvSpPr>
          <p:cNvPr id="3" name="Subtitle 2">
            <a:extLst>
              <a:ext uri="{FF2B5EF4-FFF2-40B4-BE49-F238E27FC236}">
                <a16:creationId xmlns:a16="http://schemas.microsoft.com/office/drawing/2014/main" id="{D5B6B34F-D862-4E6D-B46D-0416F0C44D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6606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7252C-22E6-4A84-8A14-7EB4AD98F648}"/>
              </a:ext>
            </a:extLst>
          </p:cNvPr>
          <p:cNvSpPr>
            <a:spLocks noGrp="1"/>
          </p:cNvSpPr>
          <p:nvPr>
            <p:ph type="ctrTitle"/>
          </p:nvPr>
        </p:nvSpPr>
        <p:spPr>
          <a:xfrm>
            <a:off x="0" y="0"/>
            <a:ext cx="12192000" cy="6858000"/>
          </a:xfrm>
        </p:spPr>
        <p:txBody>
          <a:bodyPr>
            <a:normAutofit/>
          </a:bodyPr>
          <a:lstStyle/>
          <a:p>
            <a:r>
              <a:rPr lang="en-US" sz="9600" b="1" dirty="0"/>
              <a:t>With crime rates among the lowest in the world, the Japanese social model must be doing some things right.</a:t>
            </a:r>
          </a:p>
        </p:txBody>
      </p:sp>
      <p:sp>
        <p:nvSpPr>
          <p:cNvPr id="3" name="Subtitle 2">
            <a:extLst>
              <a:ext uri="{FF2B5EF4-FFF2-40B4-BE49-F238E27FC236}">
                <a16:creationId xmlns:a16="http://schemas.microsoft.com/office/drawing/2014/main" id="{2AE22CC1-D052-46EE-A93C-834FE4BE15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9943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9DAC-87C9-4224-99F4-E0A0D8862D5D}"/>
              </a:ext>
            </a:extLst>
          </p:cNvPr>
          <p:cNvSpPr>
            <a:spLocks noGrp="1"/>
          </p:cNvSpPr>
          <p:nvPr>
            <p:ph type="ctrTitle"/>
          </p:nvPr>
        </p:nvSpPr>
        <p:spPr>
          <a:xfrm>
            <a:off x="0" y="0"/>
            <a:ext cx="12192000" cy="6857999"/>
          </a:xfrm>
        </p:spPr>
        <p:txBody>
          <a:bodyPr>
            <a:normAutofit/>
          </a:bodyPr>
          <a:lstStyle/>
          <a:p>
            <a:r>
              <a:rPr lang="ar-IQ" sz="9600" b="1" dirty="0"/>
              <a:t>وفي ظل تدني معدلات الجريمة الى ادنى معدلاتها في العالم ، فلابد ان ذلك يوحي ان النموذج الاجتماعي الياباني يسير على الطريق الصحيح.</a:t>
            </a:r>
            <a:endParaRPr lang="en-US" sz="9600" b="1" dirty="0"/>
          </a:p>
        </p:txBody>
      </p:sp>
      <p:sp>
        <p:nvSpPr>
          <p:cNvPr id="3" name="Subtitle 2">
            <a:extLst>
              <a:ext uri="{FF2B5EF4-FFF2-40B4-BE49-F238E27FC236}">
                <a16:creationId xmlns:a16="http://schemas.microsoft.com/office/drawing/2014/main" id="{2728D532-A416-4583-B8C5-508B6A2156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8315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CD01-F446-4696-8FC5-8BFC22CA1DE2}"/>
              </a:ext>
            </a:extLst>
          </p:cNvPr>
          <p:cNvSpPr>
            <a:spLocks noGrp="1"/>
          </p:cNvSpPr>
          <p:nvPr>
            <p:ph type="ctrTitle"/>
          </p:nvPr>
        </p:nvSpPr>
        <p:spPr>
          <a:xfrm>
            <a:off x="0" y="14288"/>
            <a:ext cx="12192000" cy="6857999"/>
          </a:xfrm>
        </p:spPr>
        <p:txBody>
          <a:bodyPr>
            <a:normAutofit/>
          </a:bodyPr>
          <a:lstStyle/>
          <a:p>
            <a:r>
              <a:rPr lang="en-US" sz="9600" b="1" dirty="0"/>
              <a:t>And tourism is booming, with the number of foreign visitors up from 6mn to almost 20mn in the last 15 years.</a:t>
            </a:r>
          </a:p>
        </p:txBody>
      </p:sp>
      <p:sp>
        <p:nvSpPr>
          <p:cNvPr id="3" name="Subtitle 2">
            <a:extLst>
              <a:ext uri="{FF2B5EF4-FFF2-40B4-BE49-F238E27FC236}">
                <a16:creationId xmlns:a16="http://schemas.microsoft.com/office/drawing/2014/main" id="{ECBBE9D3-6358-4680-97EB-1A2EDBC5B5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6853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3B725-479D-4713-818E-CA96FF68CE8E}"/>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D2823087-CA51-414D-891E-ACB59D08059D}"/>
              </a:ext>
            </a:extLst>
          </p:cNvPr>
          <p:cNvPicPr>
            <a:picLocks noChangeAspect="1"/>
          </p:cNvPicPr>
          <p:nvPr/>
        </p:nvPicPr>
        <p:blipFill>
          <a:blip r:embed="rId3"/>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80149A02-AB4B-4CE7-9F07-EDAEF4D8D5A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51306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7BCC-B5DC-4F33-8968-243C1473177B}"/>
              </a:ext>
            </a:extLst>
          </p:cNvPr>
          <p:cNvSpPr>
            <a:spLocks noGrp="1"/>
          </p:cNvSpPr>
          <p:nvPr>
            <p:ph type="ctrTitle"/>
          </p:nvPr>
        </p:nvSpPr>
        <p:spPr>
          <a:xfrm>
            <a:off x="0" y="0"/>
            <a:ext cx="12192000" cy="6857999"/>
          </a:xfrm>
        </p:spPr>
        <p:txBody>
          <a:bodyPr>
            <a:normAutofit/>
          </a:bodyPr>
          <a:lstStyle/>
          <a:p>
            <a:r>
              <a:rPr lang="ar-IQ" sz="9600" b="1" dirty="0"/>
              <a:t>كما ان السياحة مزدهرة في ظل ارتفاع عدد الزوار الأجانب من ستة ملايين إلى حوالي عشرين مليونًا في السنوات الخمس عشرة الماضية.</a:t>
            </a:r>
            <a:endParaRPr lang="en-US" sz="9600" b="1" dirty="0"/>
          </a:p>
        </p:txBody>
      </p:sp>
      <p:sp>
        <p:nvSpPr>
          <p:cNvPr id="3" name="Subtitle 2">
            <a:extLst>
              <a:ext uri="{FF2B5EF4-FFF2-40B4-BE49-F238E27FC236}">
                <a16:creationId xmlns:a16="http://schemas.microsoft.com/office/drawing/2014/main" id="{555E8C4B-FEBC-4CE2-97DF-93802728A9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2868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0FE3-1B95-4A83-B6E1-48AA43D99734}"/>
              </a:ext>
            </a:extLst>
          </p:cNvPr>
          <p:cNvSpPr>
            <a:spLocks noGrp="1"/>
          </p:cNvSpPr>
          <p:nvPr>
            <p:ph type="ctrTitle"/>
          </p:nvPr>
        </p:nvSpPr>
        <p:spPr>
          <a:xfrm>
            <a:off x="0" y="0"/>
            <a:ext cx="12192000" cy="6857999"/>
          </a:xfrm>
        </p:spPr>
        <p:txBody>
          <a:bodyPr>
            <a:normAutofit fontScale="90000"/>
          </a:bodyPr>
          <a:lstStyle/>
          <a:p>
            <a:r>
              <a:rPr lang="en-US" sz="7300" b="1" dirty="0">
                <a:solidFill>
                  <a:srgbClr val="FF0000"/>
                </a:solidFill>
              </a:rPr>
              <a:t>Related Terms</a:t>
            </a:r>
            <a:br>
              <a:rPr lang="en-US" sz="5300" b="1" dirty="0"/>
            </a:br>
            <a:br>
              <a:rPr lang="en-US" sz="5300" b="1" dirty="0"/>
            </a:br>
            <a:r>
              <a:rPr lang="en-US" sz="5300" b="1" dirty="0"/>
              <a:t>unsustainable fiscal deficits</a:t>
            </a:r>
            <a:r>
              <a:rPr lang="ar-IQ" sz="5300" b="1" dirty="0"/>
              <a:t>عجز مالي غير مستدام: </a:t>
            </a:r>
            <a:br>
              <a:rPr lang="ar-IQ" sz="5300" b="1" dirty="0"/>
            </a:br>
            <a:r>
              <a:rPr lang="en-US" sz="5300" b="1" dirty="0"/>
              <a:t>doom-mongers </a:t>
            </a:r>
            <a:r>
              <a:rPr lang="ar-IQ" sz="5300" b="1" dirty="0"/>
              <a:t>المتشائمون: </a:t>
            </a:r>
            <a:br>
              <a:rPr lang="ar-IQ" sz="5300" b="1" dirty="0"/>
            </a:br>
            <a:r>
              <a:rPr lang="en-US" sz="5300" b="1" dirty="0"/>
              <a:t>belt tightening </a:t>
            </a:r>
            <a:r>
              <a:rPr lang="ar-IQ" sz="5300" b="1" dirty="0"/>
              <a:t>سياسة تقشف / سياسة شد الاحزمة على البطون: </a:t>
            </a:r>
            <a:br>
              <a:rPr lang="ar-IQ" sz="5300" b="1" dirty="0"/>
            </a:br>
            <a:r>
              <a:rPr lang="en-US" sz="5300" b="1" dirty="0"/>
              <a:t>dividends </a:t>
            </a:r>
            <a:r>
              <a:rPr lang="ar-IQ" sz="5300" b="1" dirty="0"/>
              <a:t>الأرباح: </a:t>
            </a:r>
            <a:br>
              <a:rPr lang="ar-IQ" sz="5300" b="1" dirty="0"/>
            </a:br>
            <a:r>
              <a:rPr lang="en-US" sz="5300" b="1" dirty="0"/>
              <a:t>bonds </a:t>
            </a:r>
            <a:r>
              <a:rPr lang="ar-IQ" sz="5300" b="1" dirty="0"/>
              <a:t>سندات: </a:t>
            </a:r>
            <a:br>
              <a:rPr lang="ar-IQ" dirty="0"/>
            </a:br>
            <a:endParaRPr lang="en-US" dirty="0"/>
          </a:p>
        </p:txBody>
      </p:sp>
      <p:sp>
        <p:nvSpPr>
          <p:cNvPr id="3" name="Subtitle 2">
            <a:extLst>
              <a:ext uri="{FF2B5EF4-FFF2-40B4-BE49-F238E27FC236}">
                <a16:creationId xmlns:a16="http://schemas.microsoft.com/office/drawing/2014/main" id="{69EB3F4C-2CA5-4261-94D3-67D8A22B554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2688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D14A85-2EF2-4F35-AE7F-A6C03DBF7882}"/>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862BE-B674-4DAA-80FE-BFBDBFE517D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6703B8E-C6E3-4A45-93CE-C8DFAFE56C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4565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A452-3832-4940-93CD-BD8F530C093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86CEE5C-2BA2-43B9-8F2A-6566CCF779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BD50F2D-54E1-40F3-9B67-A99641A65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227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4A2D-3F9C-4D1A-B6D9-CA0F760E98DF}"/>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9BC29361-514A-4660-A413-4CAF7066FD75}"/>
              </a:ext>
            </a:extLst>
          </p:cNvPr>
          <p:cNvPicPr>
            <a:picLocks noChangeAspect="1"/>
          </p:cNvPicPr>
          <p:nvPr/>
        </p:nvPicPr>
        <p:blipFill>
          <a:blip r:embed="rId2"/>
          <a:stretch>
            <a:fillRect/>
          </a:stretch>
        </p:blipFill>
        <p:spPr>
          <a:xfrm>
            <a:off x="1" y="0"/>
            <a:ext cx="12192000" cy="6858000"/>
          </a:xfrm>
          <a:prstGeom prst="rect">
            <a:avLst/>
          </a:prstGeom>
        </p:spPr>
      </p:pic>
      <p:sp>
        <p:nvSpPr>
          <p:cNvPr id="3" name="Subtitle 2">
            <a:extLst>
              <a:ext uri="{FF2B5EF4-FFF2-40B4-BE49-F238E27FC236}">
                <a16:creationId xmlns:a16="http://schemas.microsoft.com/office/drawing/2014/main" id="{8873582C-0532-41B6-BC45-EEC87755411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4795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CE3B94-7C6E-40F6-9408-2B1C72AC7B6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1FDD48-92F9-4FCD-9685-399934D45ED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A8E7DED-F274-46E1-B78A-11BE7D1E7C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17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E56032-5D03-43A2-A344-1012D185FE49}"/>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DDFC2D6-138C-4E37-8394-3916EE36D2A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F226EE4-4D01-45DE-8831-BBA282C1E85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32915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976</Words>
  <Application>Microsoft Office PowerPoint</Application>
  <PresentationFormat>Widescreen</PresentationFormat>
  <Paragraphs>48</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PowerPoint Presentation</vt:lpstr>
      <vt:lpstr>انتعاش اليابان هو أعظم قصة نجاح اقتصادي لم تحكى / تروى أبداً</vt:lpstr>
      <vt:lpstr>Japan’s GDP growth lags most other developed economies, and will likely continue to do so as the population slowly declines. </vt:lpstr>
      <vt:lpstr>PowerPoint Presentation</vt:lpstr>
      <vt:lpstr>PowerPoint Presentation</vt:lpstr>
      <vt:lpstr>PowerPoint Presentation</vt:lpstr>
      <vt:lpstr>PowerPoint Presentation</vt:lpstr>
      <vt:lpstr>PowerPoint Presentation</vt:lpstr>
      <vt:lpstr>PowerPoint Presentation</vt:lpstr>
      <vt:lpstr>اضطراب الرحلات الجوية الطويلة</vt:lpstr>
      <vt:lpstr>تباطأ نمو الناتج المحلي الإجمالي لليابان عن معظم الاقتصادات المتقدمة الأخرى ، ومن المرجح أن يستمر في ذلك التباطؤ مع انخفاض عدد السكان ببطء. </vt:lpstr>
      <vt:lpstr>But what matters for human welfare is GDP per capita, and on this front Japan’s 0.65% annual growth in the decade since 2007 equals the US and is better than the UK’s 0.39% and France’s 0.34% – not bad for a country starting with one of the world’s highest living standards.</vt:lpstr>
      <vt:lpstr>PowerPoint Presentation</vt:lpstr>
      <vt:lpstr>PowerPoint Presentation</vt:lpstr>
      <vt:lpstr>لكن ما يشكل اهمية لتحقيق رفاهية الإنسان هو نصيب الفرد من الناتج المحلي الإجمالي ، وعلى هذا الصعيد ، فإن معدل النمو السنوي في اليابان بنسبة 0.65٪ في العقد منذ عام2007  يساوي معدل النمو السنوي في الولايات المتحدة وهو أفضل من نسبة 0.39٪ في المملكة المتحدة و 0.34٪ في فرنسا ، وهومعدل ليس سيئًا بالنسبة لدولة تبدأ بواحدة من أعلى مستويات المعيشة في العالم.</vt:lpstr>
      <vt:lpstr>Japan, then, is the rare cautionary tale that's turned into a success story. Now, whether we're talking about robots, smartphones or housing bubbles, Japan is where the future happens first. </vt:lpstr>
      <vt:lpstr>a tale told in folklore, to warn its listener of a danger</vt:lpstr>
      <vt:lpstr>An economic bubble or asset bubble (sometimes also referred to as a speculative bubble, a market bubble, a price bubble, a financial bubble, a speculative mania, or a balloon) is trade in an asset at a price or price range that strongly exceeds the asset’s fundamental value</vt:lpstr>
      <vt:lpstr> اقتصاد الفقاعة أو اقتصاد البالون </vt:lpstr>
      <vt:lpstr>فاليابان ، إذن ، هي القصة التحذيرية النادرة التي تحولت إلى قصة نجاح. والآن ، سواء كنا نتحدث عن الروبوتات أو الهواتف الذكية أو فقاعات الإسكان / ارتفاع كبير في اسعار الاسكان ، فإن اليابان هي المكان الاول الذي يصبح فيه المستقبل  حقيقة. </vt:lpstr>
      <vt:lpstr>In particular, its boom-and-bust cycle happened a full 16 years before the rest of the world's did. </vt:lpstr>
      <vt:lpstr>PowerPoint Presentation</vt:lpstr>
      <vt:lpstr>What is Boom And Bust Cycle?  A boom and bust cycle is a process of economic expansion and contraction that occurs repeatedly. The boom and bust cycle is a key characteristic of today’s capitalist economies. </vt:lpstr>
      <vt:lpstr>During the boom the economy grows, jobs are plentiful and the market brings high returns to investors. In the subsequent bust the economy shrinks, people lose their jobs and investors lose money. Boom-bust cycles last for varying lengths of time; they also vary in severity.</vt:lpstr>
      <vt:lpstr>وعلى وجه الخصوص ، حدثت دورة التوسع الاقتصادي والانكماش لمدة ست عشرة سنة كاملة  في اليابان قبل ان تشهدها بقية بلدان العالم.</vt:lpstr>
      <vt:lpstr>It's pretty impressive that Japan's economy didn't shrink at all in the 1990s but only stopped growing for a few years. </vt:lpstr>
      <vt:lpstr>PowerPoint Presentation</vt:lpstr>
      <vt:lpstr>Meanings of shrink</vt:lpstr>
      <vt:lpstr>PowerPoint Presentation</vt:lpstr>
      <vt:lpstr>ومن المثير للإعجاب الى حد كبير  أن اقتصاد اليابان لم ينكمش على الإطلاق في التسعينيات ، لكنه توقف فقط عن النمو لبضع سنوات. </vt:lpstr>
      <vt:lpstr>Apart from durability, quality and craftsmanship, low cost has made Japanese goods immensely popular the world over. </vt:lpstr>
      <vt:lpstr>PowerPoint Presentation</vt:lpstr>
      <vt:lpstr>PowerPoint Presentation</vt:lpstr>
      <vt:lpstr>PowerPoint Presentation</vt:lpstr>
      <vt:lpstr>PowerPoint Presentation</vt:lpstr>
      <vt:lpstr>Japanese goods have virtually swamped the American consumer and capital goods sectors.</vt:lpstr>
      <vt:lpstr>MEANINGS OF (SWAMP)</vt:lpstr>
      <vt:lpstr>(an area of) very wet, soft land:</vt:lpstr>
      <vt:lpstr>to cover a place or thing with a large amount of water:  High tides have swamped the coast. The boat was swamped by an enormous wave.</vt:lpstr>
      <vt:lpstr>PowerPoint Presentation</vt:lpstr>
      <vt:lpstr>PowerPoint Presentation</vt:lpstr>
      <vt:lpstr>PowerPoint Presentation</vt:lpstr>
      <vt:lpstr>واكتسحت السلع اليابانية فعليا قطاعات المستهلك وقطاعات السلع الرأسمالية الأمريكية.</vt:lpstr>
      <vt:lpstr>Japan really did grow about 14 percent less than the United States did during the 1990s, but it has erased almost all of that gap since then. If Japan lost a decade, it has found it now.</vt:lpstr>
      <vt:lpstr>PowerPoint Presentation</vt:lpstr>
      <vt:lpstr>حققت اليابان بالفعل نمواً أقل بحوالي اربعة عشر في المائة مقارنة بالولايات المتحدة خلال التسعينات ، ولكنها محت  / تجاوزت كل هذا التفاوت / الاختلاف تقريباً منذ ذلك الحين. إذا خسرت اليابان عقدًا ، فقد وجدته  / عوضته الآن.</vt:lpstr>
      <vt:lpstr>Prime Minister Shinzo Abe said he'd do whatever it took to revive the country's economic fortunes. Now, he's made a lot of promises, but what he's doing isn't all that complicated: </vt:lpstr>
      <vt:lpstr>PowerPoint Presentation</vt:lpstr>
      <vt:lpstr>وأكد رئيس الوزراء شينزو آبي إنه سيفعل كل ما يتطلبه الأمر لإحياء ثروات البلاد الاقتصادية. والآن ، قدم الكثير من الوعود ، لكن ما يفعله ليس بالغ التعقيد: </vt:lpstr>
      <vt:lpstr>He's printing a lot of money to give the economy a chance to grow as much as possible, and then helping women enter the workforce to make sure it does. </vt:lpstr>
      <vt:lpstr>PowerPoint Presentation</vt:lpstr>
      <vt:lpstr>PowerPoint Presentation</vt:lpstr>
      <vt:lpstr> فهو يطبع الكثير من المال كي يمنح الاقتصاد فرصة للنمو قدر الإمكان  ثم مساعدة النساء على دخول سوق العمل لضمان تحقيق نمو اقتصادي. </vt:lpstr>
      <vt:lpstr>With crime rates among the lowest in the world, the Japanese social model must be doing some things right.</vt:lpstr>
      <vt:lpstr>وفي ظل تدني معدلات الجريمة الى ادنى معدلاتها في العالم ، فلابد ان ذلك يوحي ان النموذج الاجتماعي الياباني يسير على الطريق الصحيح.</vt:lpstr>
      <vt:lpstr>And tourism is booming, with the number of foreign visitors up from 6mn to almost 20mn in the last 15 years.</vt:lpstr>
      <vt:lpstr>PowerPoint Presentation</vt:lpstr>
      <vt:lpstr>كما ان السياحة مزدهرة في ظل ارتفاع عدد الزوار الأجانب من ستة ملايين إلى حوالي عشرين مليونًا في السنوات الخمس عشرة الماضية.</vt:lpstr>
      <vt:lpstr>Related Terms  unsustainable fiscal deficitsعجز مالي غير مستدام:  doom-mongers المتشائمون:  belt tightening سياسة تقشف / سياسة شد الاحزمة على البطون:  dividends الأرباح:  bonds سندات: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Japan’s recovery is the greatest economic success story never told</dc:title>
  <dc:creator>Noona</dc:creator>
  <cp:lastModifiedBy>Noona</cp:lastModifiedBy>
  <cp:revision>105</cp:revision>
  <dcterms:created xsi:type="dcterms:W3CDTF">2019-02-28T07:36:39Z</dcterms:created>
  <dcterms:modified xsi:type="dcterms:W3CDTF">2019-03-02T19:19:35Z</dcterms:modified>
</cp:coreProperties>
</file>